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46" r:id="rId8"/>
    <p:sldId id="265" r:id="rId9"/>
    <p:sldId id="262" r:id="rId10"/>
    <p:sldId id="263" r:id="rId11"/>
    <p:sldId id="264" r:id="rId12"/>
    <p:sldId id="266" r:id="rId13"/>
    <p:sldId id="347" r:id="rId14"/>
    <p:sldId id="267" r:id="rId15"/>
    <p:sldId id="348" r:id="rId16"/>
    <p:sldId id="349" r:id="rId17"/>
    <p:sldId id="268" r:id="rId18"/>
    <p:sldId id="269" r:id="rId19"/>
    <p:sldId id="270" r:id="rId20"/>
    <p:sldId id="271" r:id="rId21"/>
    <p:sldId id="275" r:id="rId22"/>
    <p:sldId id="276" r:id="rId23"/>
    <p:sldId id="279" r:id="rId24"/>
    <p:sldId id="280" r:id="rId25"/>
    <p:sldId id="277" r:id="rId26"/>
    <p:sldId id="272" r:id="rId27"/>
    <p:sldId id="273" r:id="rId28"/>
    <p:sldId id="274" r:id="rId29"/>
    <p:sldId id="278" r:id="rId30"/>
    <p:sldId id="282" r:id="rId31"/>
    <p:sldId id="285" r:id="rId32"/>
    <p:sldId id="286" r:id="rId33"/>
    <p:sldId id="287" r:id="rId34"/>
    <p:sldId id="288" r:id="rId35"/>
    <p:sldId id="283" r:id="rId36"/>
    <p:sldId id="284" r:id="rId37"/>
    <p:sldId id="290" r:id="rId38"/>
    <p:sldId id="297" r:id="rId39"/>
    <p:sldId id="296" r:id="rId40"/>
    <p:sldId id="295" r:id="rId41"/>
    <p:sldId id="291" r:id="rId42"/>
    <p:sldId id="292" r:id="rId43"/>
    <p:sldId id="293" r:id="rId44"/>
    <p:sldId id="294" r:id="rId45"/>
    <p:sldId id="281" r:id="rId46"/>
    <p:sldId id="289" r:id="rId47"/>
    <p:sldId id="298" r:id="rId48"/>
    <p:sldId id="299" r:id="rId49"/>
    <p:sldId id="300" r:id="rId50"/>
    <p:sldId id="301" r:id="rId51"/>
    <p:sldId id="302" r:id="rId52"/>
    <p:sldId id="303" r:id="rId53"/>
    <p:sldId id="344" r:id="rId54"/>
    <p:sldId id="345"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7" r:id="rId76"/>
    <p:sldId id="326" r:id="rId77"/>
    <p:sldId id="324" r:id="rId78"/>
    <p:sldId id="328" r:id="rId79"/>
    <p:sldId id="325" r:id="rId80"/>
    <p:sldId id="329" r:id="rId81"/>
    <p:sldId id="335" r:id="rId82"/>
    <p:sldId id="330" r:id="rId83"/>
    <p:sldId id="331" r:id="rId84"/>
    <p:sldId id="332" r:id="rId85"/>
    <p:sldId id="333" r:id="rId86"/>
    <p:sldId id="334" r:id="rId87"/>
    <p:sldId id="336" r:id="rId88"/>
    <p:sldId id="337" r:id="rId89"/>
    <p:sldId id="338" r:id="rId90"/>
    <p:sldId id="339" r:id="rId91"/>
    <p:sldId id="340" r:id="rId92"/>
    <p:sldId id="341" r:id="rId93"/>
    <p:sldId id="342" r:id="rId94"/>
    <p:sldId id="343"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5D17D6-0A9A-4FBE-9268-AB406CA310F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249572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D17D6-0A9A-4FBE-9268-AB406CA310F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422969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D17D6-0A9A-4FBE-9268-AB406CA310F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423356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D17D6-0A9A-4FBE-9268-AB406CA310F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348964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5D17D6-0A9A-4FBE-9268-AB406CA310FC}"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298125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5D17D6-0A9A-4FBE-9268-AB406CA310FC}"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388644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5D17D6-0A9A-4FBE-9268-AB406CA310FC}"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392666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5D17D6-0A9A-4FBE-9268-AB406CA310FC}"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184447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D17D6-0A9A-4FBE-9268-AB406CA310FC}"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352439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5D17D6-0A9A-4FBE-9268-AB406CA310FC}"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297445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5D17D6-0A9A-4FBE-9268-AB406CA310FC}"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4B407-87EB-4E12-AF22-541F89744463}" type="slidenum">
              <a:rPr lang="en-US" smtClean="0"/>
              <a:t>‹#›</a:t>
            </a:fld>
            <a:endParaRPr lang="en-US"/>
          </a:p>
        </p:txBody>
      </p:sp>
    </p:spTree>
    <p:extLst>
      <p:ext uri="{BB962C8B-B14F-4D97-AF65-F5344CB8AC3E}">
        <p14:creationId xmlns:p14="http://schemas.microsoft.com/office/powerpoint/2010/main" val="325231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D17D6-0A9A-4FBE-9268-AB406CA310FC}" type="datetimeFigureOut">
              <a:rPr lang="en-US" smtClean="0"/>
              <a:t>9/17/2021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4B407-87EB-4E12-AF22-541F89744463}" type="slidenum">
              <a:rPr lang="en-US" smtClean="0"/>
              <a:t>‹#›</a:t>
            </a:fld>
            <a:endParaRPr lang="en-US"/>
          </a:p>
        </p:txBody>
      </p:sp>
    </p:spTree>
    <p:extLst>
      <p:ext uri="{BB962C8B-B14F-4D97-AF65-F5344CB8AC3E}">
        <p14:creationId xmlns:p14="http://schemas.microsoft.com/office/powerpoint/2010/main" val="123412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ML in Industries</a:t>
            </a:r>
            <a:endParaRPr lang="en-US" dirty="0"/>
          </a:p>
        </p:txBody>
      </p:sp>
      <p:sp>
        <p:nvSpPr>
          <p:cNvPr id="3" name="Subtitle 2"/>
          <p:cNvSpPr>
            <a:spLocks noGrp="1"/>
          </p:cNvSpPr>
          <p:nvPr>
            <p:ph type="subTitle" idx="1"/>
          </p:nvPr>
        </p:nvSpPr>
        <p:spPr/>
        <p:txBody>
          <a:bodyPr>
            <a:normAutofit lnSpcReduction="10000"/>
          </a:bodyPr>
          <a:lstStyle/>
          <a:p>
            <a:r>
              <a:rPr lang="en-US" dirty="0" smtClean="0"/>
              <a:t>                                                                                               </a:t>
            </a:r>
          </a:p>
          <a:p>
            <a:endParaRPr lang="en-US" dirty="0"/>
          </a:p>
          <a:p>
            <a:r>
              <a:rPr lang="en-US" dirty="0" smtClean="0"/>
              <a:t>Goutam Datta</a:t>
            </a:r>
          </a:p>
          <a:p>
            <a:r>
              <a:rPr lang="en-US" dirty="0" smtClean="0"/>
              <a:t>Dept. of Informatics, School of Computer Science, </a:t>
            </a:r>
            <a:r>
              <a:rPr lang="en-US" dirty="0" err="1" smtClean="0"/>
              <a:t>UPES,Dehradun</a:t>
            </a:r>
            <a:endParaRPr lang="en-US" dirty="0"/>
          </a:p>
        </p:txBody>
      </p:sp>
    </p:spTree>
    <p:extLst>
      <p:ext uri="{BB962C8B-B14F-4D97-AF65-F5344CB8AC3E}">
        <p14:creationId xmlns:p14="http://schemas.microsoft.com/office/powerpoint/2010/main" val="1497073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Widely used ML Algorithm in banking and security</a:t>
            </a:r>
            <a:endParaRPr lang="en-US" dirty="0"/>
          </a:p>
        </p:txBody>
      </p:sp>
      <p:sp>
        <p:nvSpPr>
          <p:cNvPr id="3" name="Content Placeholder 2"/>
          <p:cNvSpPr>
            <a:spLocks noGrp="1"/>
          </p:cNvSpPr>
          <p:nvPr>
            <p:ph idx="1"/>
          </p:nvPr>
        </p:nvSpPr>
        <p:spPr/>
        <p:txBody>
          <a:bodyPr/>
          <a:lstStyle/>
          <a:p>
            <a:r>
              <a:rPr lang="en-US" dirty="0" smtClean="0"/>
              <a:t>Supervised ML algorithm</a:t>
            </a:r>
          </a:p>
          <a:p>
            <a:r>
              <a:rPr lang="en-US" dirty="0" smtClean="0"/>
              <a:t>Unsupervised ML algorithm</a:t>
            </a:r>
          </a:p>
          <a:p>
            <a:r>
              <a:rPr lang="en-US" dirty="0" smtClean="0"/>
              <a:t>Reinforcement ML algorithm</a:t>
            </a:r>
            <a:endParaRPr lang="en-US" dirty="0"/>
          </a:p>
        </p:txBody>
      </p:sp>
    </p:spTree>
    <p:extLst>
      <p:ext uri="{BB962C8B-B14F-4D97-AF65-F5344CB8AC3E}">
        <p14:creationId xmlns:p14="http://schemas.microsoft.com/office/powerpoint/2010/main" val="187787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a:t>
            </a:r>
            <a:endParaRPr lang="en-US" dirty="0"/>
          </a:p>
        </p:txBody>
      </p:sp>
      <p:sp>
        <p:nvSpPr>
          <p:cNvPr id="3" name="Content Placeholder 2"/>
          <p:cNvSpPr>
            <a:spLocks noGrp="1"/>
          </p:cNvSpPr>
          <p:nvPr>
            <p:ph idx="1"/>
          </p:nvPr>
        </p:nvSpPr>
        <p:spPr/>
        <p:txBody>
          <a:bodyPr/>
          <a:lstStyle/>
          <a:p>
            <a:r>
              <a:rPr lang="en-US" dirty="0" smtClean="0"/>
              <a:t>Fraud and risk management</a:t>
            </a:r>
          </a:p>
          <a:p>
            <a:r>
              <a:rPr lang="en-US" dirty="0" smtClean="0"/>
              <a:t>Customer services</a:t>
            </a:r>
          </a:p>
          <a:p>
            <a:r>
              <a:rPr lang="en-US" dirty="0" smtClean="0"/>
              <a:t>Financial trading and securities</a:t>
            </a:r>
          </a:p>
          <a:p>
            <a:r>
              <a:rPr lang="en-US" dirty="0" smtClean="0"/>
              <a:t>Credit assessment</a:t>
            </a:r>
          </a:p>
          <a:p>
            <a:r>
              <a:rPr lang="en-US" dirty="0" smtClean="0"/>
              <a:t>Portfolio management</a:t>
            </a:r>
          </a:p>
          <a:p>
            <a:endParaRPr lang="en-US" dirty="0" smtClean="0"/>
          </a:p>
          <a:p>
            <a:endParaRPr lang="en-US" dirty="0"/>
          </a:p>
        </p:txBody>
      </p:sp>
    </p:spTree>
    <p:extLst>
      <p:ext uri="{BB962C8B-B14F-4D97-AF65-F5344CB8AC3E}">
        <p14:creationId xmlns:p14="http://schemas.microsoft.com/office/powerpoint/2010/main" val="230889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Based Image Retrieval System: A case study</a:t>
            </a:r>
            <a:endParaRPr lang="en-US" dirty="0"/>
          </a:p>
        </p:txBody>
      </p:sp>
      <p:sp>
        <p:nvSpPr>
          <p:cNvPr id="3" name="Content Placeholder 2"/>
          <p:cNvSpPr>
            <a:spLocks noGrp="1"/>
          </p:cNvSpPr>
          <p:nvPr>
            <p:ph idx="1"/>
          </p:nvPr>
        </p:nvSpPr>
        <p:spPr/>
        <p:txBody>
          <a:bodyPr/>
          <a:lstStyle/>
          <a:p>
            <a:r>
              <a:rPr lang="en-US" dirty="0" smtClean="0"/>
              <a:t>ML algorithm/Soft Computing based approach to reduce semantic gap.</a:t>
            </a:r>
            <a:endParaRPr lang="en-US" dirty="0"/>
          </a:p>
        </p:txBody>
      </p:sp>
    </p:spTree>
    <p:extLst>
      <p:ext uri="{BB962C8B-B14F-4D97-AF65-F5344CB8AC3E}">
        <p14:creationId xmlns:p14="http://schemas.microsoft.com/office/powerpoint/2010/main" val="27600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Experience: A new paradigm</a:t>
            </a:r>
            <a:endParaRPr lang="en-US" dirty="0"/>
          </a:p>
        </p:txBody>
      </p:sp>
      <p:sp>
        <p:nvSpPr>
          <p:cNvPr id="3" name="Content Placeholder 2"/>
          <p:cNvSpPr>
            <a:spLocks noGrp="1"/>
          </p:cNvSpPr>
          <p:nvPr>
            <p:ph idx="1"/>
          </p:nvPr>
        </p:nvSpPr>
        <p:spPr/>
        <p:txBody>
          <a:bodyPr/>
          <a:lstStyle/>
          <a:p>
            <a:r>
              <a:rPr lang="en-US" dirty="0"/>
              <a:t>Ever increasing customer focused services provided by companies like phone pay, google pay etc., is redefining the customer experience</a:t>
            </a:r>
            <a:r>
              <a:rPr lang="en-US" dirty="0" smtClean="0"/>
              <a:t>.</a:t>
            </a:r>
          </a:p>
          <a:p>
            <a:pPr marL="0" indent="0">
              <a:buNone/>
            </a:pPr>
            <a:r>
              <a:rPr lang="en-US" dirty="0" smtClean="0"/>
              <a:t> </a:t>
            </a:r>
            <a:r>
              <a:rPr lang="en-US" dirty="0"/>
              <a:t>• Now a day, customers expect totally hustle free and easy banking services and it is more likely that banks can lose customers if they can not provide quality services to its customers. </a:t>
            </a:r>
            <a:endParaRPr lang="en-US" dirty="0" smtClean="0"/>
          </a:p>
          <a:p>
            <a:pPr marL="0" indent="0">
              <a:buNone/>
            </a:pPr>
            <a:r>
              <a:rPr lang="en-US" dirty="0" smtClean="0"/>
              <a:t>• </a:t>
            </a:r>
            <a:r>
              <a:rPr lang="en-US" dirty="0"/>
              <a:t>Banks can make use of efficient emotion recognition algorithms to deeply analyze the customer feelings and sentiments. </a:t>
            </a:r>
          </a:p>
        </p:txBody>
      </p:sp>
    </p:spTree>
    <p:extLst>
      <p:ext uri="{BB962C8B-B14F-4D97-AF65-F5344CB8AC3E}">
        <p14:creationId xmlns:p14="http://schemas.microsoft.com/office/powerpoint/2010/main" val="189125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ML : Challenges of banking sector and securities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Fraud and Risk Management : ML based solutions and predictive analytics are assisting in examination of real time transaction to identify suspicious and fraudulent operations.</a:t>
            </a:r>
          </a:p>
          <a:p>
            <a:r>
              <a:rPr lang="en-US" dirty="0" smtClean="0"/>
              <a:t>Customer Services : ML powered AI applications helps analyzing customer behavior and requirements.</a:t>
            </a:r>
          </a:p>
          <a:p>
            <a:r>
              <a:rPr lang="en-US" dirty="0" smtClean="0"/>
              <a:t>Financial trading and securities : AI based applications are assisting banks in effectively handling foreign exchange transaction and liquidity management.</a:t>
            </a:r>
          </a:p>
          <a:p>
            <a:r>
              <a:rPr lang="en-US" dirty="0" smtClean="0"/>
              <a:t>Credit assessment : ML based applications along with big data analytics are viable solution to assess the credit worthiness of the customer in case of loan disbursement.</a:t>
            </a:r>
          </a:p>
          <a:p>
            <a:r>
              <a:rPr lang="en-US" dirty="0" smtClean="0"/>
              <a:t>Portfolio management :AI and ML based technological ecosystems are helping  banks in real time, smarter decisions to ensure appropriate investment plans.</a:t>
            </a:r>
          </a:p>
          <a:p>
            <a:endParaRPr lang="en-US" dirty="0"/>
          </a:p>
        </p:txBody>
      </p:sp>
    </p:spTree>
    <p:extLst>
      <p:ext uri="{BB962C8B-B14F-4D97-AF65-F5344CB8AC3E}">
        <p14:creationId xmlns:p14="http://schemas.microsoft.com/office/powerpoint/2010/main" val="396695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based fraud detection vs ML based fraud detection</a:t>
            </a:r>
          </a:p>
        </p:txBody>
      </p:sp>
      <p:sp>
        <p:nvSpPr>
          <p:cNvPr id="3" name="Content Placeholder 2"/>
          <p:cNvSpPr>
            <a:spLocks noGrp="1"/>
          </p:cNvSpPr>
          <p:nvPr>
            <p:ph idx="1"/>
          </p:nvPr>
        </p:nvSpPr>
        <p:spPr/>
        <p:txBody>
          <a:bodyPr/>
          <a:lstStyle/>
          <a:p>
            <a:r>
              <a:rPr lang="en-US" dirty="0" smtClean="0"/>
              <a:t>Rule-Based </a:t>
            </a:r>
            <a:r>
              <a:rPr lang="en-US" dirty="0"/>
              <a:t>fraud detection: </a:t>
            </a:r>
          </a:p>
          <a:p>
            <a:pPr>
              <a:buFont typeface="Wingdings" panose="05000000000000000000" pitchFamily="2" charset="2"/>
              <a:buChar char="q"/>
            </a:pPr>
            <a:r>
              <a:rPr lang="en-US" dirty="0"/>
              <a:t>Catching obvious fraudulent scenarios</a:t>
            </a:r>
          </a:p>
          <a:p>
            <a:pPr>
              <a:buFont typeface="Wingdings" panose="05000000000000000000" pitchFamily="2" charset="2"/>
              <a:buChar char="q"/>
            </a:pPr>
            <a:r>
              <a:rPr lang="en-US" dirty="0"/>
              <a:t>Requires much manual work to enumerate all possible detection rules</a:t>
            </a:r>
          </a:p>
          <a:p>
            <a:pPr>
              <a:buFont typeface="Wingdings" panose="05000000000000000000" pitchFamily="2" charset="2"/>
              <a:buChar char="q"/>
            </a:pPr>
            <a:r>
              <a:rPr lang="en-US" dirty="0"/>
              <a:t>Multiple verification steps may become threat to user experience.</a:t>
            </a:r>
          </a:p>
          <a:p>
            <a:pPr>
              <a:buFont typeface="Wingdings" panose="05000000000000000000" pitchFamily="2" charset="2"/>
              <a:buChar char="q"/>
            </a:pPr>
            <a:r>
              <a:rPr lang="en-US" dirty="0"/>
              <a:t>Long term processing</a:t>
            </a:r>
          </a:p>
        </p:txBody>
      </p:sp>
    </p:spTree>
    <p:extLst>
      <p:ext uri="{BB962C8B-B14F-4D97-AF65-F5344CB8AC3E}">
        <p14:creationId xmlns:p14="http://schemas.microsoft.com/office/powerpoint/2010/main" val="1319260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Based Fraud Detection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Finding hidden and implicit correlations in data</a:t>
            </a:r>
          </a:p>
          <a:p>
            <a:pPr>
              <a:buFont typeface="Wingdings" panose="05000000000000000000" pitchFamily="2" charset="2"/>
              <a:buChar char="q"/>
            </a:pPr>
            <a:r>
              <a:rPr lang="en-US" dirty="0"/>
              <a:t>Possible fraud scenario detection happens automatically </a:t>
            </a:r>
          </a:p>
          <a:p>
            <a:pPr>
              <a:buFont typeface="Wingdings" panose="05000000000000000000" pitchFamily="2" charset="2"/>
              <a:buChar char="q"/>
            </a:pPr>
            <a:r>
              <a:rPr lang="en-US" dirty="0"/>
              <a:t>Reduction in the number of verification measures</a:t>
            </a:r>
          </a:p>
          <a:p>
            <a:pPr>
              <a:buFont typeface="Wingdings" panose="05000000000000000000" pitchFamily="2" charset="2"/>
              <a:buChar char="q"/>
            </a:pPr>
            <a:r>
              <a:rPr lang="en-US" dirty="0"/>
              <a:t>Real time processing</a:t>
            </a:r>
          </a:p>
        </p:txBody>
      </p:sp>
    </p:spTree>
    <p:extLst>
      <p:ext uri="{BB962C8B-B14F-4D97-AF65-F5344CB8AC3E}">
        <p14:creationId xmlns:p14="http://schemas.microsoft.com/office/powerpoint/2010/main" val="288205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Widely used ML algorithm in banking  and security </a:t>
            </a:r>
            <a:endParaRPr lang="en-US" dirty="0"/>
          </a:p>
        </p:txBody>
      </p:sp>
      <p:sp>
        <p:nvSpPr>
          <p:cNvPr id="3" name="Content Placeholder 2"/>
          <p:cNvSpPr>
            <a:spLocks noGrp="1"/>
          </p:cNvSpPr>
          <p:nvPr>
            <p:ph idx="1"/>
          </p:nvPr>
        </p:nvSpPr>
        <p:spPr/>
        <p:txBody>
          <a:bodyPr/>
          <a:lstStyle/>
          <a:p>
            <a:r>
              <a:rPr lang="en-US" dirty="0" smtClean="0"/>
              <a:t>Supervised ML algorithms</a:t>
            </a:r>
          </a:p>
          <a:p>
            <a:r>
              <a:rPr lang="en-US" dirty="0" smtClean="0"/>
              <a:t>Unsupervised ML algorithms</a:t>
            </a:r>
          </a:p>
          <a:p>
            <a:r>
              <a:rPr lang="en-US" dirty="0" smtClean="0"/>
              <a:t>Reinforcement algorithms</a:t>
            </a:r>
            <a:endParaRPr lang="en-US" dirty="0"/>
          </a:p>
        </p:txBody>
      </p:sp>
    </p:spTree>
    <p:extLst>
      <p:ext uri="{BB962C8B-B14F-4D97-AF65-F5344CB8AC3E}">
        <p14:creationId xmlns:p14="http://schemas.microsoft.com/office/powerpoint/2010/main" val="362638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Management System</a:t>
            </a:r>
            <a:endParaRPr lang="en-US" dirty="0"/>
          </a:p>
        </p:txBody>
      </p:sp>
      <p:sp>
        <p:nvSpPr>
          <p:cNvPr id="3" name="Content Placeholder 2"/>
          <p:cNvSpPr>
            <a:spLocks noGrp="1"/>
          </p:cNvSpPr>
          <p:nvPr>
            <p:ph idx="1"/>
          </p:nvPr>
        </p:nvSpPr>
        <p:spPr/>
        <p:txBody>
          <a:bodyPr/>
          <a:lstStyle/>
          <a:p>
            <a:r>
              <a:rPr lang="en-US" dirty="0" smtClean="0"/>
              <a:t>Portfolio : It can be defined as financial assets like stocks, bonds, </a:t>
            </a:r>
            <a:r>
              <a:rPr lang="en-US" dirty="0" err="1" smtClean="0"/>
              <a:t>shares,mutual</a:t>
            </a:r>
            <a:r>
              <a:rPr lang="en-US" dirty="0" smtClean="0"/>
              <a:t> funds, debt instruments etc.</a:t>
            </a:r>
          </a:p>
          <a:p>
            <a:r>
              <a:rPr lang="en-US" dirty="0" smtClean="0"/>
              <a:t>In order to maintain the risk in various asset pools of investment, a portfolio is planned.</a:t>
            </a:r>
          </a:p>
          <a:p>
            <a:pPr marL="0" indent="0">
              <a:buNone/>
            </a:pPr>
            <a:r>
              <a:rPr lang="en-US" dirty="0" smtClean="0"/>
              <a:t> Management : In order to achieve its pre described objectives with well defined policies, a management can be defined as a firm which coordinates the activities of that firm/enterprise.</a:t>
            </a:r>
            <a:endParaRPr lang="en-US" dirty="0"/>
          </a:p>
        </p:txBody>
      </p:sp>
    </p:spTree>
    <p:extLst>
      <p:ext uri="{BB962C8B-B14F-4D97-AF65-F5344CB8AC3E}">
        <p14:creationId xmlns:p14="http://schemas.microsoft.com/office/powerpoint/2010/main" val="72251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Portfolio Management</a:t>
            </a:r>
            <a:endParaRPr lang="en-US" dirty="0"/>
          </a:p>
        </p:txBody>
      </p:sp>
      <p:sp>
        <p:nvSpPr>
          <p:cNvPr id="3" name="Content Placeholder 2"/>
          <p:cNvSpPr>
            <a:spLocks noGrp="1"/>
          </p:cNvSpPr>
          <p:nvPr>
            <p:ph idx="1"/>
          </p:nvPr>
        </p:nvSpPr>
        <p:spPr/>
        <p:txBody>
          <a:bodyPr/>
          <a:lstStyle/>
          <a:p>
            <a:r>
              <a:rPr lang="en-US" dirty="0" smtClean="0"/>
              <a:t>Security of Principal Investment</a:t>
            </a:r>
          </a:p>
          <a:p>
            <a:r>
              <a:rPr lang="en-US" dirty="0" smtClean="0"/>
              <a:t>Consistency of Returns</a:t>
            </a:r>
          </a:p>
          <a:p>
            <a:r>
              <a:rPr lang="en-US" dirty="0" smtClean="0"/>
              <a:t>Capital Growth</a:t>
            </a:r>
          </a:p>
          <a:p>
            <a:r>
              <a:rPr lang="en-US" dirty="0" smtClean="0"/>
              <a:t>Marketability</a:t>
            </a:r>
          </a:p>
          <a:p>
            <a:r>
              <a:rPr lang="en-US" dirty="0" smtClean="0"/>
              <a:t>Liquidity</a:t>
            </a:r>
          </a:p>
          <a:p>
            <a:r>
              <a:rPr lang="en-US" dirty="0" smtClean="0"/>
              <a:t>Diversification of Portfolio</a:t>
            </a:r>
          </a:p>
          <a:p>
            <a:r>
              <a:rPr lang="en-US" dirty="0" smtClean="0"/>
              <a:t>Favorable Tax Status.</a:t>
            </a:r>
            <a:endParaRPr lang="en-US" dirty="0"/>
          </a:p>
        </p:txBody>
      </p:sp>
    </p:spTree>
    <p:extLst>
      <p:ext uri="{BB962C8B-B14F-4D97-AF65-F5344CB8AC3E}">
        <p14:creationId xmlns:p14="http://schemas.microsoft.com/office/powerpoint/2010/main" val="427029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a:t>
            </a:r>
            <a:r>
              <a:rPr lang="en-US" dirty="0"/>
              <a:t>I</a:t>
            </a:r>
            <a:r>
              <a:rPr lang="en-US" dirty="0" smtClean="0"/>
              <a:t>ntroduction to ML</a:t>
            </a:r>
            <a:endParaRPr lang="en-US" dirty="0"/>
          </a:p>
        </p:txBody>
      </p:sp>
      <p:sp>
        <p:nvSpPr>
          <p:cNvPr id="3" name="Content Placeholder 2"/>
          <p:cNvSpPr>
            <a:spLocks noGrp="1"/>
          </p:cNvSpPr>
          <p:nvPr>
            <p:ph idx="1"/>
          </p:nvPr>
        </p:nvSpPr>
        <p:spPr/>
        <p:txBody>
          <a:bodyPr/>
          <a:lstStyle/>
          <a:p>
            <a:pPr marL="0" marR="0">
              <a:spcBef>
                <a:spcPts val="0"/>
              </a:spcBef>
              <a:spcAft>
                <a:spcPts val="340"/>
              </a:spcAft>
            </a:pPr>
            <a:r>
              <a:rPr lang="en-US" dirty="0" smtClean="0">
                <a:solidFill>
                  <a:srgbClr val="000000"/>
                </a:solidFill>
                <a:latin typeface="Calibri" panose="020F0502020204030204" pitchFamily="34" charset="0"/>
                <a:ea typeface="Calibri" panose="020F0502020204030204" pitchFamily="34" charset="0"/>
              </a:rPr>
              <a:t>Paradigm shift : Classical(Rule based) to Modern(Machine </a:t>
            </a:r>
            <a:r>
              <a:rPr lang="en-US" smtClean="0">
                <a:solidFill>
                  <a:srgbClr val="000000"/>
                </a:solidFill>
                <a:latin typeface="Calibri" panose="020F0502020204030204" pitchFamily="34" charset="0"/>
                <a:ea typeface="Calibri" panose="020F0502020204030204" pitchFamily="34" charset="0"/>
              </a:rPr>
              <a:t>learning based)</a:t>
            </a:r>
            <a:endParaRPr lang="en-US" dirty="0" smtClean="0">
              <a:solidFill>
                <a:srgbClr val="000000"/>
              </a:solidFill>
              <a:latin typeface="Calibri" panose="020F0502020204030204" pitchFamily="34" charset="0"/>
              <a:ea typeface="Calibri" panose="020F0502020204030204" pitchFamily="34" charset="0"/>
            </a:endParaRPr>
          </a:p>
          <a:p>
            <a:pPr marL="0" marR="0">
              <a:spcBef>
                <a:spcPts val="0"/>
              </a:spcBef>
              <a:spcAft>
                <a:spcPts val="340"/>
              </a:spcAft>
            </a:pPr>
            <a:r>
              <a:rPr lang="en-US" dirty="0" smtClean="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Knowledge Representation</a:t>
            </a:r>
            <a:r>
              <a:rPr lang="en-US" dirty="0" smtClean="0">
                <a:solidFill>
                  <a:srgbClr val="000000"/>
                </a:solidFill>
                <a:latin typeface="Calibri" panose="020F0502020204030204" pitchFamily="34" charset="0"/>
                <a:ea typeface="Calibri" panose="020F0502020204030204" pitchFamily="34" charset="0"/>
              </a:rPr>
              <a:t>,</a:t>
            </a:r>
          </a:p>
          <a:p>
            <a:pPr marL="0" marR="0">
              <a:spcBef>
                <a:spcPts val="0"/>
              </a:spcBef>
              <a:spcAft>
                <a:spcPts val="340"/>
              </a:spcAft>
            </a:pPr>
            <a:r>
              <a:rPr lang="en-US" dirty="0" smtClean="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Data Acquisition, Data Pre-Processing</a:t>
            </a:r>
            <a:r>
              <a:rPr lang="en-US" dirty="0" smtClean="0">
                <a:solidFill>
                  <a:srgbClr val="000000"/>
                </a:solidFill>
                <a:latin typeface="Calibri" panose="020F0502020204030204" pitchFamily="34" charset="0"/>
                <a:ea typeface="Calibri" panose="020F0502020204030204" pitchFamily="34" charset="0"/>
              </a:rPr>
              <a:t>,</a:t>
            </a:r>
          </a:p>
          <a:p>
            <a:pPr marL="0" marR="0">
              <a:spcBef>
                <a:spcPts val="0"/>
              </a:spcBef>
              <a:spcAft>
                <a:spcPts val="340"/>
              </a:spcAft>
            </a:pPr>
            <a:r>
              <a:rPr lang="en-US" dirty="0" smtClean="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Feature Extraction and Processing </a:t>
            </a:r>
            <a:endParaRPr lang="en-US" dirty="0" smtClean="0">
              <a:solidFill>
                <a:srgbClr val="000000"/>
              </a:solidFill>
              <a:latin typeface="Calibri" panose="020F0502020204030204" pitchFamily="34" charset="0"/>
              <a:ea typeface="Calibri" panose="020F0502020204030204" pitchFamily="34" charset="0"/>
            </a:endParaRPr>
          </a:p>
          <a:p>
            <a:pPr marL="0" marR="0">
              <a:spcBef>
                <a:spcPts val="0"/>
              </a:spcBef>
              <a:spcAft>
                <a:spcPts val="340"/>
              </a:spcAft>
            </a:pPr>
            <a:r>
              <a:rPr lang="en-US" dirty="0" smtClean="0">
                <a:solidFill>
                  <a:srgbClr val="000000"/>
                </a:solidFill>
                <a:latin typeface="Calibri" panose="020F0502020204030204" pitchFamily="34" charset="0"/>
                <a:ea typeface="Calibri" panose="020F0502020204030204" pitchFamily="34" charset="0"/>
              </a:rPr>
              <a:t>Feature </a:t>
            </a:r>
            <a:r>
              <a:rPr lang="en-US" dirty="0">
                <a:solidFill>
                  <a:srgbClr val="000000"/>
                </a:solidFill>
                <a:latin typeface="Calibri" panose="020F0502020204030204" pitchFamily="34" charset="0"/>
                <a:ea typeface="Calibri" panose="020F0502020204030204" pitchFamily="34" charset="0"/>
              </a:rPr>
              <a:t>Ranking and Selection, Feature Reduction</a:t>
            </a:r>
            <a:r>
              <a:rPr lang="en-US" dirty="0" smtClean="0">
                <a:solidFill>
                  <a:srgbClr val="000000"/>
                </a:solidFill>
                <a:latin typeface="Calibri" panose="020F0502020204030204" pitchFamily="34" charset="0"/>
                <a:ea typeface="Calibri" panose="020F0502020204030204" pitchFamily="34" charset="0"/>
              </a:rPr>
              <a:t>,</a:t>
            </a:r>
          </a:p>
          <a:p>
            <a:pPr marL="0" marR="0">
              <a:spcBef>
                <a:spcPts val="0"/>
              </a:spcBef>
              <a:spcAft>
                <a:spcPts val="340"/>
              </a:spcAft>
            </a:pPr>
            <a:r>
              <a:rPr lang="en-US" dirty="0" smtClean="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Model Learning, </a:t>
            </a:r>
            <a:endParaRPr lang="en-US" dirty="0" smtClean="0">
              <a:solidFill>
                <a:srgbClr val="000000"/>
              </a:solidFill>
              <a:latin typeface="Calibri" panose="020F0502020204030204" pitchFamily="34" charset="0"/>
              <a:ea typeface="Calibri" panose="020F0502020204030204" pitchFamily="34" charset="0"/>
            </a:endParaRPr>
          </a:p>
          <a:p>
            <a:pPr marL="0" marR="0">
              <a:spcBef>
                <a:spcPts val="0"/>
              </a:spcBef>
              <a:spcAft>
                <a:spcPts val="340"/>
              </a:spcAft>
            </a:pPr>
            <a:r>
              <a:rPr lang="en-US" dirty="0" smtClean="0">
                <a:solidFill>
                  <a:srgbClr val="000000"/>
                </a:solidFill>
                <a:latin typeface="Calibri" panose="020F0502020204030204" pitchFamily="34" charset="0"/>
                <a:ea typeface="Calibri" panose="020F0502020204030204" pitchFamily="34" charset="0"/>
              </a:rPr>
              <a:t>Evaluation </a:t>
            </a:r>
            <a:r>
              <a:rPr lang="en-US" dirty="0">
                <a:solidFill>
                  <a:srgbClr val="000000"/>
                </a:solidFill>
                <a:latin typeface="Calibri" panose="020F0502020204030204" pitchFamily="34" charset="0"/>
                <a:ea typeface="Calibri" panose="020F0502020204030204" pitchFamily="34" charset="0"/>
              </a:rPr>
              <a:t>and Deployment  </a:t>
            </a:r>
            <a:endParaRPr lang="en-US" sz="4000" dirty="0" smtClean="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57106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For Customer Services</a:t>
            </a:r>
            <a:endParaRPr lang="en-US" dirty="0"/>
          </a:p>
        </p:txBody>
      </p:sp>
      <p:sp>
        <p:nvSpPr>
          <p:cNvPr id="3" name="Content Placeholder 2"/>
          <p:cNvSpPr>
            <a:spLocks noGrp="1"/>
          </p:cNvSpPr>
          <p:nvPr>
            <p:ph idx="1"/>
          </p:nvPr>
        </p:nvSpPr>
        <p:spPr/>
        <p:txBody>
          <a:bodyPr/>
          <a:lstStyle/>
          <a:p>
            <a:r>
              <a:rPr lang="en-US" dirty="0" err="1" smtClean="0"/>
              <a:t>Chatbots</a:t>
            </a:r>
            <a:r>
              <a:rPr lang="en-US" dirty="0" smtClean="0"/>
              <a:t> : The ability of </a:t>
            </a:r>
            <a:r>
              <a:rPr lang="en-US" dirty="0" err="1" smtClean="0"/>
              <a:t>chatbots</a:t>
            </a:r>
            <a:r>
              <a:rPr lang="en-US" dirty="0" smtClean="0"/>
              <a:t> is used as effective self service solution that interacts with the customer service representative and resolve their queries.</a:t>
            </a:r>
          </a:p>
          <a:p>
            <a:r>
              <a:rPr lang="en-US" dirty="0" smtClean="0"/>
              <a:t>ML allows </a:t>
            </a:r>
            <a:r>
              <a:rPr lang="en-US" dirty="0" err="1" smtClean="0"/>
              <a:t>chatbots</a:t>
            </a:r>
            <a:r>
              <a:rPr lang="en-US" dirty="0" smtClean="0"/>
              <a:t> to analyze and know when to utilize </a:t>
            </a:r>
            <a:r>
              <a:rPr lang="en-US" dirty="0" err="1" smtClean="0"/>
              <a:t>answers,collect</a:t>
            </a:r>
            <a:r>
              <a:rPr lang="en-US" dirty="0" smtClean="0"/>
              <a:t> customer details and turn over the interaction to the individual customer support agents.</a:t>
            </a:r>
          </a:p>
          <a:p>
            <a:r>
              <a:rPr lang="en-US" dirty="0" smtClean="0"/>
              <a:t>ML helps </a:t>
            </a:r>
            <a:r>
              <a:rPr lang="en-US" dirty="0" err="1" smtClean="0"/>
              <a:t>chatbots</a:t>
            </a:r>
            <a:r>
              <a:rPr lang="en-US" dirty="0" smtClean="0"/>
              <a:t> to know when to utilize unique answers, when to collect required user information and when to send a discussion to a person agent.</a:t>
            </a:r>
            <a:endParaRPr lang="en-US" dirty="0"/>
          </a:p>
        </p:txBody>
      </p:sp>
    </p:spTree>
    <p:extLst>
      <p:ext uri="{BB962C8B-B14F-4D97-AF65-F5344CB8AC3E}">
        <p14:creationId xmlns:p14="http://schemas.microsoft.com/office/powerpoint/2010/main" val="2793727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a:t>
            </a:r>
            <a:endParaRPr lang="en-US" dirty="0"/>
          </a:p>
        </p:txBody>
      </p:sp>
      <p:sp>
        <p:nvSpPr>
          <p:cNvPr id="3" name="Content Placeholder 2"/>
          <p:cNvSpPr>
            <a:spLocks noGrp="1"/>
          </p:cNvSpPr>
          <p:nvPr>
            <p:ph idx="1"/>
          </p:nvPr>
        </p:nvSpPr>
        <p:spPr/>
        <p:txBody>
          <a:bodyPr/>
          <a:lstStyle/>
          <a:p>
            <a:r>
              <a:rPr lang="en-US" dirty="0">
                <a:solidFill>
                  <a:srgbClr val="00000A"/>
                </a:solidFill>
                <a:latin typeface="Times New Roman" panose="02020603050405020304" pitchFamily="18" charset="0"/>
                <a:ea typeface="Calibri" panose="020F0502020204030204" pitchFamily="34" charset="0"/>
              </a:rPr>
              <a:t>The main problem with feed forward neural network is it only focuses on the </a:t>
            </a:r>
            <a:r>
              <a:rPr lang="en-US" dirty="0" smtClean="0">
                <a:solidFill>
                  <a:srgbClr val="00000A"/>
                </a:solidFill>
                <a:latin typeface="Times New Roman" panose="02020603050405020304" pitchFamily="18" charset="0"/>
                <a:ea typeface="Calibri" panose="020F0502020204030204" pitchFamily="34" charset="0"/>
              </a:rPr>
              <a:t>current </a:t>
            </a:r>
            <a:r>
              <a:rPr lang="en-US" dirty="0">
                <a:solidFill>
                  <a:srgbClr val="00000A"/>
                </a:solidFill>
                <a:latin typeface="Times New Roman" panose="02020603050405020304" pitchFamily="18" charset="0"/>
                <a:ea typeface="Calibri" panose="020F0502020204030204" pitchFamily="34" charset="0"/>
              </a:rPr>
              <a:t>value/context. </a:t>
            </a:r>
            <a:endParaRPr lang="en-US" dirty="0" smtClean="0">
              <a:solidFill>
                <a:srgbClr val="00000A"/>
              </a:solidFill>
              <a:latin typeface="Times New Roman" panose="02020603050405020304" pitchFamily="18" charset="0"/>
              <a:ea typeface="Calibri" panose="020F0502020204030204" pitchFamily="34" charset="0"/>
            </a:endParaRPr>
          </a:p>
          <a:p>
            <a:r>
              <a:rPr lang="en-US" dirty="0">
                <a:solidFill>
                  <a:srgbClr val="00000A"/>
                </a:solidFill>
                <a:latin typeface="Times New Roman" panose="02020603050405020304" pitchFamily="18" charset="0"/>
                <a:ea typeface="Calibri" panose="020F0502020204030204" pitchFamily="34" charset="0"/>
              </a:rPr>
              <a:t>This value is not retained in the next time stamp. </a:t>
            </a:r>
            <a:endParaRPr lang="en-US" dirty="0" smtClean="0">
              <a:solidFill>
                <a:srgbClr val="00000A"/>
              </a:solidFill>
              <a:latin typeface="Times New Roman" panose="02020603050405020304" pitchFamily="18" charset="0"/>
              <a:ea typeface="Calibri" panose="020F0502020204030204" pitchFamily="34" charset="0"/>
            </a:endParaRPr>
          </a:p>
          <a:p>
            <a:r>
              <a:rPr lang="en-US" dirty="0">
                <a:solidFill>
                  <a:srgbClr val="00000A"/>
                </a:solidFill>
                <a:latin typeface="Times New Roman" panose="02020603050405020304" pitchFamily="18" charset="0"/>
                <a:ea typeface="Calibri" panose="020F0502020204030204" pitchFamily="34" charset="0"/>
              </a:rPr>
              <a:t>Sometimes in the real world situation we have to retain the previous value and based on the previous and current input/context we have to decide the </a:t>
            </a:r>
            <a:r>
              <a:rPr lang="en-US" dirty="0" smtClean="0">
                <a:solidFill>
                  <a:srgbClr val="00000A"/>
                </a:solidFill>
                <a:latin typeface="Times New Roman" panose="02020603050405020304" pitchFamily="18" charset="0"/>
                <a:ea typeface="Calibri" panose="020F0502020204030204" pitchFamily="34" charset="0"/>
              </a:rPr>
              <a:t>output.</a:t>
            </a:r>
          </a:p>
          <a:p>
            <a:r>
              <a:rPr lang="en-US" dirty="0">
                <a:solidFill>
                  <a:srgbClr val="00000A"/>
                </a:solidFill>
                <a:latin typeface="Times New Roman" panose="02020603050405020304" pitchFamily="18" charset="0"/>
                <a:ea typeface="Calibri" panose="020F0502020204030204" pitchFamily="34" charset="0"/>
              </a:rPr>
              <a:t>For example, in case of sentences what will be the next word, that can be decided with the help of the context of the previous words.</a:t>
            </a:r>
            <a:endParaRPr lang="en-US" dirty="0"/>
          </a:p>
        </p:txBody>
      </p:sp>
    </p:spTree>
    <p:extLst>
      <p:ext uri="{BB962C8B-B14F-4D97-AF65-F5344CB8AC3E}">
        <p14:creationId xmlns:p14="http://schemas.microsoft.com/office/powerpoint/2010/main" val="1694043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 Contd.</a:t>
            </a:r>
            <a:endParaRPr lang="en-US" dirty="0"/>
          </a:p>
        </p:txBody>
      </p:sp>
      <p:sp>
        <p:nvSpPr>
          <p:cNvPr id="3" name="Content Placeholder 2"/>
          <p:cNvSpPr>
            <a:spLocks noGrp="1"/>
          </p:cNvSpPr>
          <p:nvPr>
            <p:ph idx="1"/>
          </p:nvPr>
        </p:nvSpPr>
        <p:spPr/>
        <p:txBody>
          <a:bodyPr/>
          <a:lstStyle/>
          <a:p>
            <a:r>
              <a:rPr lang="en-US" dirty="0">
                <a:solidFill>
                  <a:srgbClr val="00000A"/>
                </a:solidFill>
                <a:latin typeface="Times New Roman" panose="02020603050405020304" pitchFamily="18" charset="0"/>
                <a:ea typeface="Calibri" panose="020F0502020204030204" pitchFamily="34" charset="0"/>
              </a:rPr>
              <a:t>Hence in language modelling we require long term temporal dependencies to decide the next word in the sentences</a:t>
            </a:r>
            <a:r>
              <a:rPr lang="en-US" dirty="0" smtClean="0">
                <a:solidFill>
                  <a:srgbClr val="00000A"/>
                </a:solidFill>
                <a:latin typeface="Times New Roman" panose="02020603050405020304" pitchFamily="18" charset="0"/>
                <a:ea typeface="Calibri" panose="020F0502020204030204" pitchFamily="34" charset="0"/>
              </a:rPr>
              <a:t>.</a:t>
            </a:r>
          </a:p>
          <a:p>
            <a:r>
              <a:rPr lang="en-US" dirty="0">
                <a:solidFill>
                  <a:srgbClr val="00000A"/>
                </a:solidFill>
                <a:latin typeface="Times New Roman" panose="02020603050405020304" pitchFamily="18" charset="0"/>
                <a:ea typeface="Calibri" panose="020F0502020204030204" pitchFamily="34" charset="0"/>
              </a:rPr>
              <a:t>RNN model helps in such type of situation. Long term temporal dependencies can not be achieved with feed forward neural network</a:t>
            </a:r>
            <a:r>
              <a:rPr lang="en-US" dirty="0" smtClean="0">
                <a:solidFill>
                  <a:srgbClr val="00000A"/>
                </a:solidFill>
                <a:latin typeface="Times New Roman" panose="02020603050405020304" pitchFamily="18" charset="0"/>
                <a:ea typeface="Calibri" panose="020F0502020204030204" pitchFamily="34" charset="0"/>
              </a:rPr>
              <a:t>.</a:t>
            </a:r>
          </a:p>
          <a:p>
            <a:r>
              <a:rPr lang="en-US" dirty="0">
                <a:solidFill>
                  <a:srgbClr val="00000A"/>
                </a:solidFill>
                <a:latin typeface="Times New Roman" panose="02020603050405020304" pitchFamily="18" charset="0"/>
                <a:ea typeface="Calibri" panose="020F0502020204030204" pitchFamily="34" charset="0"/>
              </a:rPr>
              <a:t>A simple model of recurrent neural network uses </a:t>
            </a:r>
            <a:r>
              <a:rPr lang="en-US" dirty="0" err="1">
                <a:solidFill>
                  <a:srgbClr val="00000A"/>
                </a:solidFill>
                <a:latin typeface="Times New Roman" panose="02020603050405020304" pitchFamily="18" charset="0"/>
                <a:ea typeface="Calibri" panose="020F0502020204030204" pitchFamily="34" charset="0"/>
              </a:rPr>
              <a:t>tanh</a:t>
            </a:r>
            <a:r>
              <a:rPr lang="en-US" dirty="0">
                <a:solidFill>
                  <a:srgbClr val="00000A"/>
                </a:solidFill>
                <a:latin typeface="Times New Roman" panose="02020603050405020304" pitchFamily="18" charset="0"/>
                <a:ea typeface="Calibri" panose="020F0502020204030204" pitchFamily="34" charset="0"/>
              </a:rPr>
              <a:t> or sigmoid as an activation </a:t>
            </a:r>
            <a:r>
              <a:rPr lang="en-US" dirty="0" smtClean="0">
                <a:solidFill>
                  <a:srgbClr val="00000A"/>
                </a:solidFill>
                <a:latin typeface="Times New Roman" panose="02020603050405020304" pitchFamily="18" charset="0"/>
                <a:ea typeface="Calibri" panose="020F0502020204030204" pitchFamily="34" charset="0"/>
              </a:rPr>
              <a:t>function.</a:t>
            </a:r>
          </a:p>
          <a:p>
            <a:r>
              <a:rPr lang="en-US" dirty="0">
                <a:solidFill>
                  <a:srgbClr val="00000A"/>
                </a:solidFill>
                <a:latin typeface="Times New Roman" panose="02020603050405020304" pitchFamily="18" charset="0"/>
                <a:ea typeface="Calibri" panose="020F0502020204030204" pitchFamily="34" charset="0"/>
              </a:rPr>
              <a:t>Recurrent neural network also suffers from vanishing gradient and exploding gradient problem during the training process</a:t>
            </a:r>
            <a:endParaRPr lang="en-US" dirty="0"/>
          </a:p>
        </p:txBody>
      </p:sp>
    </p:spTree>
    <p:extLst>
      <p:ext uri="{BB962C8B-B14F-4D97-AF65-F5344CB8AC3E}">
        <p14:creationId xmlns:p14="http://schemas.microsoft.com/office/powerpoint/2010/main" val="5894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contd.</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training a deep neural network with gradient based learning and backpropagation, we find the partial derivatives by traversing the network from the </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final </a:t>
            </a:r>
            <a:r>
              <a:rPr lang="en-US" dirty="0" smtClean="0">
                <a:latin typeface="Times New Roman" panose="02020603050405020304" pitchFamily="18" charset="0"/>
                <a:cs typeface="Times New Roman" panose="02020603050405020304" pitchFamily="18" charset="0"/>
              </a:rPr>
              <a:t>layer </a:t>
            </a:r>
            <a:r>
              <a:rPr lang="en-US" dirty="0">
                <a:latin typeface="Times New Roman" panose="02020603050405020304" pitchFamily="18" charset="0"/>
                <a:cs typeface="Times New Roman" panose="02020603050405020304" pitchFamily="18" charset="0"/>
              </a:rPr>
              <a:t>to the initial layer.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the chain rule, layers that are deeper into the network go through continuous matrix multiplications in order to compute their derivatives.</a:t>
            </a:r>
          </a:p>
        </p:txBody>
      </p:sp>
    </p:spTree>
    <p:extLst>
      <p:ext uri="{BB962C8B-B14F-4D97-AF65-F5344CB8AC3E}">
        <p14:creationId xmlns:p14="http://schemas.microsoft.com/office/powerpoint/2010/main" val="1376974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Contd.</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a network of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hidden layers, </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derivatives will be multiplied together.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derivatives are large then the gradient will increase exponentially as we propagate down the model until they eventually explode, and this is what we call the problem of </a:t>
            </a:r>
            <a:r>
              <a:rPr lang="en-US" b="1" i="1" dirty="0">
                <a:latin typeface="Times New Roman" panose="02020603050405020304" pitchFamily="18" charset="0"/>
                <a:cs typeface="Times New Roman" panose="02020603050405020304" pitchFamily="18" charset="0"/>
              </a:rPr>
              <a:t>exploding gradient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Alternatively</a:t>
            </a:r>
            <a:r>
              <a:rPr lang="en-US" dirty="0">
                <a:latin typeface="Times New Roman" panose="02020603050405020304" pitchFamily="18" charset="0"/>
                <a:cs typeface="Times New Roman" panose="02020603050405020304" pitchFamily="18" charset="0"/>
              </a:rPr>
              <a:t>, if the derivatives are small then the gradient will decrease exponentially as we propagate through the model until it eventually vanishes, and this is the </a:t>
            </a:r>
            <a:r>
              <a:rPr lang="en-US" b="1" i="1" dirty="0">
                <a:latin typeface="Times New Roman" panose="02020603050405020304" pitchFamily="18" charset="0"/>
                <a:cs typeface="Times New Roman" panose="02020603050405020304" pitchFamily="18" charset="0"/>
              </a:rPr>
              <a:t>vanishing gradient</a:t>
            </a:r>
            <a:r>
              <a:rPr lang="en-US" dirty="0">
                <a:latin typeface="Times New Roman" panose="02020603050405020304" pitchFamily="18" charset="0"/>
                <a:cs typeface="Times New Roman" panose="02020603050405020304" pitchFamily="18" charset="0"/>
              </a:rPr>
              <a:t> problem.</a:t>
            </a:r>
          </a:p>
        </p:txBody>
      </p:sp>
    </p:spTree>
    <p:extLst>
      <p:ext uri="{BB962C8B-B14F-4D97-AF65-F5344CB8AC3E}">
        <p14:creationId xmlns:p14="http://schemas.microsoft.com/office/powerpoint/2010/main" val="3134134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Contd.</a:t>
            </a:r>
            <a:endParaRPr lang="en-US" dirty="0"/>
          </a:p>
        </p:txBody>
      </p:sp>
      <p:pic>
        <p:nvPicPr>
          <p:cNvPr id="4" name="Content Placeholder 3"/>
          <p:cNvPicPr>
            <a:picLocks noGrp="1"/>
          </p:cNvPicPr>
          <p:nvPr>
            <p:ph idx="1"/>
          </p:nvPr>
        </p:nvPicPr>
        <p:blipFill>
          <a:blip r:embed="rId2"/>
          <a:stretch>
            <a:fillRect/>
          </a:stretch>
        </p:blipFill>
        <p:spPr bwMode="auto">
          <a:xfrm>
            <a:off x="3529012" y="2124869"/>
            <a:ext cx="5133975" cy="3752850"/>
          </a:xfrm>
          <a:prstGeom prst="rect">
            <a:avLst/>
          </a:prstGeom>
        </p:spPr>
      </p:pic>
    </p:spTree>
    <p:extLst>
      <p:ext uri="{BB962C8B-B14F-4D97-AF65-F5344CB8AC3E}">
        <p14:creationId xmlns:p14="http://schemas.microsoft.com/office/powerpoint/2010/main" val="2720660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Chatbot</a:t>
            </a:r>
            <a:r>
              <a:rPr lang="en-US" dirty="0" smtClean="0"/>
              <a:t> : Deep learning approach</a:t>
            </a:r>
            <a:endParaRPr lang="en-US" dirty="0"/>
          </a:p>
        </p:txBody>
      </p:sp>
      <p:sp>
        <p:nvSpPr>
          <p:cNvPr id="3" name="Content Placeholder 2"/>
          <p:cNvSpPr>
            <a:spLocks noGrp="1"/>
          </p:cNvSpPr>
          <p:nvPr>
            <p:ph idx="1"/>
          </p:nvPr>
        </p:nvSpPr>
        <p:spPr/>
        <p:txBody>
          <a:bodyPr/>
          <a:lstStyle/>
          <a:p>
            <a:r>
              <a:rPr lang="en-US" dirty="0" smtClean="0"/>
              <a:t>The widely using deep learning model in </a:t>
            </a:r>
            <a:r>
              <a:rPr lang="en-US" dirty="0" err="1" smtClean="0"/>
              <a:t>chatbot</a:t>
            </a:r>
            <a:r>
              <a:rPr lang="en-US" dirty="0" smtClean="0"/>
              <a:t> is sequence to sequence model.</a:t>
            </a:r>
          </a:p>
          <a:p>
            <a:r>
              <a:rPr lang="en-US" dirty="0" smtClean="0"/>
              <a:t>Sentiment Analysis </a:t>
            </a:r>
            <a:endParaRPr lang="en-US" dirty="0"/>
          </a:p>
        </p:txBody>
      </p:sp>
      <p:pic>
        <p:nvPicPr>
          <p:cNvPr id="4" name="Image1"/>
          <p:cNvPicPr/>
          <p:nvPr/>
        </p:nvPicPr>
        <p:blipFill>
          <a:blip r:embed="rId2"/>
          <a:stretch>
            <a:fillRect/>
          </a:stretch>
        </p:blipFill>
        <p:spPr bwMode="auto">
          <a:xfrm>
            <a:off x="2636020" y="3732529"/>
            <a:ext cx="6298974" cy="2444433"/>
          </a:xfrm>
          <a:prstGeom prst="rect">
            <a:avLst/>
          </a:prstGeom>
        </p:spPr>
      </p:pic>
    </p:spTree>
    <p:extLst>
      <p:ext uri="{BB962C8B-B14F-4D97-AF65-F5344CB8AC3E}">
        <p14:creationId xmlns:p14="http://schemas.microsoft.com/office/powerpoint/2010/main" val="2084600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a:t>
            </a:r>
            <a:endParaRPr lang="en-US" dirty="0"/>
          </a:p>
        </p:txBody>
      </p:sp>
      <p:pic>
        <p:nvPicPr>
          <p:cNvPr id="4" name="Content Placeholder 3"/>
          <p:cNvPicPr>
            <a:picLocks noGrp="1"/>
          </p:cNvPicPr>
          <p:nvPr>
            <p:ph idx="1"/>
          </p:nvPr>
        </p:nvPicPr>
        <p:blipFill>
          <a:blip r:embed="rId2"/>
          <a:stretch>
            <a:fillRect/>
          </a:stretch>
        </p:blipFill>
        <p:spPr bwMode="auto">
          <a:xfrm>
            <a:off x="3529012" y="2124869"/>
            <a:ext cx="5133975" cy="3752850"/>
          </a:xfrm>
          <a:prstGeom prst="rect">
            <a:avLst/>
          </a:prstGeom>
        </p:spPr>
      </p:pic>
    </p:spTree>
    <p:extLst>
      <p:ext uri="{BB962C8B-B14F-4D97-AF65-F5344CB8AC3E}">
        <p14:creationId xmlns:p14="http://schemas.microsoft.com/office/powerpoint/2010/main" val="1798411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Short Term Memory(LSTM)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long term dependency problem can be solved with LSTM models.</a:t>
            </a:r>
          </a:p>
          <a:p>
            <a:r>
              <a:rPr lang="en-US" dirty="0">
                <a:solidFill>
                  <a:srgbClr val="00000A"/>
                </a:solidFill>
                <a:latin typeface="Times New Roman" panose="02020603050405020304" pitchFamily="18" charset="0"/>
                <a:ea typeface="Calibri" panose="020F0502020204030204" pitchFamily="34" charset="0"/>
              </a:rPr>
              <a:t>LSTM cells are operated with the help of real number parameter called gates. </a:t>
            </a:r>
            <a:endParaRPr lang="en-US" dirty="0" smtClean="0">
              <a:solidFill>
                <a:srgbClr val="00000A"/>
              </a:solidFill>
              <a:latin typeface="Times New Roman" panose="02020603050405020304" pitchFamily="18" charset="0"/>
              <a:ea typeface="Calibri" panose="020F0502020204030204" pitchFamily="34" charset="0"/>
            </a:endParaRPr>
          </a:p>
          <a:p>
            <a:r>
              <a:rPr lang="en-US" dirty="0">
                <a:solidFill>
                  <a:srgbClr val="00000A"/>
                </a:solidFill>
                <a:latin typeface="Times New Roman" panose="02020603050405020304" pitchFamily="18" charset="0"/>
                <a:ea typeface="Calibri" panose="020F0502020204030204" pitchFamily="34" charset="0"/>
              </a:rPr>
              <a:t>The input gate parameter helps to decide how much new input is required to change the memory state. </a:t>
            </a:r>
            <a:endParaRPr lang="en-US" dirty="0" smtClean="0">
              <a:solidFill>
                <a:srgbClr val="00000A"/>
              </a:solidFill>
              <a:latin typeface="Times New Roman" panose="02020603050405020304" pitchFamily="18" charset="0"/>
              <a:ea typeface="Calibri" panose="020F0502020204030204" pitchFamily="34" charset="0"/>
            </a:endParaRPr>
          </a:p>
          <a:p>
            <a:r>
              <a:rPr lang="en-US" dirty="0" smtClean="0">
                <a:solidFill>
                  <a:srgbClr val="00000A"/>
                </a:solidFill>
                <a:latin typeface="Times New Roman" panose="02020603050405020304" pitchFamily="18" charset="0"/>
                <a:ea typeface="Calibri" panose="020F0502020204030204" pitchFamily="34" charset="0"/>
              </a:rPr>
              <a:t>The </a:t>
            </a:r>
            <a:r>
              <a:rPr lang="en-US" dirty="0">
                <a:solidFill>
                  <a:srgbClr val="00000A"/>
                </a:solidFill>
                <a:latin typeface="Times New Roman" panose="02020603050405020304" pitchFamily="18" charset="0"/>
                <a:ea typeface="Calibri" panose="020F0502020204030204" pitchFamily="34" charset="0"/>
              </a:rPr>
              <a:t>forget gate parameter helps to decide how much previous value to retain in-memory state. </a:t>
            </a:r>
            <a:endParaRPr lang="en-US" dirty="0" smtClean="0">
              <a:solidFill>
                <a:srgbClr val="00000A"/>
              </a:solidFill>
              <a:latin typeface="Times New Roman" panose="02020603050405020304" pitchFamily="18" charset="0"/>
              <a:ea typeface="Calibri" panose="020F0502020204030204" pitchFamily="34" charset="0"/>
            </a:endParaRPr>
          </a:p>
          <a:p>
            <a:r>
              <a:rPr lang="en-US" dirty="0" smtClean="0">
                <a:solidFill>
                  <a:srgbClr val="00000A"/>
                </a:solidFill>
                <a:latin typeface="Times New Roman" panose="02020603050405020304" pitchFamily="18" charset="0"/>
                <a:ea typeface="Calibri" panose="020F0502020204030204" pitchFamily="34" charset="0"/>
              </a:rPr>
              <a:t>And </a:t>
            </a:r>
            <a:r>
              <a:rPr lang="en-US" dirty="0">
                <a:solidFill>
                  <a:srgbClr val="00000A"/>
                </a:solidFill>
                <a:latin typeface="Times New Roman" panose="02020603050405020304" pitchFamily="18" charset="0"/>
                <a:ea typeface="Calibri" panose="020F0502020204030204" pitchFamily="34" charset="0"/>
              </a:rPr>
              <a:t>the output gate parameter controls how strongly the current memory state is to pass into the next layer.</a:t>
            </a:r>
            <a:endParaRPr lang="en-US" dirty="0"/>
          </a:p>
        </p:txBody>
      </p:sp>
    </p:spTree>
    <p:extLst>
      <p:ext uri="{BB962C8B-B14F-4D97-AF65-F5344CB8AC3E}">
        <p14:creationId xmlns:p14="http://schemas.microsoft.com/office/powerpoint/2010/main" val="4036039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Architecture</a:t>
            </a:r>
            <a:endParaRPr lang="en-US" dirty="0"/>
          </a:p>
        </p:txBody>
      </p:sp>
      <p:pic>
        <p:nvPicPr>
          <p:cNvPr id="4" name="Content Placeholder 3"/>
          <p:cNvPicPr>
            <a:picLocks noGrp="1"/>
          </p:cNvPicPr>
          <p:nvPr>
            <p:ph idx="1"/>
          </p:nvPr>
        </p:nvPicPr>
        <p:blipFill>
          <a:blip r:embed="rId2"/>
          <a:stretch>
            <a:fillRect/>
          </a:stretch>
        </p:blipFill>
        <p:spPr bwMode="auto">
          <a:xfrm>
            <a:off x="3161211" y="2451669"/>
            <a:ext cx="6165669" cy="4210388"/>
          </a:xfrm>
          <a:prstGeom prst="rect">
            <a:avLst/>
          </a:prstGeom>
        </p:spPr>
      </p:pic>
    </p:spTree>
    <p:extLst>
      <p:ext uri="{BB962C8B-B14F-4D97-AF65-F5344CB8AC3E}">
        <p14:creationId xmlns:p14="http://schemas.microsoft.com/office/powerpoint/2010/main" val="136363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US" dirty="0"/>
          </a:p>
        </p:txBody>
      </p:sp>
      <p:sp>
        <p:nvSpPr>
          <p:cNvPr id="3" name="Content Placeholder 2"/>
          <p:cNvSpPr>
            <a:spLocks noGrp="1"/>
          </p:cNvSpPr>
          <p:nvPr>
            <p:ph idx="1"/>
          </p:nvPr>
        </p:nvSpPr>
        <p:spPr/>
        <p:txBody>
          <a:bodyPr>
            <a:normAutofit lnSpcReduction="10000"/>
          </a:bodyPr>
          <a:lstStyle/>
          <a:p>
            <a:r>
              <a:rPr lang="en-US" dirty="0" smtClean="0"/>
              <a:t>Classical to Modern AI </a:t>
            </a:r>
          </a:p>
          <a:p>
            <a:r>
              <a:rPr lang="en-US" dirty="0" smtClean="0"/>
              <a:t>Classical AI : </a:t>
            </a:r>
          </a:p>
          <a:p>
            <a:pPr marL="0" indent="0">
              <a:buNone/>
            </a:pPr>
            <a:r>
              <a:rPr lang="en-US" dirty="0"/>
              <a:t> </a:t>
            </a:r>
            <a:r>
              <a:rPr lang="en-US" dirty="0" smtClean="0"/>
              <a:t>   Symbolic</a:t>
            </a:r>
          </a:p>
          <a:p>
            <a:pPr marL="0" indent="0">
              <a:buNone/>
            </a:pPr>
            <a:r>
              <a:rPr lang="en-US" dirty="0"/>
              <a:t> </a:t>
            </a:r>
            <a:r>
              <a:rPr lang="en-US" dirty="0" smtClean="0"/>
              <a:t>   Rule Based</a:t>
            </a:r>
          </a:p>
          <a:p>
            <a:pPr marL="0" indent="0">
              <a:buNone/>
            </a:pPr>
            <a:r>
              <a:rPr lang="en-US" dirty="0"/>
              <a:t> </a:t>
            </a:r>
            <a:r>
              <a:rPr lang="en-US" dirty="0" smtClean="0"/>
              <a:t>   Difficult to learn by itself</a:t>
            </a:r>
          </a:p>
          <a:p>
            <a:pPr marL="0" indent="0">
              <a:buNone/>
            </a:pPr>
            <a:r>
              <a:rPr lang="en-US" dirty="0"/>
              <a:t> </a:t>
            </a:r>
            <a:r>
              <a:rPr lang="en-US" dirty="0" smtClean="0"/>
              <a:t>    mainly Heuristic based  approach</a:t>
            </a:r>
          </a:p>
          <a:p>
            <a:pPr marL="0" indent="0">
              <a:buNone/>
            </a:pPr>
            <a:r>
              <a:rPr lang="en-US" dirty="0"/>
              <a:t> </a:t>
            </a:r>
            <a:r>
              <a:rPr lang="en-US" dirty="0" smtClean="0"/>
              <a:t>    Reasoning based</a:t>
            </a:r>
          </a:p>
          <a:p>
            <a:pPr marL="0" indent="0">
              <a:buNone/>
            </a:pPr>
            <a:r>
              <a:rPr lang="en-US" dirty="0"/>
              <a:t> </a:t>
            </a:r>
            <a:r>
              <a:rPr lang="en-US" dirty="0" smtClean="0"/>
              <a:t>    Expert systems </a:t>
            </a:r>
          </a:p>
          <a:p>
            <a:pPr marL="0" indent="0">
              <a:buNone/>
            </a:pPr>
            <a:r>
              <a:rPr lang="en-US" dirty="0"/>
              <a:t> </a:t>
            </a:r>
            <a:r>
              <a:rPr lang="en-US" dirty="0" smtClean="0"/>
              <a:t>    Knowledge Representation   </a:t>
            </a:r>
            <a:endParaRPr lang="en-US" dirty="0"/>
          </a:p>
        </p:txBody>
      </p:sp>
    </p:spTree>
    <p:extLst>
      <p:ext uri="{BB962C8B-B14F-4D97-AF65-F5344CB8AC3E}">
        <p14:creationId xmlns:p14="http://schemas.microsoft.com/office/powerpoint/2010/main" val="703859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Fraud Detection : Few Supervised Learning Algorithms.(IBM –</a:t>
            </a:r>
            <a:r>
              <a:rPr lang="en-US" smtClean="0"/>
              <a:t>Text Material)</a:t>
            </a:r>
            <a:endParaRPr lang="en-US" dirty="0"/>
          </a:p>
        </p:txBody>
      </p:sp>
      <p:sp>
        <p:nvSpPr>
          <p:cNvPr id="3" name="Content Placeholder 2"/>
          <p:cNvSpPr>
            <a:spLocks noGrp="1"/>
          </p:cNvSpPr>
          <p:nvPr>
            <p:ph idx="1"/>
          </p:nvPr>
        </p:nvSpPr>
        <p:spPr/>
        <p:txBody>
          <a:bodyPr/>
          <a:lstStyle/>
          <a:p>
            <a:r>
              <a:rPr lang="en-US" dirty="0" smtClean="0"/>
              <a:t>Random Forest :</a:t>
            </a:r>
          </a:p>
          <a:p>
            <a:r>
              <a:rPr lang="en-US" dirty="0" smtClean="0"/>
              <a:t>Support Vector Machines:</a:t>
            </a:r>
          </a:p>
          <a:p>
            <a:r>
              <a:rPr lang="en-US" dirty="0" smtClean="0"/>
              <a:t>K-Nearest Neighbors(KNN):</a:t>
            </a:r>
            <a:endParaRPr lang="en-US" dirty="0"/>
          </a:p>
        </p:txBody>
      </p:sp>
    </p:spTree>
    <p:extLst>
      <p:ext uri="{BB962C8B-B14F-4D97-AF65-F5344CB8AC3E}">
        <p14:creationId xmlns:p14="http://schemas.microsoft.com/office/powerpoint/2010/main" val="824125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Random Forest :</a:t>
            </a:r>
            <a:endParaRPr lang="en-US" dirty="0"/>
          </a:p>
        </p:txBody>
      </p:sp>
      <p:sp>
        <p:nvSpPr>
          <p:cNvPr id="3" name="Content Placeholder 2"/>
          <p:cNvSpPr>
            <a:spLocks noGrp="1"/>
          </p:cNvSpPr>
          <p:nvPr>
            <p:ph idx="1"/>
          </p:nvPr>
        </p:nvSpPr>
        <p:spPr/>
        <p:txBody>
          <a:bodyPr/>
          <a:lstStyle/>
          <a:p>
            <a:r>
              <a:rPr lang="en-US" dirty="0" smtClean="0"/>
              <a:t>Random forest is an ensemble of decision trees, i.e. develops  a group of decision trees to classify data objects.</a:t>
            </a:r>
          </a:p>
          <a:p>
            <a:r>
              <a:rPr lang="en-US" dirty="0" smtClean="0"/>
              <a:t>Advantages of Random Forest : </a:t>
            </a:r>
          </a:p>
          <a:p>
            <a:pPr>
              <a:buFont typeface="Wingdings" panose="05000000000000000000" pitchFamily="2" charset="2"/>
              <a:buChar char="v"/>
            </a:pPr>
            <a:r>
              <a:rPr lang="en-US" dirty="0" smtClean="0"/>
              <a:t>The algorithm is simple and exhibits higher operating speed. </a:t>
            </a:r>
          </a:p>
          <a:p>
            <a:pPr>
              <a:buFont typeface="Wingdings" panose="05000000000000000000" pitchFamily="2" charset="2"/>
              <a:buChar char="v"/>
            </a:pPr>
            <a:r>
              <a:rPr lang="en-US" dirty="0" smtClean="0"/>
              <a:t>It can be used with variety of data including credit and debit card numbers, </a:t>
            </a:r>
            <a:r>
              <a:rPr lang="en-US" dirty="0" err="1" smtClean="0"/>
              <a:t>dates,IP</a:t>
            </a:r>
            <a:r>
              <a:rPr lang="en-US" dirty="0" smtClean="0"/>
              <a:t>(Internet Protocol)addresses, Postal Index Numbers etc.</a:t>
            </a:r>
          </a:p>
          <a:p>
            <a:pPr>
              <a:buFont typeface="Wingdings" panose="05000000000000000000" pitchFamily="2" charset="2"/>
              <a:buChar char="v"/>
            </a:pPr>
            <a:r>
              <a:rPr lang="en-US" dirty="0" smtClean="0"/>
              <a:t>They are efficient predictors that can perform well even with datasets having considerable missing records.</a:t>
            </a:r>
            <a:endParaRPr lang="en-US" dirty="0"/>
          </a:p>
        </p:txBody>
      </p:sp>
    </p:spTree>
    <p:extLst>
      <p:ext uri="{BB962C8B-B14F-4D97-AF65-F5344CB8AC3E}">
        <p14:creationId xmlns:p14="http://schemas.microsoft.com/office/powerpoint/2010/main" val="338000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endParaRPr lang="en-US" dirty="0"/>
          </a:p>
        </p:txBody>
      </p:sp>
      <p:sp>
        <p:nvSpPr>
          <p:cNvPr id="3" name="Content Placeholder 2"/>
          <p:cNvSpPr>
            <a:spLocks noGrp="1"/>
          </p:cNvSpPr>
          <p:nvPr>
            <p:ph idx="1"/>
          </p:nvPr>
        </p:nvSpPr>
        <p:spPr/>
        <p:txBody>
          <a:bodyPr/>
          <a:lstStyle/>
          <a:p>
            <a:r>
              <a:rPr lang="en-US" dirty="0" smtClean="0"/>
              <a:t>Disadvantages of Random Forest : </a:t>
            </a:r>
          </a:p>
          <a:p>
            <a:pPr>
              <a:buFont typeface="Wingdings" panose="05000000000000000000" pitchFamily="2" charset="2"/>
              <a:buChar char="v"/>
            </a:pPr>
            <a:r>
              <a:rPr lang="en-US" dirty="0" smtClean="0"/>
              <a:t>Prediction accuracy of random forest reduces considerably when training data contains more of normal transaction instances and very less proportion of fraud cases.</a:t>
            </a:r>
          </a:p>
          <a:p>
            <a:pPr>
              <a:buFont typeface="Wingdings" panose="05000000000000000000" pitchFamily="2" charset="2"/>
              <a:buChar char="v"/>
            </a:pPr>
            <a:r>
              <a:rPr lang="en-US" dirty="0" smtClean="0"/>
              <a:t>Overfitting problem – a case where a model considers noise and fluctuations in the training data set as learning instances.</a:t>
            </a:r>
            <a:endParaRPr lang="en-US" dirty="0"/>
          </a:p>
        </p:txBody>
      </p:sp>
    </p:spTree>
    <p:extLst>
      <p:ext uri="{BB962C8B-B14F-4D97-AF65-F5344CB8AC3E}">
        <p14:creationId xmlns:p14="http://schemas.microsoft.com/office/powerpoint/2010/main" val="807237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Machine(SVM)</a:t>
            </a:r>
            <a:endParaRPr lang="en-US" dirty="0"/>
          </a:p>
        </p:txBody>
      </p:sp>
      <p:sp>
        <p:nvSpPr>
          <p:cNvPr id="3" name="Content Placeholder 2"/>
          <p:cNvSpPr>
            <a:spLocks noGrp="1"/>
          </p:cNvSpPr>
          <p:nvPr>
            <p:ph idx="1"/>
          </p:nvPr>
        </p:nvSpPr>
        <p:spPr/>
        <p:txBody>
          <a:bodyPr>
            <a:normAutofit fontScale="92500"/>
          </a:bodyPr>
          <a:lstStyle/>
          <a:p>
            <a:r>
              <a:rPr lang="en-US" dirty="0" smtClean="0"/>
              <a:t>Algorithm works based on dividing given data set in to two distinct categories with well defined gap. </a:t>
            </a:r>
          </a:p>
          <a:p>
            <a:r>
              <a:rPr lang="en-US" dirty="0" smtClean="0"/>
              <a:t>Several hyper planes are made to identify which plane clearly divides the data set.</a:t>
            </a:r>
          </a:p>
          <a:p>
            <a:r>
              <a:rPr lang="en-US" dirty="0" smtClean="0"/>
              <a:t>Advantages of SVM : </a:t>
            </a:r>
          </a:p>
          <a:p>
            <a:pPr>
              <a:buFont typeface="Wingdings" panose="05000000000000000000" pitchFamily="2" charset="2"/>
              <a:buChar char="v"/>
            </a:pPr>
            <a:r>
              <a:rPr lang="en-US" dirty="0" smtClean="0"/>
              <a:t>SVM are more suitable to work with complex multidimensional systems.</a:t>
            </a:r>
          </a:p>
          <a:p>
            <a:pPr>
              <a:buFont typeface="Wingdings" panose="05000000000000000000" pitchFamily="2" charset="2"/>
              <a:buChar char="v"/>
            </a:pPr>
            <a:r>
              <a:rPr lang="en-US" dirty="0" smtClean="0"/>
              <a:t>The challenge of overfitting is avoided, which is generally experienced in case of random forest.</a:t>
            </a:r>
          </a:p>
          <a:p>
            <a:pPr>
              <a:buFont typeface="Wingdings" panose="05000000000000000000" pitchFamily="2" charset="2"/>
              <a:buChar char="v"/>
            </a:pPr>
            <a:r>
              <a:rPr lang="en-US" dirty="0" smtClean="0"/>
              <a:t>It is simple and yet effective in terms of accuracy but some time slower in its operation and demands high end computing ecosystem.</a:t>
            </a:r>
            <a:endParaRPr lang="en-US" dirty="0"/>
          </a:p>
        </p:txBody>
      </p:sp>
    </p:spTree>
    <p:extLst>
      <p:ext uri="{BB962C8B-B14F-4D97-AF65-F5344CB8AC3E}">
        <p14:creationId xmlns:p14="http://schemas.microsoft.com/office/powerpoint/2010/main" val="1721717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a:t>
            </a:r>
            <a:endParaRPr lang="en-US" dirty="0"/>
          </a:p>
        </p:txBody>
      </p:sp>
      <p:sp>
        <p:nvSpPr>
          <p:cNvPr id="3" name="Content Placeholder 2"/>
          <p:cNvSpPr>
            <a:spLocks noGrp="1"/>
          </p:cNvSpPr>
          <p:nvPr>
            <p:ph idx="1"/>
          </p:nvPr>
        </p:nvSpPr>
        <p:spPr/>
        <p:txBody>
          <a:bodyPr>
            <a:normAutofit lnSpcReduction="10000"/>
          </a:bodyPr>
          <a:lstStyle/>
          <a:p>
            <a:r>
              <a:rPr lang="en-US" dirty="0" smtClean="0"/>
              <a:t>KNN algorithm works with an assumption that similar kind of objects/instances exist in close vicinity or distance or proximity.</a:t>
            </a:r>
          </a:p>
          <a:p>
            <a:r>
              <a:rPr lang="en-US" dirty="0" smtClean="0"/>
              <a:t>With the given data set, the algorithm compares the distance between current data and the newly available data instance to identify its neighborhood or proximity. </a:t>
            </a:r>
          </a:p>
          <a:p>
            <a:r>
              <a:rPr lang="en-US" dirty="0" smtClean="0"/>
              <a:t>Advantages of KNN:</a:t>
            </a:r>
          </a:p>
          <a:p>
            <a:pPr>
              <a:buFont typeface="Wingdings" panose="05000000000000000000" pitchFamily="2" charset="2"/>
              <a:buChar char="v"/>
            </a:pPr>
            <a:r>
              <a:rPr lang="en-US" dirty="0" smtClean="0"/>
              <a:t>Implementation of algorithm is easy.</a:t>
            </a:r>
          </a:p>
          <a:p>
            <a:pPr>
              <a:buFont typeface="Wingdings" panose="05000000000000000000" pitchFamily="2" charset="2"/>
              <a:buChar char="v"/>
            </a:pPr>
            <a:r>
              <a:rPr lang="en-US" dirty="0" smtClean="0"/>
              <a:t>It can be effectively used for classification, regression etc.</a:t>
            </a:r>
          </a:p>
          <a:p>
            <a:pPr>
              <a:buFont typeface="Wingdings" panose="05000000000000000000" pitchFamily="2" charset="2"/>
              <a:buChar char="v"/>
            </a:pPr>
            <a:r>
              <a:rPr lang="en-US" dirty="0" smtClean="0"/>
              <a:t>Drawback : Speed of the operation reduces significantly with increase number of data set to be compared to decide the close proximity.</a:t>
            </a:r>
            <a:endParaRPr lang="en-US" dirty="0"/>
          </a:p>
        </p:txBody>
      </p:sp>
    </p:spTree>
    <p:extLst>
      <p:ext uri="{BB962C8B-B14F-4D97-AF65-F5344CB8AC3E}">
        <p14:creationId xmlns:p14="http://schemas.microsoft.com/office/powerpoint/2010/main" val="3975577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a:t>
            </a:r>
            <a:endParaRPr lang="en-US" dirty="0"/>
          </a:p>
        </p:txBody>
      </p:sp>
      <p:pic>
        <p:nvPicPr>
          <p:cNvPr id="1026"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263" y="1825625"/>
            <a:ext cx="64774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486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contd.</a:t>
            </a:r>
            <a:endParaRPr lang="en-US" dirty="0"/>
          </a:p>
        </p:txBody>
      </p:sp>
      <p:sp>
        <p:nvSpPr>
          <p:cNvPr id="3" name="Content Placeholder 2"/>
          <p:cNvSpPr>
            <a:spLocks noGrp="1"/>
          </p:cNvSpPr>
          <p:nvPr>
            <p:ph idx="1"/>
          </p:nvPr>
        </p:nvSpPr>
        <p:spPr/>
        <p:txBody>
          <a:bodyPr/>
          <a:lstStyle/>
          <a:p>
            <a:r>
              <a:rPr lang="en-US" dirty="0">
                <a:solidFill>
                  <a:srgbClr val="292929"/>
                </a:solidFill>
                <a:latin typeface="charter"/>
              </a:rPr>
              <a:t>The goal of any machine learning problem is to find a single model that will best predict our wanted outcome. Rather than making one model and hoping this model is the best/most accurate predictor we can make, ensemble methods take a myriad of models into account, and average those models to produce one final model. It is important to note that Decision Trees are not the only form of ensemble methods, just the most popular and relevant in </a:t>
            </a:r>
            <a:r>
              <a:rPr lang="en-US" dirty="0" err="1">
                <a:solidFill>
                  <a:srgbClr val="292929"/>
                </a:solidFill>
                <a:latin typeface="charter"/>
              </a:rPr>
              <a:t>DataScience</a:t>
            </a:r>
            <a:r>
              <a:rPr lang="en-US" dirty="0">
                <a:solidFill>
                  <a:srgbClr val="292929"/>
                </a:solidFill>
                <a:latin typeface="charter"/>
              </a:rPr>
              <a:t> today.</a:t>
            </a:r>
            <a:endParaRPr lang="en-US" dirty="0"/>
          </a:p>
        </p:txBody>
      </p:sp>
    </p:spTree>
    <p:extLst>
      <p:ext uri="{BB962C8B-B14F-4D97-AF65-F5344CB8AC3E}">
        <p14:creationId xmlns:p14="http://schemas.microsoft.com/office/powerpoint/2010/main" val="1925385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Sentiment Analysis for student’s feedback using ML</a:t>
            </a:r>
            <a:endParaRPr lang="en-US" dirty="0"/>
          </a:p>
        </p:txBody>
      </p:sp>
      <p:sp>
        <p:nvSpPr>
          <p:cNvPr id="3" name="Content Placeholder 2"/>
          <p:cNvSpPr>
            <a:spLocks noGrp="1"/>
          </p:cNvSpPr>
          <p:nvPr>
            <p:ph idx="1"/>
          </p:nvPr>
        </p:nvSpPr>
        <p:spPr/>
        <p:txBody>
          <a:bodyPr/>
          <a:lstStyle/>
          <a:p>
            <a:r>
              <a:rPr lang="en-US" dirty="0" smtClean="0"/>
              <a:t>The study focuses on symbolic analysis for online reviews from participants.</a:t>
            </a:r>
          </a:p>
          <a:p>
            <a:r>
              <a:rPr lang="en-US" dirty="0" smtClean="0"/>
              <a:t>Identify the feeling present in text documents based on </a:t>
            </a:r>
            <a:r>
              <a:rPr lang="en-US" dirty="0" err="1" smtClean="0"/>
              <a:t>polrity</a:t>
            </a:r>
            <a:r>
              <a:rPr lang="en-US" dirty="0" smtClean="0"/>
              <a:t>-positive, negative and neutral using the approach of machine learning, Lexicon based and Hybrid.</a:t>
            </a:r>
          </a:p>
          <a:p>
            <a:r>
              <a:rPr lang="en-US" dirty="0" smtClean="0"/>
              <a:t>Classifiers are used to measure the performance and accuracy.</a:t>
            </a:r>
            <a:endParaRPr lang="en-US" dirty="0"/>
          </a:p>
        </p:txBody>
      </p:sp>
    </p:spTree>
    <p:extLst>
      <p:ext uri="{BB962C8B-B14F-4D97-AF65-F5344CB8AC3E}">
        <p14:creationId xmlns:p14="http://schemas.microsoft.com/office/powerpoint/2010/main" val="3617074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Techniques for Customer </a:t>
            </a:r>
            <a:r>
              <a:rPr lang="en-US" dirty="0"/>
              <a:t>S</a:t>
            </a:r>
            <a:r>
              <a:rPr lang="en-US" dirty="0" smtClean="0"/>
              <a:t>entiment </a:t>
            </a:r>
            <a:r>
              <a:rPr lang="en-US" dirty="0"/>
              <a:t>A</a:t>
            </a:r>
            <a:r>
              <a:rPr lang="en-US" dirty="0" smtClean="0"/>
              <a:t>nalysis</a:t>
            </a:r>
            <a:endParaRPr lang="en-US" dirty="0"/>
          </a:p>
        </p:txBody>
      </p:sp>
      <p:sp>
        <p:nvSpPr>
          <p:cNvPr id="3" name="Content Placeholder 2"/>
          <p:cNvSpPr>
            <a:spLocks noGrp="1"/>
          </p:cNvSpPr>
          <p:nvPr>
            <p:ph idx="1"/>
          </p:nvPr>
        </p:nvSpPr>
        <p:spPr/>
        <p:txBody>
          <a:bodyPr/>
          <a:lstStyle/>
          <a:p>
            <a:r>
              <a:rPr lang="en-US" dirty="0" smtClean="0"/>
              <a:t>Application of NLP</a:t>
            </a:r>
          </a:p>
          <a:p>
            <a:r>
              <a:rPr lang="en-US" dirty="0" smtClean="0"/>
              <a:t>Company should also have knowledge on the following aspects</a:t>
            </a:r>
          </a:p>
          <a:p>
            <a:pPr>
              <a:buFont typeface="Wingdings" panose="05000000000000000000" pitchFamily="2" charset="2"/>
              <a:buChar char="v"/>
            </a:pPr>
            <a:r>
              <a:rPr lang="en-US" dirty="0" smtClean="0"/>
              <a:t>What is the response the marketing campaign getting?</a:t>
            </a:r>
          </a:p>
          <a:p>
            <a:pPr>
              <a:buFont typeface="Wingdings" panose="05000000000000000000" pitchFamily="2" charset="2"/>
              <a:buChar char="v"/>
            </a:pPr>
            <a:r>
              <a:rPr lang="en-US" dirty="0" smtClean="0"/>
              <a:t>Which different age group respond?</a:t>
            </a:r>
          </a:p>
          <a:p>
            <a:pPr>
              <a:buFont typeface="Wingdings" panose="05000000000000000000" pitchFamily="2" charset="2"/>
              <a:buChar char="v"/>
            </a:pPr>
            <a:r>
              <a:rPr lang="en-US" dirty="0" smtClean="0"/>
              <a:t>What’s the difference in men and women responding? etc. etc.</a:t>
            </a:r>
          </a:p>
          <a:p>
            <a:pPr>
              <a:buFont typeface="Wingdings" panose="05000000000000000000" pitchFamily="2" charset="2"/>
              <a:buChar char="v"/>
            </a:pPr>
            <a:endParaRPr lang="en-US" dirty="0" smtClean="0"/>
          </a:p>
          <a:p>
            <a:endParaRPr lang="en-US" dirty="0"/>
          </a:p>
        </p:txBody>
      </p:sp>
    </p:spTree>
    <p:extLst>
      <p:ext uri="{BB962C8B-B14F-4D97-AF65-F5344CB8AC3E}">
        <p14:creationId xmlns:p14="http://schemas.microsoft.com/office/powerpoint/2010/main" val="190821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 for student’s Feedback: Work Flow</a:t>
            </a:r>
            <a:endParaRPr lang="en-US" dirty="0"/>
          </a:p>
        </p:txBody>
      </p:sp>
      <p:sp>
        <p:nvSpPr>
          <p:cNvPr id="3" name="Content Placeholder 2"/>
          <p:cNvSpPr>
            <a:spLocks noGrp="1"/>
          </p:cNvSpPr>
          <p:nvPr>
            <p:ph idx="1"/>
          </p:nvPr>
        </p:nvSpPr>
        <p:spPr/>
        <p:txBody>
          <a:bodyPr/>
          <a:lstStyle/>
          <a:p>
            <a:pPr marL="0" indent="0">
              <a:buNone/>
            </a:pPr>
            <a:r>
              <a:rPr lang="en-US" dirty="0" smtClean="0"/>
              <a:t>Steps :</a:t>
            </a:r>
          </a:p>
          <a:p>
            <a:pPr>
              <a:buFont typeface="Wingdings" panose="05000000000000000000" pitchFamily="2" charset="2"/>
              <a:buChar char="§"/>
            </a:pPr>
            <a:r>
              <a:rPr lang="en-US" dirty="0" smtClean="0"/>
              <a:t>Student’s feedback : Awesome lecture, good delivery, boring </a:t>
            </a:r>
          </a:p>
          <a:p>
            <a:pPr>
              <a:buFont typeface="Wingdings" panose="05000000000000000000" pitchFamily="2" charset="2"/>
              <a:buChar char="§"/>
            </a:pPr>
            <a:r>
              <a:rPr lang="en-US" dirty="0" smtClean="0"/>
              <a:t>Preprocessing : Tokenization, Stop word removal, POS tagging</a:t>
            </a:r>
          </a:p>
          <a:p>
            <a:pPr>
              <a:buFont typeface="Wingdings" panose="05000000000000000000" pitchFamily="2" charset="2"/>
              <a:buChar char="§"/>
            </a:pPr>
            <a:r>
              <a:rPr lang="en-US" dirty="0" smtClean="0"/>
              <a:t>Feature Extraction : </a:t>
            </a:r>
          </a:p>
          <a:p>
            <a:pPr>
              <a:buFont typeface="Wingdings" panose="05000000000000000000" pitchFamily="2" charset="2"/>
              <a:buChar char="§"/>
            </a:pPr>
            <a:r>
              <a:rPr lang="en-US" dirty="0" smtClean="0"/>
              <a:t>Classification : Random forest</a:t>
            </a:r>
          </a:p>
          <a:p>
            <a:pPr>
              <a:buFont typeface="Wingdings" panose="05000000000000000000" pitchFamily="2" charset="2"/>
              <a:buChar char="§"/>
            </a:pPr>
            <a:r>
              <a:rPr lang="en-US" dirty="0" smtClean="0"/>
              <a:t>Evaluation : Model evaluation</a:t>
            </a:r>
          </a:p>
          <a:p>
            <a:pPr>
              <a:buFont typeface="Wingdings" panose="05000000000000000000" pitchFamily="2" charset="2"/>
              <a:buChar char="§"/>
            </a:pPr>
            <a:r>
              <a:rPr lang="en-US" dirty="0" smtClean="0"/>
              <a:t>Accuracy, precision, visualization etc.</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a:p>
            <a:endParaRPr lang="en-US" dirty="0"/>
          </a:p>
        </p:txBody>
      </p:sp>
    </p:spTree>
    <p:extLst>
      <p:ext uri="{BB962C8B-B14F-4D97-AF65-F5344CB8AC3E}">
        <p14:creationId xmlns:p14="http://schemas.microsoft.com/office/powerpoint/2010/main" val="124240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AI</a:t>
            </a:r>
            <a:endParaRPr lang="en-US" dirty="0"/>
          </a:p>
        </p:txBody>
      </p:sp>
      <p:sp>
        <p:nvSpPr>
          <p:cNvPr id="3" name="Content Placeholder 2"/>
          <p:cNvSpPr>
            <a:spLocks noGrp="1"/>
          </p:cNvSpPr>
          <p:nvPr>
            <p:ph idx="1"/>
          </p:nvPr>
        </p:nvSpPr>
        <p:spPr/>
        <p:txBody>
          <a:bodyPr/>
          <a:lstStyle/>
          <a:p>
            <a:r>
              <a:rPr lang="en-US" dirty="0" smtClean="0"/>
              <a:t>Ability to learn by itself</a:t>
            </a:r>
          </a:p>
          <a:p>
            <a:r>
              <a:rPr lang="en-US" dirty="0" smtClean="0"/>
              <a:t>Data driven based</a:t>
            </a:r>
          </a:p>
          <a:p>
            <a:r>
              <a:rPr lang="en-US" dirty="0" smtClean="0"/>
              <a:t>Neural Network based</a:t>
            </a:r>
          </a:p>
          <a:p>
            <a:r>
              <a:rPr lang="en-US" b="1" dirty="0" smtClean="0"/>
              <a:t>Fuzzy logic based</a:t>
            </a:r>
          </a:p>
          <a:p>
            <a:r>
              <a:rPr lang="en-US" dirty="0" smtClean="0"/>
              <a:t>Neuro Fuzzy based</a:t>
            </a:r>
          </a:p>
          <a:p>
            <a:r>
              <a:rPr lang="en-US" dirty="0" smtClean="0"/>
              <a:t>Genetic algorithms based</a:t>
            </a:r>
          </a:p>
          <a:p>
            <a:r>
              <a:rPr lang="en-US" dirty="0" smtClean="0"/>
              <a:t> Optimization based</a:t>
            </a:r>
          </a:p>
          <a:p>
            <a:r>
              <a:rPr lang="en-US" dirty="0" smtClean="0"/>
              <a:t>Overall soft computing based</a:t>
            </a:r>
            <a:endParaRPr lang="en-US" dirty="0"/>
          </a:p>
        </p:txBody>
      </p:sp>
    </p:spTree>
    <p:extLst>
      <p:ext uri="{BB962C8B-B14F-4D97-AF65-F5344CB8AC3E}">
        <p14:creationId xmlns:p14="http://schemas.microsoft.com/office/powerpoint/2010/main" val="2113374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Sentiment Analysis for student’s feedback using ML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3121" y="2063931"/>
            <a:ext cx="8556170" cy="4049486"/>
          </a:xfrm>
        </p:spPr>
      </p:pic>
    </p:spTree>
    <p:extLst>
      <p:ext uri="{BB962C8B-B14F-4D97-AF65-F5344CB8AC3E}">
        <p14:creationId xmlns:p14="http://schemas.microsoft.com/office/powerpoint/2010/main" val="662505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Based Sentiment Analysis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a:t>
            </a:r>
            <a:r>
              <a:rPr lang="en-US" dirty="0"/>
              <a:t>Machine learning based approaches of sentiment </a:t>
            </a:r>
            <a:r>
              <a:rPr lang="en-US" dirty="0" smtClean="0"/>
              <a:t>analysis learn </a:t>
            </a:r>
            <a:r>
              <a:rPr lang="en-US" dirty="0"/>
              <a:t>a predictive model using the provided training </a:t>
            </a:r>
            <a:r>
              <a:rPr lang="en-US" dirty="0" smtClean="0"/>
              <a:t>dataset and </a:t>
            </a:r>
            <a:r>
              <a:rPr lang="en-US" dirty="0"/>
              <a:t>evaluate the performance of the learned model on the </a:t>
            </a:r>
            <a:r>
              <a:rPr lang="en-US" dirty="0" smtClean="0"/>
              <a:t>test dataset</a:t>
            </a:r>
            <a:r>
              <a:rPr lang="en-US" dirty="0"/>
              <a:t>. </a:t>
            </a:r>
            <a:endParaRPr lang="en-US" dirty="0" smtClean="0"/>
          </a:p>
          <a:p>
            <a:pPr>
              <a:buFont typeface="Wingdings" panose="05000000000000000000" pitchFamily="2" charset="2"/>
              <a:buChar char="v"/>
            </a:pPr>
            <a:r>
              <a:rPr lang="en-US" dirty="0" smtClean="0"/>
              <a:t>It </a:t>
            </a:r>
            <a:r>
              <a:rPr lang="en-US" dirty="0"/>
              <a:t>can be further classified into supervised </a:t>
            </a:r>
            <a:r>
              <a:rPr lang="en-US" dirty="0" smtClean="0"/>
              <a:t>learning and </a:t>
            </a:r>
            <a:r>
              <a:rPr lang="en-US" dirty="0"/>
              <a:t>unsupervised learning </a:t>
            </a:r>
            <a:r>
              <a:rPr lang="en-US" dirty="0" smtClean="0"/>
              <a:t>methods.</a:t>
            </a:r>
            <a:endParaRPr lang="en-US" dirty="0"/>
          </a:p>
        </p:txBody>
      </p:sp>
    </p:spTree>
    <p:extLst>
      <p:ext uri="{BB962C8B-B14F-4D97-AF65-F5344CB8AC3E}">
        <p14:creationId xmlns:p14="http://schemas.microsoft.com/office/powerpoint/2010/main" val="272578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Lexicon based Method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rPr>
              <a:t>Lexicon based approach of sentiment analysis makes </a:t>
            </a:r>
            <a:r>
              <a:rPr lang="en-US" dirty="0" smtClean="0">
                <a:latin typeface="Times New Roman" panose="02020603050405020304" pitchFamily="18" charset="0"/>
              </a:rPr>
              <a:t>use of </a:t>
            </a:r>
            <a:r>
              <a:rPr lang="en-US" dirty="0">
                <a:latin typeface="Times New Roman" panose="02020603050405020304" pitchFamily="18" charset="0"/>
              </a:rPr>
              <a:t>a sentiment lexicon to determine the polarity of a </a:t>
            </a:r>
            <a:r>
              <a:rPr lang="en-US" dirty="0" smtClean="0">
                <a:latin typeface="Times New Roman" panose="02020603050405020304" pitchFamily="18" charset="0"/>
              </a:rPr>
              <a:t>given textual </a:t>
            </a:r>
            <a:r>
              <a:rPr lang="en-US" dirty="0">
                <a:latin typeface="Times New Roman" panose="02020603050405020304" pitchFamily="18" charset="0"/>
              </a:rPr>
              <a:t>content. </a:t>
            </a:r>
            <a:endParaRPr lang="en-US" dirty="0" smtClean="0">
              <a:latin typeface="Times New Roman" panose="02020603050405020304" pitchFamily="18" charset="0"/>
            </a:endParaRPr>
          </a:p>
          <a:p>
            <a:pPr>
              <a:buFont typeface="Wingdings" panose="05000000000000000000" pitchFamily="2" charset="2"/>
              <a:buChar char="v"/>
            </a:pPr>
            <a:r>
              <a:rPr lang="en-US" dirty="0" smtClean="0">
                <a:latin typeface="Times New Roman" panose="02020603050405020304" pitchFamily="18" charset="0"/>
              </a:rPr>
              <a:t>A </a:t>
            </a:r>
            <a:r>
              <a:rPr lang="en-US" dirty="0">
                <a:latin typeface="Times New Roman" panose="02020603050405020304" pitchFamily="18" charset="0"/>
              </a:rPr>
              <a:t>lexicon or dictionary represents a list </a:t>
            </a:r>
            <a:r>
              <a:rPr lang="en-US" dirty="0" smtClean="0">
                <a:latin typeface="Times New Roman" panose="02020603050405020304" pitchFamily="18" charset="0"/>
              </a:rPr>
              <a:t>of words </a:t>
            </a:r>
            <a:r>
              <a:rPr lang="en-US" dirty="0">
                <a:latin typeface="Times New Roman" panose="02020603050405020304" pitchFamily="18" charset="0"/>
              </a:rPr>
              <a:t>with associated sentiment polarity. The lexicon can </a:t>
            </a:r>
            <a:r>
              <a:rPr lang="en-US" dirty="0" smtClean="0">
                <a:latin typeface="Times New Roman" panose="02020603050405020304" pitchFamily="18" charset="0"/>
              </a:rPr>
              <a:t>be constructed </a:t>
            </a:r>
            <a:r>
              <a:rPr lang="en-US" dirty="0">
                <a:latin typeface="Times New Roman" panose="02020603050405020304" pitchFamily="18" charset="0"/>
              </a:rPr>
              <a:t>either manually or automatically. </a:t>
            </a:r>
            <a:endParaRPr lang="en-US" dirty="0" smtClean="0">
              <a:latin typeface="Times New Roman" panose="02020603050405020304" pitchFamily="18" charset="0"/>
            </a:endParaRPr>
          </a:p>
          <a:p>
            <a:pPr>
              <a:buFont typeface="Wingdings" panose="05000000000000000000" pitchFamily="2" charset="2"/>
              <a:buChar char="v"/>
            </a:pPr>
            <a:r>
              <a:rPr lang="en-US" dirty="0" smtClean="0">
                <a:latin typeface="Times New Roman" panose="02020603050405020304" pitchFamily="18" charset="0"/>
              </a:rPr>
              <a:t>Hu </a:t>
            </a:r>
            <a:r>
              <a:rPr lang="en-US" dirty="0">
                <a:latin typeface="Times New Roman" panose="02020603050405020304" pitchFamily="18" charset="0"/>
              </a:rPr>
              <a:t>and Liu [7]utilized an online lexical resource WordNet to predict </a:t>
            </a:r>
            <a:r>
              <a:rPr lang="en-US" dirty="0" smtClean="0">
                <a:latin typeface="Times New Roman" panose="02020603050405020304" pitchFamily="18" charset="0"/>
              </a:rPr>
              <a:t>the semantic </a:t>
            </a:r>
            <a:r>
              <a:rPr lang="en-US" dirty="0">
                <a:latin typeface="Times New Roman" panose="02020603050405020304" pitchFamily="18" charset="0"/>
              </a:rPr>
              <a:t>orientation of an opinion word. </a:t>
            </a:r>
            <a:endParaRPr lang="en-US" dirty="0" smtClean="0">
              <a:latin typeface="Times New Roman" panose="02020603050405020304" pitchFamily="18" charset="0"/>
            </a:endParaRPr>
          </a:p>
          <a:p>
            <a:pPr>
              <a:buFont typeface="Wingdings" panose="05000000000000000000" pitchFamily="2" charset="2"/>
              <a:buChar char="v"/>
            </a:pPr>
            <a:r>
              <a:rPr lang="en-US" dirty="0" err="1" smtClean="0">
                <a:latin typeface="Times New Roman" panose="02020603050405020304" pitchFamily="18" charset="0"/>
              </a:rPr>
              <a:t>Taboada</a:t>
            </a:r>
            <a:r>
              <a:rPr lang="en-US" dirty="0" smtClean="0">
                <a:latin typeface="Times New Roman" panose="02020603050405020304" pitchFamily="18" charset="0"/>
              </a:rPr>
              <a:t> </a:t>
            </a:r>
            <a:r>
              <a:rPr lang="en-US" dirty="0">
                <a:latin typeface="Times New Roman" panose="02020603050405020304" pitchFamily="18" charset="0"/>
              </a:rPr>
              <a:t>et al. [8]proposed another lexicon-based approach that determines </a:t>
            </a:r>
            <a:r>
              <a:rPr lang="en-US" dirty="0" smtClean="0">
                <a:latin typeface="Times New Roman" panose="02020603050405020304" pitchFamily="18" charset="0"/>
              </a:rPr>
              <a:t>the polarity </a:t>
            </a:r>
            <a:r>
              <a:rPr lang="en-US" dirty="0">
                <a:latin typeface="Times New Roman" panose="02020603050405020304" pitchFamily="18" charset="0"/>
              </a:rPr>
              <a:t>of a word by using the dictionaries constructed.</a:t>
            </a:r>
            <a:endParaRPr lang="en-US" dirty="0"/>
          </a:p>
        </p:txBody>
      </p:sp>
    </p:spTree>
    <p:extLst>
      <p:ext uri="{BB962C8B-B14F-4D97-AF65-F5344CB8AC3E}">
        <p14:creationId xmlns:p14="http://schemas.microsoft.com/office/powerpoint/2010/main" val="3956017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Approach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latin typeface="Times New Roman" panose="02020603050405020304" pitchFamily="18" charset="0"/>
              </a:rPr>
              <a:t> Combination of Lexicon based and Machine Learning based approach</a:t>
            </a:r>
          </a:p>
          <a:p>
            <a:pPr>
              <a:buFont typeface="Wingdings" panose="05000000000000000000" pitchFamily="2" charset="2"/>
              <a:buChar char="v"/>
            </a:pPr>
            <a:r>
              <a:rPr lang="en-US" dirty="0" smtClean="0">
                <a:latin typeface="Times New Roman" panose="02020603050405020304" pitchFamily="18" charset="0"/>
              </a:rPr>
              <a:t>An </a:t>
            </a:r>
            <a:r>
              <a:rPr lang="en-US" dirty="0">
                <a:latin typeface="Times New Roman" panose="02020603050405020304" pitchFamily="18" charset="0"/>
              </a:rPr>
              <a:t>opinion lexicon </a:t>
            </a:r>
            <a:r>
              <a:rPr lang="en-US" dirty="0" smtClean="0">
                <a:latin typeface="Times New Roman" panose="02020603050405020304" pitchFamily="18" charset="0"/>
              </a:rPr>
              <a:t>was used </a:t>
            </a:r>
            <a:r>
              <a:rPr lang="en-US" dirty="0">
                <a:latin typeface="Times New Roman" panose="02020603050405020304" pitchFamily="18" charset="0"/>
              </a:rPr>
              <a:t>to label training dataset with sentiment polarities. </a:t>
            </a:r>
            <a:r>
              <a:rPr lang="en-US" dirty="0" smtClean="0">
                <a:latin typeface="Times New Roman" panose="02020603050405020304" pitchFamily="18" charset="0"/>
              </a:rPr>
              <a:t>The labeled </a:t>
            </a:r>
            <a:r>
              <a:rPr lang="en-US" dirty="0">
                <a:latin typeface="Times New Roman" panose="02020603050405020304" pitchFamily="18" charset="0"/>
              </a:rPr>
              <a:t>dataset was then used to train a binary classifier </a:t>
            </a:r>
            <a:r>
              <a:rPr lang="en-US" dirty="0" smtClean="0">
                <a:latin typeface="Times New Roman" panose="02020603050405020304" pitchFamily="18" charset="0"/>
              </a:rPr>
              <a:t>to predict </a:t>
            </a:r>
            <a:r>
              <a:rPr lang="en-US" dirty="0">
                <a:latin typeface="Times New Roman" panose="02020603050405020304" pitchFamily="18" charset="0"/>
              </a:rPr>
              <a:t>sentiment polarity on the evaluation dataset.</a:t>
            </a:r>
            <a:endParaRPr lang="en-US" dirty="0"/>
          </a:p>
        </p:txBody>
      </p:sp>
    </p:spTree>
    <p:extLst>
      <p:ext uri="{BB962C8B-B14F-4D97-AF65-F5344CB8AC3E}">
        <p14:creationId xmlns:p14="http://schemas.microsoft.com/office/powerpoint/2010/main" val="1359544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a:xfrm>
            <a:off x="838200" y="1476103"/>
            <a:ext cx="10515600" cy="4700860"/>
          </a:xfrm>
        </p:spPr>
        <p:txBody>
          <a:bodyPr/>
          <a:lstStyle/>
          <a:p>
            <a:r>
              <a:rPr lang="en-US" dirty="0" smtClean="0"/>
              <a:t>“Learning </a:t>
            </a:r>
            <a:r>
              <a:rPr lang="en-US" dirty="0"/>
              <a:t>sentiment from students’ feedback for real-time interventions in classrooms”, Nabeela Altrabsheh, Mihaela Cocea, and Sanaz Fallahkhair</a:t>
            </a:r>
          </a:p>
        </p:txBody>
      </p:sp>
    </p:spTree>
    <p:extLst>
      <p:ext uri="{BB962C8B-B14F-4D97-AF65-F5344CB8AC3E}">
        <p14:creationId xmlns:p14="http://schemas.microsoft.com/office/powerpoint/2010/main" val="222124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Default Prediction</a:t>
            </a:r>
            <a:endParaRPr lang="en-US" dirty="0"/>
          </a:p>
        </p:txBody>
      </p:sp>
      <p:sp>
        <p:nvSpPr>
          <p:cNvPr id="3" name="Content Placeholder 2"/>
          <p:cNvSpPr>
            <a:spLocks noGrp="1"/>
          </p:cNvSpPr>
          <p:nvPr>
            <p:ph idx="1"/>
          </p:nvPr>
        </p:nvSpPr>
        <p:spPr/>
        <p:txBody>
          <a:bodyPr/>
          <a:lstStyle/>
          <a:p>
            <a:r>
              <a:rPr lang="en-US" dirty="0"/>
              <a:t>https://www.kaggle.com/uciml/default-of-credit-card-clients-dataset</a:t>
            </a:r>
          </a:p>
        </p:txBody>
      </p:sp>
    </p:spTree>
    <p:extLst>
      <p:ext uri="{BB962C8B-B14F-4D97-AF65-F5344CB8AC3E}">
        <p14:creationId xmlns:p14="http://schemas.microsoft.com/office/powerpoint/2010/main" val="3308407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Translation in a Nutshell</a:t>
            </a:r>
            <a:endParaRPr lang="en-US" dirty="0"/>
          </a:p>
        </p:txBody>
      </p:sp>
      <p:sp>
        <p:nvSpPr>
          <p:cNvPr id="6" name="Content Placeholder 5"/>
          <p:cNvSpPr>
            <a:spLocks noGrp="1"/>
          </p:cNvSpPr>
          <p:nvPr>
            <p:ph idx="1"/>
          </p:nvPr>
        </p:nvSpPr>
        <p:spPr/>
        <p:txBody>
          <a:bodyPr/>
          <a:lstStyle/>
          <a:p>
            <a:r>
              <a:rPr lang="en-US" dirty="0">
                <a:solidFill>
                  <a:srgbClr val="00000A"/>
                </a:solidFill>
                <a:latin typeface="Times New Roman" panose="02020603050405020304" pitchFamily="18" charset="0"/>
                <a:ea typeface="Calibri" panose="020F0502020204030204" pitchFamily="34" charset="0"/>
              </a:rPr>
              <a:t>Machine translation(MT) as its name implies translate text written in one language to </a:t>
            </a:r>
            <a:r>
              <a:rPr lang="en-US" dirty="0" smtClean="0">
                <a:solidFill>
                  <a:srgbClr val="00000A"/>
                </a:solidFill>
                <a:latin typeface="Times New Roman" panose="02020603050405020304" pitchFamily="18" charset="0"/>
                <a:ea typeface="Calibri" panose="020F0502020204030204" pitchFamily="34" charset="0"/>
              </a:rPr>
              <a:t>text </a:t>
            </a:r>
            <a:r>
              <a:rPr lang="en-US" dirty="0">
                <a:solidFill>
                  <a:srgbClr val="00000A"/>
                </a:solidFill>
                <a:latin typeface="Times New Roman" panose="02020603050405020304" pitchFamily="18" charset="0"/>
                <a:ea typeface="Calibri" panose="020F0502020204030204" pitchFamily="34" charset="0"/>
              </a:rPr>
              <a:t>written in other </a:t>
            </a:r>
            <a:r>
              <a:rPr lang="en-US" dirty="0" smtClean="0">
                <a:solidFill>
                  <a:srgbClr val="00000A"/>
                </a:solidFill>
                <a:latin typeface="Times New Roman" panose="02020603050405020304" pitchFamily="18" charset="0"/>
                <a:ea typeface="Calibri" panose="020F0502020204030204" pitchFamily="34" charset="0"/>
              </a:rPr>
              <a:t>language.</a:t>
            </a:r>
          </a:p>
          <a:p>
            <a:endParaRPr lang="en-US" dirty="0">
              <a:solidFill>
                <a:srgbClr val="00000A"/>
              </a:solidFill>
              <a:latin typeface="Times New Roman" panose="02020603050405020304" pitchFamily="18" charset="0"/>
            </a:endParaRP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397" y="3082834"/>
            <a:ext cx="10284943" cy="3333569"/>
          </a:xfrm>
          <a:prstGeom prst="rect">
            <a:avLst/>
          </a:prstGeom>
        </p:spPr>
      </p:pic>
    </p:spTree>
    <p:extLst>
      <p:ext uri="{BB962C8B-B14F-4D97-AF65-F5344CB8AC3E}">
        <p14:creationId xmlns:p14="http://schemas.microsoft.com/office/powerpoint/2010/main" val="1934605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Vacuous Triangle</a:t>
            </a:r>
            <a:endParaRPr lang="en-US" dirty="0"/>
          </a:p>
        </p:txBody>
      </p:sp>
      <p:pic>
        <p:nvPicPr>
          <p:cNvPr id="4" name="Content Placeholder 3" descr="C:\Users\Goutam Datta\Desktop\Vauquois´_püramiid.png"/>
          <p:cNvPicPr>
            <a:picLocks noGrp="1"/>
          </p:cNvPicPr>
          <p:nvPr>
            <p:ph idx="1"/>
          </p:nvPr>
        </p:nvPicPr>
        <p:blipFill>
          <a:blip r:embed="rId2"/>
          <a:stretch>
            <a:fillRect/>
          </a:stretch>
        </p:blipFill>
        <p:spPr bwMode="auto">
          <a:xfrm>
            <a:off x="3810000" y="2001044"/>
            <a:ext cx="4572000" cy="4000500"/>
          </a:xfrm>
          <a:prstGeom prst="rect">
            <a:avLst/>
          </a:prstGeom>
        </p:spPr>
      </p:pic>
    </p:spTree>
    <p:extLst>
      <p:ext uri="{BB962C8B-B14F-4D97-AF65-F5344CB8AC3E}">
        <p14:creationId xmlns:p14="http://schemas.microsoft.com/office/powerpoint/2010/main" val="3813324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 Aspects of MT system</a:t>
            </a:r>
            <a:endParaRPr lang="en-US" dirty="0"/>
          </a:p>
        </p:txBody>
      </p:sp>
      <p:sp>
        <p:nvSpPr>
          <p:cNvPr id="3" name="Content Placeholder 2"/>
          <p:cNvSpPr>
            <a:spLocks noGrp="1"/>
          </p:cNvSpPr>
          <p:nvPr>
            <p:ph idx="1"/>
          </p:nvPr>
        </p:nvSpPr>
        <p:spPr/>
        <p:txBody>
          <a:bodyPr/>
          <a:lstStyle/>
          <a:p>
            <a:r>
              <a:rPr lang="en-US" dirty="0">
                <a:solidFill>
                  <a:srgbClr val="00000A"/>
                </a:solidFill>
                <a:latin typeface="Times New Roman" panose="02020603050405020304" pitchFamily="18" charset="0"/>
                <a:ea typeface="Calibri" panose="020F0502020204030204" pitchFamily="34" charset="0"/>
              </a:rPr>
              <a:t>Lexical transfer is like a dictionary where we can get the meaning of  words. </a:t>
            </a:r>
            <a:endParaRPr lang="en-US" dirty="0" smtClean="0">
              <a:solidFill>
                <a:srgbClr val="00000A"/>
              </a:solidFill>
              <a:latin typeface="Times New Roman" panose="02020603050405020304" pitchFamily="18" charset="0"/>
              <a:ea typeface="Calibri" panose="020F0502020204030204" pitchFamily="34" charset="0"/>
            </a:endParaRPr>
          </a:p>
          <a:p>
            <a:r>
              <a:rPr lang="en-US" dirty="0">
                <a:solidFill>
                  <a:srgbClr val="00000A"/>
                </a:solidFill>
                <a:latin typeface="Times New Roman" panose="02020603050405020304" pitchFamily="18" charset="0"/>
                <a:ea typeface="Calibri" panose="020F0502020204030204" pitchFamily="34" charset="0"/>
              </a:rPr>
              <a:t>Morphology means  the structure of the word, for example, goes is recognized as inflected  third person singular number present form of the verb go</a:t>
            </a:r>
            <a:r>
              <a:rPr lang="en-US" dirty="0" smtClean="0">
                <a:solidFill>
                  <a:srgbClr val="00000A"/>
                </a:solidFill>
                <a:latin typeface="Times New Roman" panose="02020603050405020304" pitchFamily="18" charset="0"/>
                <a:ea typeface="Calibri" panose="020F0502020204030204" pitchFamily="34" charset="0"/>
              </a:rPr>
              <a:t>.</a:t>
            </a: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Syntax is the grammar of  the language and semantics is the meaning of the word/sentence and so on.</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78153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Contd.: MT steps…..</a:t>
            </a:r>
            <a:endParaRPr lang="en-US" dirty="0"/>
          </a:p>
        </p:txBody>
      </p:sp>
      <p:sp>
        <p:nvSpPr>
          <p:cNvPr id="3" name="Content Placeholder 2"/>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b="1" dirty="0">
                <a:solidFill>
                  <a:srgbClr val="00000A"/>
                </a:solidFill>
                <a:latin typeface="Times New Roman" panose="02020603050405020304" pitchFamily="18" charset="0"/>
                <a:ea typeface="Calibri" panose="020F0502020204030204" pitchFamily="34" charset="0"/>
                <a:cs typeface="Arial" panose="020B0604020202020204" pitchFamily="34" charset="0"/>
              </a:rPr>
              <a:t>Preprocessing </a:t>
            </a:r>
            <a:r>
              <a:rPr lang="en-US" b="1"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 Process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the text by removing punctuation, </a:t>
            </a:r>
            <a:endPar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C</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onverting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text to lower and/or true casing etc. </a:t>
            </a:r>
            <a:endPar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P</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re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processing could be tokenization</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 padding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etc. </a:t>
            </a:r>
            <a:endPar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Tokenization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is the process where we break the entire phrase</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 sentence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into small units called words or tokens</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a:t>
            </a:r>
          </a:p>
          <a:p>
            <a:pPr marL="0" marR="0" algn="just">
              <a:lnSpc>
                <a:spcPct val="150000"/>
              </a:lnSpc>
              <a:spcBef>
                <a:spcPts val="0"/>
              </a:spcBef>
              <a:spcAft>
                <a:spcPts val="800"/>
              </a:spcAft>
            </a:pP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Padding is done in translation task to find end of sentence. </a:t>
            </a:r>
            <a:endPar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Padding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is context/task dependent i.e. padding may have different purpose for different NLP application. </a:t>
            </a:r>
            <a:endPar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To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make all the sequence word size of equal length wherever any word size is smaller than the fixed maximum size, padding is used to make that equal to that fixed maximum size.</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69143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Representation</a:t>
            </a:r>
            <a:endParaRPr lang="en-US" dirty="0"/>
          </a:p>
        </p:txBody>
      </p:sp>
      <p:sp>
        <p:nvSpPr>
          <p:cNvPr id="3" name="Content Placeholder 2"/>
          <p:cNvSpPr>
            <a:spLocks noGrp="1"/>
          </p:cNvSpPr>
          <p:nvPr>
            <p:ph idx="1"/>
          </p:nvPr>
        </p:nvSpPr>
        <p:spPr/>
        <p:txBody>
          <a:bodyPr/>
          <a:lstStyle/>
          <a:p>
            <a:r>
              <a:rPr lang="en-US" dirty="0" smtClean="0"/>
              <a:t>Predicate logic</a:t>
            </a:r>
          </a:p>
          <a:p>
            <a:r>
              <a:rPr lang="en-US" dirty="0" smtClean="0"/>
              <a:t>Propositional logic</a:t>
            </a:r>
          </a:p>
          <a:p>
            <a:r>
              <a:rPr lang="en-US" dirty="0" smtClean="0"/>
              <a:t>Semantic Net</a:t>
            </a:r>
          </a:p>
          <a:p>
            <a:r>
              <a:rPr lang="en-US" smtClean="0"/>
              <a:t>Frames</a:t>
            </a:r>
            <a:endParaRPr lang="en-US" dirty="0"/>
          </a:p>
        </p:txBody>
      </p:sp>
    </p:spTree>
    <p:extLst>
      <p:ext uri="{BB962C8B-B14F-4D97-AF65-F5344CB8AC3E}">
        <p14:creationId xmlns:p14="http://schemas.microsoft.com/office/powerpoint/2010/main" val="381277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marR="0" algn="just">
              <a:lnSpc>
                <a:spcPct val="150000"/>
              </a:lnSpc>
              <a:spcBef>
                <a:spcPts val="0"/>
              </a:spcBef>
              <a:spcAft>
                <a:spcPts val="800"/>
              </a:spcAft>
            </a:pPr>
            <a:r>
              <a:rPr lang="en-US" b="1" dirty="0">
                <a:solidFill>
                  <a:srgbClr val="00000A"/>
                </a:solidFill>
                <a:latin typeface="Times New Roman" panose="02020603050405020304" pitchFamily="18" charset="0"/>
                <a:ea typeface="Calibri" panose="020F0502020204030204" pitchFamily="34" charset="0"/>
                <a:cs typeface="Arial" panose="020B0604020202020204" pitchFamily="34" charset="0"/>
              </a:rPr>
              <a:t>Modeling: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There are three important steps involved in  modeling. They are building a model, then train the model and finally testing the model.</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b="1" dirty="0">
                <a:solidFill>
                  <a:srgbClr val="00000A"/>
                </a:solidFill>
                <a:latin typeface="Times New Roman" panose="02020603050405020304" pitchFamily="18" charset="0"/>
                <a:ea typeface="Calibri" panose="020F0502020204030204" pitchFamily="34" charset="0"/>
                <a:cs typeface="Arial" panose="020B0604020202020204" pitchFamily="34" charset="0"/>
              </a:rPr>
              <a:t>Prediction: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We have to translate English to </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Other language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using our model and then have to compare this translation with ground truth and finally can evaluate on the basis of different automatic metric.</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b="1" dirty="0">
                <a:solidFill>
                  <a:srgbClr val="00000A"/>
                </a:solidFill>
                <a:latin typeface="Times New Roman" panose="02020603050405020304" pitchFamily="18" charset="0"/>
                <a:ea typeface="Calibri" panose="020F0502020204030204" pitchFamily="34" charset="0"/>
                <a:cs typeface="Arial" panose="020B0604020202020204" pitchFamily="34" charset="0"/>
              </a:rPr>
              <a:t>Iteration: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Iterating on the model by different hyper parameter adjustments and also on different architectures the model will be tried to find better accuracy in terms of translation.</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62680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Contd. : Statistical MT System</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00000A"/>
                </a:solidFill>
                <a:latin typeface="Times New Roman" panose="02020603050405020304" pitchFamily="18" charset="0"/>
                <a:ea typeface="Calibri" panose="020F0502020204030204" pitchFamily="34" charset="0"/>
              </a:rPr>
              <a:t>In this approach machine learns from the data automatically with the help of statistics</a:t>
            </a:r>
            <a:r>
              <a:rPr lang="en-US" dirty="0" smtClean="0">
                <a:solidFill>
                  <a:srgbClr val="00000A"/>
                </a:solidFill>
                <a:latin typeface="Times New Roman" panose="02020603050405020304" pitchFamily="18" charset="0"/>
                <a:ea typeface="Calibri" panose="020F0502020204030204" pitchFamily="34" charset="0"/>
              </a:rPr>
              <a:t>.</a:t>
            </a:r>
          </a:p>
          <a:p>
            <a:r>
              <a:rPr lang="en-US" dirty="0">
                <a:solidFill>
                  <a:srgbClr val="00000A"/>
                </a:solidFill>
                <a:latin typeface="Times New Roman" panose="02020603050405020304" pitchFamily="18" charset="0"/>
                <a:ea typeface="Calibri" panose="020F0502020204030204" pitchFamily="34" charset="0"/>
              </a:rPr>
              <a:t>It is actually on the basis of machine learning approach where it tries to map a proper function for source to target language</a:t>
            </a:r>
            <a:r>
              <a:rPr lang="en-US" dirty="0" smtClean="0">
                <a:solidFill>
                  <a:srgbClr val="00000A"/>
                </a:solidFill>
                <a:latin typeface="Times New Roman" panose="02020603050405020304" pitchFamily="18" charset="0"/>
                <a:ea typeface="Calibri" panose="020F0502020204030204" pitchFamily="34" charset="0"/>
              </a:rPr>
              <a:t>.</a:t>
            </a:r>
          </a:p>
          <a:p>
            <a:r>
              <a:rPr lang="en-US" dirty="0">
                <a:solidFill>
                  <a:srgbClr val="00000A"/>
                </a:solidFill>
                <a:latin typeface="Times New Roman" panose="02020603050405020304" pitchFamily="18" charset="0"/>
                <a:ea typeface="Calibri" panose="020F0502020204030204" pitchFamily="34" charset="0"/>
              </a:rPr>
              <a:t>Unlike machine learning, the function in SMT is non deterministic</a:t>
            </a:r>
            <a:r>
              <a:rPr lang="en-US" dirty="0" smtClean="0">
                <a:solidFill>
                  <a:srgbClr val="00000A"/>
                </a:solidFill>
                <a:latin typeface="Times New Roman" panose="02020603050405020304" pitchFamily="18" charset="0"/>
                <a:ea typeface="Calibri" panose="020F0502020204030204" pitchFamily="34" charset="0"/>
              </a:rPr>
              <a:t>.</a:t>
            </a:r>
          </a:p>
          <a:p>
            <a:r>
              <a:rPr lang="en-US" dirty="0">
                <a:solidFill>
                  <a:srgbClr val="00000A"/>
                </a:solidFill>
                <a:latin typeface="Times New Roman" panose="02020603050405020304" pitchFamily="18" charset="0"/>
                <a:ea typeface="Calibri" panose="020F0502020204030204" pitchFamily="34" charset="0"/>
              </a:rPr>
              <a:t>In machine learning, classification is actually considered as mapping from many to one</a:t>
            </a:r>
            <a:r>
              <a:rPr lang="en-US" dirty="0" smtClean="0">
                <a:solidFill>
                  <a:srgbClr val="00000A"/>
                </a:solidFill>
                <a:latin typeface="Times New Roman" panose="02020603050405020304" pitchFamily="18" charset="0"/>
                <a:ea typeface="Calibri" panose="020F0502020204030204" pitchFamily="34" charset="0"/>
              </a:rPr>
              <a:t>.</a:t>
            </a:r>
          </a:p>
          <a:p>
            <a:r>
              <a:rPr lang="en-US" dirty="0">
                <a:solidFill>
                  <a:srgbClr val="00000A"/>
                </a:solidFill>
                <a:latin typeface="Times New Roman" panose="02020603050405020304" pitchFamily="18" charset="0"/>
                <a:ea typeface="Calibri" panose="020F0502020204030204" pitchFamily="34" charset="0"/>
              </a:rPr>
              <a:t>But in SMT we can map from one source language to multiple possible representation of target </a:t>
            </a:r>
            <a:r>
              <a:rPr lang="en-US" dirty="0" smtClean="0">
                <a:solidFill>
                  <a:srgbClr val="00000A"/>
                </a:solidFill>
                <a:latin typeface="Times New Roman" panose="02020603050405020304" pitchFamily="18" charset="0"/>
                <a:ea typeface="Calibri" panose="020F0502020204030204" pitchFamily="34" charset="0"/>
              </a:rPr>
              <a:t>language </a:t>
            </a:r>
            <a:r>
              <a:rPr lang="en-US" dirty="0">
                <a:solidFill>
                  <a:srgbClr val="00000A"/>
                </a:solidFill>
                <a:latin typeface="Times New Roman" panose="02020603050405020304" pitchFamily="18" charset="0"/>
                <a:ea typeface="Calibri" panose="020F0502020204030204" pitchFamily="34" charset="0"/>
              </a:rPr>
              <a:t>i.e. one to many and hence, considered non-deterministic</a:t>
            </a:r>
            <a:endParaRPr lang="en-US" dirty="0"/>
          </a:p>
        </p:txBody>
      </p:sp>
    </p:spTree>
    <p:extLst>
      <p:ext uri="{BB962C8B-B14F-4D97-AF65-F5344CB8AC3E}">
        <p14:creationId xmlns:p14="http://schemas.microsoft.com/office/powerpoint/2010/main" val="2423728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rgbClr val="00000A"/>
                </a:solidFill>
                <a:latin typeface="Times New Roman" panose="02020603050405020304" pitchFamily="18" charset="0"/>
                <a:ea typeface="Calibri" panose="020F0502020204030204" pitchFamily="34" charset="0"/>
              </a:rPr>
              <a:t>It </a:t>
            </a:r>
            <a:r>
              <a:rPr lang="en-US" dirty="0">
                <a:solidFill>
                  <a:srgbClr val="00000A"/>
                </a:solidFill>
                <a:latin typeface="Times New Roman" panose="02020603050405020304" pitchFamily="18" charset="0"/>
                <a:ea typeface="Calibri" panose="020F0502020204030204" pitchFamily="34" charset="0"/>
              </a:rPr>
              <a:t>is conditional probability distribution P(Y|X) where Y is the target language representation given X as source language. </a:t>
            </a:r>
            <a:endParaRPr lang="en-US" dirty="0" smtClean="0">
              <a:solidFill>
                <a:srgbClr val="00000A"/>
              </a:solidFill>
              <a:latin typeface="Times New Roman" panose="02020603050405020304" pitchFamily="18" charset="0"/>
              <a:ea typeface="Calibri" panose="020F0502020204030204" pitchFamily="34" charset="0"/>
            </a:endParaRPr>
          </a:p>
          <a:p>
            <a:r>
              <a:rPr lang="en-US" dirty="0" smtClean="0">
                <a:solidFill>
                  <a:srgbClr val="00000A"/>
                </a:solidFill>
                <a:latin typeface="Times New Roman" panose="02020603050405020304" pitchFamily="18" charset="0"/>
                <a:ea typeface="Calibri" panose="020F0502020204030204" pitchFamily="34" charset="0"/>
              </a:rPr>
              <a:t> We </a:t>
            </a:r>
            <a:r>
              <a:rPr lang="en-US" dirty="0">
                <a:solidFill>
                  <a:srgbClr val="00000A"/>
                </a:solidFill>
                <a:latin typeface="Times New Roman" panose="02020603050405020304" pitchFamily="18" charset="0"/>
                <a:ea typeface="Calibri" panose="020F0502020204030204" pitchFamily="34" charset="0"/>
              </a:rPr>
              <a:t>can say given a source language X what is the maximum probability of target language Y i.e. maximizing the probability of P(Y|X) in statistical machine translation. </a:t>
            </a:r>
            <a:endParaRPr lang="en-US" dirty="0" smtClean="0">
              <a:solidFill>
                <a:srgbClr val="00000A"/>
              </a:solidFill>
              <a:latin typeface="Times New Roman" panose="02020603050405020304" pitchFamily="18" charset="0"/>
              <a:ea typeface="Calibri" panose="020F0502020204030204" pitchFamily="34" charset="0"/>
            </a:endParaRPr>
          </a:p>
          <a:p>
            <a:r>
              <a:rPr lang="en-US" dirty="0" smtClean="0">
                <a:solidFill>
                  <a:srgbClr val="00000A"/>
                </a:solidFill>
                <a:latin typeface="Times New Roman" panose="02020603050405020304" pitchFamily="18" charset="0"/>
                <a:ea typeface="Calibri" panose="020F0502020204030204" pitchFamily="34" charset="0"/>
              </a:rPr>
              <a:t>This </a:t>
            </a:r>
            <a:r>
              <a:rPr lang="en-US" dirty="0">
                <a:solidFill>
                  <a:srgbClr val="00000A"/>
                </a:solidFill>
                <a:latin typeface="Times New Roman" panose="02020603050405020304" pitchFamily="18" charset="0"/>
                <a:ea typeface="Calibri" panose="020F0502020204030204" pitchFamily="34" charset="0"/>
              </a:rPr>
              <a:t>is data driven approach and hence requires corpus of source and target language examples</a:t>
            </a:r>
            <a:endParaRPr lang="en-US" dirty="0"/>
          </a:p>
        </p:txBody>
      </p:sp>
    </p:spTree>
    <p:extLst>
      <p:ext uri="{BB962C8B-B14F-4D97-AF65-F5344CB8AC3E}">
        <p14:creationId xmlns:p14="http://schemas.microsoft.com/office/powerpoint/2010/main" val="2109925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contd.</a:t>
            </a:r>
            <a:endParaRPr lang="en-US" dirty="0"/>
          </a:p>
        </p:txBody>
      </p:sp>
      <p:sp>
        <p:nvSpPr>
          <p:cNvPr id="4" name="Rectangle 1"/>
          <p:cNvSpPr>
            <a:spLocks noGrp="1" noChangeArrowheads="1"/>
          </p:cNvSpPr>
          <p:nvPr>
            <p:ph idx="1"/>
          </p:nvPr>
        </p:nvSpPr>
        <p:spPr bwMode="auto">
          <a:xfrm>
            <a:off x="838200" y="3124131"/>
            <a:ext cx="102473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Arial" panose="020B0604020202020204" pitchFamily="34" charset="0"/>
              </a:rPr>
              <a:t> Modeling.</a:t>
            </a:r>
            <a:r>
              <a:rPr kumimoji="0" lang="en-US" altLang="en-US" sz="1800" b="0" i="0" u="none" strike="noStrike" cap="none" normalizeH="0" baseline="0" dirty="0" smtClean="0">
                <a:ln>
                  <a:noFill/>
                </a:ln>
                <a:solidFill>
                  <a:schemeClr val="tx1"/>
                </a:solidFill>
                <a:effectLst/>
                <a:latin typeface="Arial" panose="020B0604020202020204" pitchFamily="34" charset="0"/>
              </a:rPr>
              <a:t> How to design neural networks to model the conditional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Arial" panose="020B0604020202020204" pitchFamily="34" charset="0"/>
              </a:rPr>
              <a:t>Inference.</a:t>
            </a:r>
            <a:r>
              <a:rPr kumimoji="0" lang="en-US" altLang="en-US" sz="1800" b="0" i="0" u="none" strike="noStrike" cap="none" normalizeH="0" baseline="0" dirty="0" smtClean="0">
                <a:ln>
                  <a:noFill/>
                </a:ln>
                <a:solidFill>
                  <a:schemeClr val="tx1"/>
                </a:solidFill>
                <a:effectLst/>
                <a:latin typeface="Arial" panose="020B0604020202020204" pitchFamily="34" charset="0"/>
              </a:rPr>
              <a:t> Given a source input, how to generate a translation sentence from the NMT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chemeClr val="tx1"/>
                </a:solidFill>
                <a:effectLst/>
                <a:latin typeface="Arial" panose="020B0604020202020204" pitchFamily="34" charset="0"/>
              </a:rPr>
              <a:t>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How to effectively learn the parameters of NMT from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50042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NMT </a:t>
            </a:r>
            <a:r>
              <a:rPr lang="en-US" smtClean="0"/>
              <a:t>tool kit</a:t>
            </a:r>
            <a:endParaRPr lang="en-US"/>
          </a:p>
        </p:txBody>
      </p:sp>
      <p:graphicFrame>
        <p:nvGraphicFramePr>
          <p:cNvPr id="4" name="Content Placeholder 3"/>
          <p:cNvGraphicFramePr>
            <a:graphicFrameLocks noGrp="1"/>
          </p:cNvGraphicFramePr>
          <p:nvPr>
            <p:ph idx="1"/>
          </p:nvPr>
        </p:nvGraphicFramePr>
        <p:xfrm>
          <a:off x="838200" y="1989614"/>
          <a:ext cx="10515600" cy="4023360"/>
        </p:xfrm>
        <a:graphic>
          <a:graphicData uri="http://schemas.openxmlformats.org/drawingml/2006/table">
            <a:tbl>
              <a:tblPr/>
              <a:tblGrid>
                <a:gridCol w="2628900">
                  <a:extLst>
                    <a:ext uri="{9D8B030D-6E8A-4147-A177-3AD203B41FA5}">
                      <a16:colId xmlns:a16="http://schemas.microsoft.com/office/drawing/2014/main" val="4029285337"/>
                    </a:ext>
                  </a:extLst>
                </a:gridCol>
                <a:gridCol w="2628900">
                  <a:extLst>
                    <a:ext uri="{9D8B030D-6E8A-4147-A177-3AD203B41FA5}">
                      <a16:colId xmlns:a16="http://schemas.microsoft.com/office/drawing/2014/main" val="3469926741"/>
                    </a:ext>
                  </a:extLst>
                </a:gridCol>
                <a:gridCol w="2628900">
                  <a:extLst>
                    <a:ext uri="{9D8B030D-6E8A-4147-A177-3AD203B41FA5}">
                      <a16:colId xmlns:a16="http://schemas.microsoft.com/office/drawing/2014/main" val="3402691560"/>
                    </a:ext>
                  </a:extLst>
                </a:gridCol>
                <a:gridCol w="2628900">
                  <a:extLst>
                    <a:ext uri="{9D8B030D-6E8A-4147-A177-3AD203B41FA5}">
                      <a16:colId xmlns:a16="http://schemas.microsoft.com/office/drawing/2014/main" val="1727238043"/>
                    </a:ext>
                  </a:extLst>
                </a:gridCol>
              </a:tblGrid>
              <a:tr h="0">
                <a:tc>
                  <a:txBody>
                    <a:bodyPr/>
                    <a:lstStyle/>
                    <a:p>
                      <a:r>
                        <a:rPr lang="en-US"/>
                        <a:t>Name</a:t>
                      </a:r>
                    </a:p>
                  </a:txBody>
                  <a:tcPr anchor="ctr">
                    <a:lnL>
                      <a:noFill/>
                    </a:lnL>
                    <a:lnR>
                      <a:noFill/>
                    </a:lnR>
                    <a:lnT>
                      <a:noFill/>
                    </a:lnT>
                    <a:lnB>
                      <a:noFill/>
                    </a:lnB>
                  </a:tcPr>
                </a:tc>
                <a:tc>
                  <a:txBody>
                    <a:bodyPr/>
                    <a:lstStyle/>
                    <a:p>
                      <a:r>
                        <a:rPr lang="en-US"/>
                        <a:t>Language</a:t>
                      </a:r>
                    </a:p>
                  </a:txBody>
                  <a:tcPr anchor="ctr">
                    <a:lnL>
                      <a:noFill/>
                    </a:lnL>
                    <a:lnR>
                      <a:noFill/>
                    </a:lnR>
                    <a:lnT>
                      <a:noFill/>
                    </a:lnT>
                    <a:lnB>
                      <a:noFill/>
                    </a:lnB>
                  </a:tcPr>
                </a:tc>
                <a:tc>
                  <a:txBody>
                    <a:bodyPr/>
                    <a:lstStyle/>
                    <a:p>
                      <a:r>
                        <a:rPr lang="en-US"/>
                        <a:t>Framework</a:t>
                      </a:r>
                    </a:p>
                  </a:txBody>
                  <a:tcPr anchor="ctr">
                    <a:lnL>
                      <a:noFill/>
                    </a:lnL>
                    <a:lnR>
                      <a:noFill/>
                    </a:lnR>
                    <a:lnT>
                      <a:noFill/>
                    </a:lnT>
                    <a:lnB>
                      <a:noFill/>
                    </a:lnB>
                  </a:tcPr>
                </a:tc>
                <a:tc>
                  <a:txBody>
                    <a:bodyPr/>
                    <a:lstStyle/>
                    <a:p>
                      <a:r>
                        <a:rPr lang="en-US"/>
                        <a:t>Status</a:t>
                      </a:r>
                    </a:p>
                  </a:txBody>
                  <a:tcPr anchor="ctr">
                    <a:lnL>
                      <a:noFill/>
                    </a:lnL>
                    <a:lnR>
                      <a:noFill/>
                    </a:lnR>
                    <a:lnT>
                      <a:noFill/>
                    </a:lnT>
                    <a:lnB>
                      <a:noFill/>
                    </a:lnB>
                  </a:tcPr>
                </a:tc>
                <a:extLst>
                  <a:ext uri="{0D108BD9-81ED-4DB2-BD59-A6C34878D82A}">
                    <a16:rowId xmlns:a16="http://schemas.microsoft.com/office/drawing/2014/main" val="1121116095"/>
                  </a:ext>
                </a:extLst>
              </a:tr>
              <a:tr h="0">
                <a:tc>
                  <a:txBody>
                    <a:bodyPr/>
                    <a:lstStyle/>
                    <a:p>
                      <a:r>
                        <a:rPr lang="en-US"/>
                        <a:t>Tensor2Tensor</a:t>
                      </a:r>
                    </a:p>
                  </a:txBody>
                  <a:tcPr anchor="ctr">
                    <a:lnL>
                      <a:noFill/>
                    </a:lnL>
                    <a:lnR>
                      <a:noFill/>
                    </a:lnR>
                    <a:lnT>
                      <a:noFill/>
                    </a:lnT>
                    <a:lnB>
                      <a:noFill/>
                    </a:lnB>
                  </a:tcPr>
                </a:tc>
                <a:tc>
                  <a:txBody>
                    <a:bodyPr/>
                    <a:lstStyle/>
                    <a:p>
                      <a:r>
                        <a:rPr lang="en-US"/>
                        <a:t>Python</a:t>
                      </a:r>
                    </a:p>
                  </a:txBody>
                  <a:tcPr anchor="ctr">
                    <a:lnL>
                      <a:noFill/>
                    </a:lnL>
                    <a:lnR>
                      <a:noFill/>
                    </a:lnR>
                    <a:lnT>
                      <a:noFill/>
                    </a:lnT>
                    <a:lnB>
                      <a:noFill/>
                    </a:lnB>
                  </a:tcPr>
                </a:tc>
                <a:tc>
                  <a:txBody>
                    <a:bodyPr/>
                    <a:lstStyle/>
                    <a:p>
                      <a:r>
                        <a:rPr lang="en-US"/>
                        <a:t>TensorFlow</a:t>
                      </a:r>
                    </a:p>
                  </a:txBody>
                  <a:tcPr anchor="ctr">
                    <a:lnL>
                      <a:noFill/>
                    </a:lnL>
                    <a:lnR>
                      <a:noFill/>
                    </a:lnR>
                    <a:lnT>
                      <a:noFill/>
                    </a:lnT>
                    <a:lnB>
                      <a:noFill/>
                    </a:lnB>
                  </a:tcPr>
                </a:tc>
                <a:tc>
                  <a:txBody>
                    <a:bodyPr/>
                    <a:lstStyle/>
                    <a:p>
                      <a:r>
                        <a:rPr lang="en-US"/>
                        <a:t>Deprecated</a:t>
                      </a:r>
                    </a:p>
                  </a:txBody>
                  <a:tcPr anchor="ctr">
                    <a:lnL>
                      <a:noFill/>
                    </a:lnL>
                    <a:lnR>
                      <a:noFill/>
                    </a:lnR>
                    <a:lnT>
                      <a:noFill/>
                    </a:lnT>
                    <a:lnB>
                      <a:noFill/>
                    </a:lnB>
                  </a:tcPr>
                </a:tc>
                <a:extLst>
                  <a:ext uri="{0D108BD9-81ED-4DB2-BD59-A6C34878D82A}">
                    <a16:rowId xmlns:a16="http://schemas.microsoft.com/office/drawing/2014/main" val="176424959"/>
                  </a:ext>
                </a:extLst>
              </a:tr>
              <a:tr h="0">
                <a:tc>
                  <a:txBody>
                    <a:bodyPr/>
                    <a:lstStyle/>
                    <a:p>
                      <a:r>
                        <a:rPr lang="en-US"/>
                        <a:t>FairSeq</a:t>
                      </a:r>
                    </a:p>
                  </a:txBody>
                  <a:tcPr anchor="ctr">
                    <a:lnL>
                      <a:noFill/>
                    </a:lnL>
                    <a:lnR>
                      <a:noFill/>
                    </a:lnR>
                    <a:lnT>
                      <a:noFill/>
                    </a:lnT>
                    <a:lnB>
                      <a:noFill/>
                    </a:lnB>
                  </a:tcPr>
                </a:tc>
                <a:tc>
                  <a:txBody>
                    <a:bodyPr/>
                    <a:lstStyle/>
                    <a:p>
                      <a:r>
                        <a:rPr lang="en-US"/>
                        <a:t>Python</a:t>
                      </a:r>
                    </a:p>
                  </a:txBody>
                  <a:tcPr anchor="ctr">
                    <a:lnL>
                      <a:noFill/>
                    </a:lnL>
                    <a:lnR>
                      <a:noFill/>
                    </a:lnR>
                    <a:lnT>
                      <a:noFill/>
                    </a:lnT>
                    <a:lnB>
                      <a:noFill/>
                    </a:lnB>
                  </a:tcPr>
                </a:tc>
                <a:tc>
                  <a:txBody>
                    <a:bodyPr/>
                    <a:lstStyle/>
                    <a:p>
                      <a:r>
                        <a:rPr lang="en-US"/>
                        <a:t>PyTorch</a:t>
                      </a:r>
                    </a:p>
                  </a:txBody>
                  <a:tcPr anchor="ctr">
                    <a:lnL>
                      <a:noFill/>
                    </a:lnL>
                    <a:lnR>
                      <a:noFill/>
                    </a:lnR>
                    <a:lnT>
                      <a:noFill/>
                    </a:lnT>
                    <a:lnB>
                      <a:noFill/>
                    </a:lnB>
                  </a:tcPr>
                </a:tc>
                <a:tc>
                  <a:txBody>
                    <a:bodyPr/>
                    <a:lstStyle/>
                    <a:p>
                      <a:r>
                        <a:rPr lang="en-US"/>
                        <a:t>Active</a:t>
                      </a:r>
                    </a:p>
                  </a:txBody>
                  <a:tcPr anchor="ctr">
                    <a:lnL>
                      <a:noFill/>
                    </a:lnL>
                    <a:lnR>
                      <a:noFill/>
                    </a:lnR>
                    <a:lnT>
                      <a:noFill/>
                    </a:lnT>
                    <a:lnB>
                      <a:noFill/>
                    </a:lnB>
                  </a:tcPr>
                </a:tc>
                <a:extLst>
                  <a:ext uri="{0D108BD9-81ED-4DB2-BD59-A6C34878D82A}">
                    <a16:rowId xmlns:a16="http://schemas.microsoft.com/office/drawing/2014/main" val="809677656"/>
                  </a:ext>
                </a:extLst>
              </a:tr>
              <a:tr h="0">
                <a:tc>
                  <a:txBody>
                    <a:bodyPr/>
                    <a:lstStyle/>
                    <a:p>
                      <a:r>
                        <a:rPr lang="en-US"/>
                        <a:t>Nmt</a:t>
                      </a:r>
                    </a:p>
                  </a:txBody>
                  <a:tcPr anchor="ctr">
                    <a:lnL>
                      <a:noFill/>
                    </a:lnL>
                    <a:lnR>
                      <a:noFill/>
                    </a:lnR>
                    <a:lnT>
                      <a:noFill/>
                    </a:lnT>
                    <a:lnB>
                      <a:noFill/>
                    </a:lnB>
                  </a:tcPr>
                </a:tc>
                <a:tc>
                  <a:txBody>
                    <a:bodyPr/>
                    <a:lstStyle/>
                    <a:p>
                      <a:r>
                        <a:rPr lang="en-US"/>
                        <a:t>Python</a:t>
                      </a:r>
                    </a:p>
                  </a:txBody>
                  <a:tcPr anchor="ctr">
                    <a:lnL>
                      <a:noFill/>
                    </a:lnL>
                    <a:lnR>
                      <a:noFill/>
                    </a:lnR>
                    <a:lnT>
                      <a:noFill/>
                    </a:lnT>
                    <a:lnB>
                      <a:noFill/>
                    </a:lnB>
                  </a:tcPr>
                </a:tc>
                <a:tc>
                  <a:txBody>
                    <a:bodyPr/>
                    <a:lstStyle/>
                    <a:p>
                      <a:r>
                        <a:rPr lang="en-US"/>
                        <a:t>TensorFlow</a:t>
                      </a:r>
                    </a:p>
                  </a:txBody>
                  <a:tcPr anchor="ctr">
                    <a:lnL>
                      <a:noFill/>
                    </a:lnL>
                    <a:lnR>
                      <a:noFill/>
                    </a:lnR>
                    <a:lnT>
                      <a:noFill/>
                    </a:lnT>
                    <a:lnB>
                      <a:noFill/>
                    </a:lnB>
                  </a:tcPr>
                </a:tc>
                <a:tc>
                  <a:txBody>
                    <a:bodyPr/>
                    <a:lstStyle/>
                    <a:p>
                      <a:r>
                        <a:rPr lang="en-US"/>
                        <a:t>Deprecated</a:t>
                      </a:r>
                    </a:p>
                  </a:txBody>
                  <a:tcPr anchor="ctr">
                    <a:lnL>
                      <a:noFill/>
                    </a:lnL>
                    <a:lnR>
                      <a:noFill/>
                    </a:lnR>
                    <a:lnT>
                      <a:noFill/>
                    </a:lnT>
                    <a:lnB>
                      <a:noFill/>
                    </a:lnB>
                  </a:tcPr>
                </a:tc>
                <a:extLst>
                  <a:ext uri="{0D108BD9-81ED-4DB2-BD59-A6C34878D82A}">
                    <a16:rowId xmlns:a16="http://schemas.microsoft.com/office/drawing/2014/main" val="3957432431"/>
                  </a:ext>
                </a:extLst>
              </a:tr>
              <a:tr h="0">
                <a:tc>
                  <a:txBody>
                    <a:bodyPr/>
                    <a:lstStyle/>
                    <a:p>
                      <a:r>
                        <a:rPr lang="en-US"/>
                        <a:t>OpenNMT</a:t>
                      </a:r>
                    </a:p>
                  </a:txBody>
                  <a:tcPr anchor="ctr">
                    <a:lnL>
                      <a:noFill/>
                    </a:lnL>
                    <a:lnR>
                      <a:noFill/>
                    </a:lnR>
                    <a:lnT>
                      <a:noFill/>
                    </a:lnT>
                    <a:lnB>
                      <a:noFill/>
                    </a:lnB>
                  </a:tcPr>
                </a:tc>
                <a:tc>
                  <a:txBody>
                    <a:bodyPr/>
                    <a:lstStyle/>
                    <a:p>
                      <a:r>
                        <a:rPr lang="en-US"/>
                        <a:t>Python/C++</a:t>
                      </a:r>
                    </a:p>
                  </a:txBody>
                  <a:tcPr anchor="ctr">
                    <a:lnL>
                      <a:noFill/>
                    </a:lnL>
                    <a:lnR>
                      <a:noFill/>
                    </a:lnR>
                    <a:lnT>
                      <a:noFill/>
                    </a:lnT>
                    <a:lnB>
                      <a:noFill/>
                    </a:lnB>
                  </a:tcPr>
                </a:tc>
                <a:tc>
                  <a:txBody>
                    <a:bodyPr/>
                    <a:lstStyle/>
                    <a:p>
                      <a:r>
                        <a:rPr lang="en-US"/>
                        <a:t>PyTorch/TensorFlow</a:t>
                      </a:r>
                    </a:p>
                  </a:txBody>
                  <a:tcPr anchor="ctr">
                    <a:lnL>
                      <a:noFill/>
                    </a:lnL>
                    <a:lnR>
                      <a:noFill/>
                    </a:lnR>
                    <a:lnT>
                      <a:noFill/>
                    </a:lnT>
                    <a:lnB>
                      <a:noFill/>
                    </a:lnB>
                  </a:tcPr>
                </a:tc>
                <a:tc>
                  <a:txBody>
                    <a:bodyPr/>
                    <a:lstStyle/>
                    <a:p>
                      <a:r>
                        <a:rPr lang="en-US"/>
                        <a:t>Active</a:t>
                      </a:r>
                    </a:p>
                  </a:txBody>
                  <a:tcPr anchor="ctr">
                    <a:lnL>
                      <a:noFill/>
                    </a:lnL>
                    <a:lnR>
                      <a:noFill/>
                    </a:lnR>
                    <a:lnT>
                      <a:noFill/>
                    </a:lnT>
                    <a:lnB>
                      <a:noFill/>
                    </a:lnB>
                  </a:tcPr>
                </a:tc>
                <a:extLst>
                  <a:ext uri="{0D108BD9-81ED-4DB2-BD59-A6C34878D82A}">
                    <a16:rowId xmlns:a16="http://schemas.microsoft.com/office/drawing/2014/main" val="1663949879"/>
                  </a:ext>
                </a:extLst>
              </a:tr>
              <a:tr h="0">
                <a:tc>
                  <a:txBody>
                    <a:bodyPr/>
                    <a:lstStyle/>
                    <a:p>
                      <a:r>
                        <a:rPr lang="en-US"/>
                        <a:t>Sockeye</a:t>
                      </a:r>
                    </a:p>
                  </a:txBody>
                  <a:tcPr anchor="ctr">
                    <a:lnL>
                      <a:noFill/>
                    </a:lnL>
                    <a:lnR>
                      <a:noFill/>
                    </a:lnR>
                    <a:lnT>
                      <a:noFill/>
                    </a:lnT>
                    <a:lnB>
                      <a:noFill/>
                    </a:lnB>
                  </a:tcPr>
                </a:tc>
                <a:tc>
                  <a:txBody>
                    <a:bodyPr/>
                    <a:lstStyle/>
                    <a:p>
                      <a:r>
                        <a:rPr lang="en-US"/>
                        <a:t>Python</a:t>
                      </a:r>
                    </a:p>
                  </a:txBody>
                  <a:tcPr anchor="ctr">
                    <a:lnL>
                      <a:noFill/>
                    </a:lnL>
                    <a:lnR>
                      <a:noFill/>
                    </a:lnR>
                    <a:lnT>
                      <a:noFill/>
                    </a:lnT>
                    <a:lnB>
                      <a:noFill/>
                    </a:lnB>
                  </a:tcPr>
                </a:tc>
                <a:tc>
                  <a:txBody>
                    <a:bodyPr/>
                    <a:lstStyle/>
                    <a:p>
                      <a:r>
                        <a:rPr lang="en-US"/>
                        <a:t>MXNet</a:t>
                      </a:r>
                    </a:p>
                  </a:txBody>
                  <a:tcPr anchor="ctr">
                    <a:lnL>
                      <a:noFill/>
                    </a:lnL>
                    <a:lnR>
                      <a:noFill/>
                    </a:lnR>
                    <a:lnT>
                      <a:noFill/>
                    </a:lnT>
                    <a:lnB>
                      <a:noFill/>
                    </a:lnB>
                  </a:tcPr>
                </a:tc>
                <a:tc>
                  <a:txBody>
                    <a:bodyPr/>
                    <a:lstStyle/>
                    <a:p>
                      <a:r>
                        <a:rPr lang="en-US"/>
                        <a:t>Active</a:t>
                      </a:r>
                    </a:p>
                  </a:txBody>
                  <a:tcPr anchor="ctr">
                    <a:lnL>
                      <a:noFill/>
                    </a:lnL>
                    <a:lnR>
                      <a:noFill/>
                    </a:lnR>
                    <a:lnT>
                      <a:noFill/>
                    </a:lnT>
                    <a:lnB>
                      <a:noFill/>
                    </a:lnB>
                  </a:tcPr>
                </a:tc>
                <a:extLst>
                  <a:ext uri="{0D108BD9-81ED-4DB2-BD59-A6C34878D82A}">
                    <a16:rowId xmlns:a16="http://schemas.microsoft.com/office/drawing/2014/main" val="4185107825"/>
                  </a:ext>
                </a:extLst>
              </a:tr>
              <a:tr h="0">
                <a:tc>
                  <a:txBody>
                    <a:bodyPr/>
                    <a:lstStyle/>
                    <a:p>
                      <a:r>
                        <a:rPr lang="en-US"/>
                        <a:t>Nematus</a:t>
                      </a:r>
                    </a:p>
                  </a:txBody>
                  <a:tcPr anchor="ctr">
                    <a:lnL>
                      <a:noFill/>
                    </a:lnL>
                    <a:lnR>
                      <a:noFill/>
                    </a:lnR>
                    <a:lnT>
                      <a:noFill/>
                    </a:lnT>
                    <a:lnB>
                      <a:noFill/>
                    </a:lnB>
                  </a:tcPr>
                </a:tc>
                <a:tc>
                  <a:txBody>
                    <a:bodyPr/>
                    <a:lstStyle/>
                    <a:p>
                      <a:r>
                        <a:rPr lang="en-US"/>
                        <a:t>Python</a:t>
                      </a:r>
                    </a:p>
                  </a:txBody>
                  <a:tcPr anchor="ctr">
                    <a:lnL>
                      <a:noFill/>
                    </a:lnL>
                    <a:lnR>
                      <a:noFill/>
                    </a:lnR>
                    <a:lnT>
                      <a:noFill/>
                    </a:lnT>
                    <a:lnB>
                      <a:noFill/>
                    </a:lnB>
                  </a:tcPr>
                </a:tc>
                <a:tc>
                  <a:txBody>
                    <a:bodyPr/>
                    <a:lstStyle/>
                    <a:p>
                      <a:r>
                        <a:rPr lang="en-US"/>
                        <a:t>Tensorflow</a:t>
                      </a:r>
                    </a:p>
                  </a:txBody>
                  <a:tcPr anchor="ctr">
                    <a:lnL>
                      <a:noFill/>
                    </a:lnL>
                    <a:lnR>
                      <a:noFill/>
                    </a:lnR>
                    <a:lnT>
                      <a:noFill/>
                    </a:lnT>
                    <a:lnB>
                      <a:noFill/>
                    </a:lnB>
                  </a:tcPr>
                </a:tc>
                <a:tc>
                  <a:txBody>
                    <a:bodyPr/>
                    <a:lstStyle/>
                    <a:p>
                      <a:r>
                        <a:rPr lang="en-US"/>
                        <a:t>Active</a:t>
                      </a:r>
                    </a:p>
                  </a:txBody>
                  <a:tcPr anchor="ctr">
                    <a:lnL>
                      <a:noFill/>
                    </a:lnL>
                    <a:lnR>
                      <a:noFill/>
                    </a:lnR>
                    <a:lnT>
                      <a:noFill/>
                    </a:lnT>
                    <a:lnB>
                      <a:noFill/>
                    </a:lnB>
                  </a:tcPr>
                </a:tc>
                <a:extLst>
                  <a:ext uri="{0D108BD9-81ED-4DB2-BD59-A6C34878D82A}">
                    <a16:rowId xmlns:a16="http://schemas.microsoft.com/office/drawing/2014/main" val="2127968179"/>
                  </a:ext>
                </a:extLst>
              </a:tr>
              <a:tr h="0">
                <a:tc>
                  <a:txBody>
                    <a:bodyPr/>
                    <a:lstStyle/>
                    <a:p>
                      <a:r>
                        <a:rPr lang="en-US"/>
                        <a:t>Marian</a:t>
                      </a:r>
                    </a:p>
                  </a:txBody>
                  <a:tcPr anchor="ctr">
                    <a:lnL>
                      <a:noFill/>
                    </a:lnL>
                    <a:lnR>
                      <a:noFill/>
                    </a:lnR>
                    <a:lnT>
                      <a:noFill/>
                    </a:lnT>
                    <a:lnB>
                      <a:noFill/>
                    </a:lnB>
                  </a:tcPr>
                </a:tc>
                <a:tc>
                  <a:txBody>
                    <a:bodyPr/>
                    <a:lstStyle/>
                    <a:p>
                      <a:r>
                        <a:rPr lang="en-US"/>
                        <a:t>C++</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n-US"/>
                        <a:t>Active</a:t>
                      </a:r>
                    </a:p>
                  </a:txBody>
                  <a:tcPr anchor="ctr">
                    <a:lnL>
                      <a:noFill/>
                    </a:lnL>
                    <a:lnR>
                      <a:noFill/>
                    </a:lnR>
                    <a:lnT>
                      <a:noFill/>
                    </a:lnT>
                    <a:lnB>
                      <a:noFill/>
                    </a:lnB>
                  </a:tcPr>
                </a:tc>
                <a:extLst>
                  <a:ext uri="{0D108BD9-81ED-4DB2-BD59-A6C34878D82A}">
                    <a16:rowId xmlns:a16="http://schemas.microsoft.com/office/drawing/2014/main" val="3913790022"/>
                  </a:ext>
                </a:extLst>
              </a:tr>
              <a:tr h="0">
                <a:tc>
                  <a:txBody>
                    <a:bodyPr/>
                    <a:lstStyle/>
                    <a:p>
                      <a:r>
                        <a:rPr lang="en-US"/>
                        <a:t>THUMT</a:t>
                      </a:r>
                    </a:p>
                  </a:txBody>
                  <a:tcPr anchor="ctr">
                    <a:lnL>
                      <a:noFill/>
                    </a:lnL>
                    <a:lnR>
                      <a:noFill/>
                    </a:lnR>
                    <a:lnT>
                      <a:noFill/>
                    </a:lnT>
                    <a:lnB>
                      <a:noFill/>
                    </a:lnB>
                  </a:tcPr>
                </a:tc>
                <a:tc>
                  <a:txBody>
                    <a:bodyPr/>
                    <a:lstStyle/>
                    <a:p>
                      <a:r>
                        <a:rPr lang="en-US"/>
                        <a:t>Python</a:t>
                      </a:r>
                    </a:p>
                  </a:txBody>
                  <a:tcPr anchor="ctr">
                    <a:lnL>
                      <a:noFill/>
                    </a:lnL>
                    <a:lnR>
                      <a:noFill/>
                    </a:lnR>
                    <a:lnT>
                      <a:noFill/>
                    </a:lnT>
                    <a:lnB>
                      <a:noFill/>
                    </a:lnB>
                  </a:tcPr>
                </a:tc>
                <a:tc>
                  <a:txBody>
                    <a:bodyPr/>
                    <a:lstStyle/>
                    <a:p>
                      <a:r>
                        <a:rPr lang="en-US"/>
                        <a:t>PyTorch/TensorFlow</a:t>
                      </a:r>
                    </a:p>
                  </a:txBody>
                  <a:tcPr anchor="ctr">
                    <a:lnL>
                      <a:noFill/>
                    </a:lnL>
                    <a:lnR>
                      <a:noFill/>
                    </a:lnR>
                    <a:lnT>
                      <a:noFill/>
                    </a:lnT>
                    <a:lnB>
                      <a:noFill/>
                    </a:lnB>
                  </a:tcPr>
                </a:tc>
                <a:tc>
                  <a:txBody>
                    <a:bodyPr/>
                    <a:lstStyle/>
                    <a:p>
                      <a:r>
                        <a:rPr lang="en-US"/>
                        <a:t>Active</a:t>
                      </a:r>
                    </a:p>
                  </a:txBody>
                  <a:tcPr anchor="ctr">
                    <a:lnL>
                      <a:noFill/>
                    </a:lnL>
                    <a:lnR>
                      <a:noFill/>
                    </a:lnR>
                    <a:lnT>
                      <a:noFill/>
                    </a:lnT>
                    <a:lnB>
                      <a:noFill/>
                    </a:lnB>
                  </a:tcPr>
                </a:tc>
                <a:extLst>
                  <a:ext uri="{0D108BD9-81ED-4DB2-BD59-A6C34878D82A}">
                    <a16:rowId xmlns:a16="http://schemas.microsoft.com/office/drawing/2014/main" val="11952787"/>
                  </a:ext>
                </a:extLst>
              </a:tr>
              <a:tr h="0">
                <a:tc>
                  <a:txBody>
                    <a:bodyPr/>
                    <a:lstStyle/>
                    <a:p>
                      <a:r>
                        <a:rPr lang="en-US"/>
                        <a:t>NMT-Keras</a:t>
                      </a:r>
                    </a:p>
                  </a:txBody>
                  <a:tcPr anchor="ctr">
                    <a:lnL>
                      <a:noFill/>
                    </a:lnL>
                    <a:lnR>
                      <a:noFill/>
                    </a:lnR>
                    <a:lnT>
                      <a:noFill/>
                    </a:lnT>
                    <a:lnB>
                      <a:noFill/>
                    </a:lnB>
                  </a:tcPr>
                </a:tc>
                <a:tc>
                  <a:txBody>
                    <a:bodyPr/>
                    <a:lstStyle/>
                    <a:p>
                      <a:r>
                        <a:rPr lang="en-US"/>
                        <a:t>Python</a:t>
                      </a:r>
                    </a:p>
                  </a:txBody>
                  <a:tcPr anchor="ctr">
                    <a:lnL>
                      <a:noFill/>
                    </a:lnL>
                    <a:lnR>
                      <a:noFill/>
                    </a:lnR>
                    <a:lnT>
                      <a:noFill/>
                    </a:lnT>
                    <a:lnB>
                      <a:noFill/>
                    </a:lnB>
                  </a:tcPr>
                </a:tc>
                <a:tc>
                  <a:txBody>
                    <a:bodyPr/>
                    <a:lstStyle/>
                    <a:p>
                      <a:r>
                        <a:rPr lang="en-US"/>
                        <a:t>Keras</a:t>
                      </a:r>
                    </a:p>
                  </a:txBody>
                  <a:tcPr anchor="ctr">
                    <a:lnL>
                      <a:noFill/>
                    </a:lnL>
                    <a:lnR>
                      <a:noFill/>
                    </a:lnR>
                    <a:lnT>
                      <a:noFill/>
                    </a:lnT>
                    <a:lnB>
                      <a:noFill/>
                    </a:lnB>
                  </a:tcPr>
                </a:tc>
                <a:tc>
                  <a:txBody>
                    <a:bodyPr/>
                    <a:lstStyle/>
                    <a:p>
                      <a:r>
                        <a:rPr lang="en-US"/>
                        <a:t>Active</a:t>
                      </a:r>
                    </a:p>
                  </a:txBody>
                  <a:tcPr anchor="ctr">
                    <a:lnL>
                      <a:noFill/>
                    </a:lnL>
                    <a:lnR>
                      <a:noFill/>
                    </a:lnR>
                    <a:lnT>
                      <a:noFill/>
                    </a:lnT>
                    <a:lnB>
                      <a:noFill/>
                    </a:lnB>
                  </a:tcPr>
                </a:tc>
                <a:extLst>
                  <a:ext uri="{0D108BD9-81ED-4DB2-BD59-A6C34878D82A}">
                    <a16:rowId xmlns:a16="http://schemas.microsoft.com/office/drawing/2014/main" val="674921959"/>
                  </a:ext>
                </a:extLst>
              </a:tr>
              <a:tr h="0">
                <a:tc>
                  <a:txBody>
                    <a:bodyPr/>
                    <a:lstStyle/>
                    <a:p>
                      <a:r>
                        <a:rPr lang="en-US"/>
                        <a:t>Neural Monkey</a:t>
                      </a:r>
                    </a:p>
                  </a:txBody>
                  <a:tcPr anchor="ctr">
                    <a:lnL>
                      <a:noFill/>
                    </a:lnL>
                    <a:lnR>
                      <a:noFill/>
                    </a:lnR>
                    <a:lnT>
                      <a:noFill/>
                    </a:lnT>
                    <a:lnB>
                      <a:noFill/>
                    </a:lnB>
                  </a:tcPr>
                </a:tc>
                <a:tc>
                  <a:txBody>
                    <a:bodyPr/>
                    <a:lstStyle/>
                    <a:p>
                      <a:r>
                        <a:rPr lang="en-US"/>
                        <a:t>Python</a:t>
                      </a:r>
                    </a:p>
                  </a:txBody>
                  <a:tcPr anchor="ctr">
                    <a:lnL>
                      <a:noFill/>
                    </a:lnL>
                    <a:lnR>
                      <a:noFill/>
                    </a:lnR>
                    <a:lnT>
                      <a:noFill/>
                    </a:lnT>
                    <a:lnB>
                      <a:noFill/>
                    </a:lnB>
                  </a:tcPr>
                </a:tc>
                <a:tc>
                  <a:txBody>
                    <a:bodyPr/>
                    <a:lstStyle/>
                    <a:p>
                      <a:r>
                        <a:rPr lang="en-US"/>
                        <a:t>TensorFlow</a:t>
                      </a:r>
                    </a:p>
                  </a:txBody>
                  <a:tcPr anchor="ctr">
                    <a:lnL>
                      <a:noFill/>
                    </a:lnL>
                    <a:lnR>
                      <a:noFill/>
                    </a:lnR>
                    <a:lnT>
                      <a:noFill/>
                    </a:lnT>
                    <a:lnB>
                      <a:noFill/>
                    </a:lnB>
                  </a:tcPr>
                </a:tc>
                <a:tc>
                  <a:txBody>
                    <a:bodyPr/>
                    <a:lstStyle/>
                    <a:p>
                      <a:r>
                        <a:rPr lang="en-US" dirty="0"/>
                        <a:t>Active</a:t>
                      </a:r>
                    </a:p>
                  </a:txBody>
                  <a:tcPr anchor="ctr">
                    <a:lnL>
                      <a:noFill/>
                    </a:lnL>
                    <a:lnR>
                      <a:noFill/>
                    </a:lnR>
                    <a:lnT>
                      <a:noFill/>
                    </a:lnT>
                    <a:lnB>
                      <a:noFill/>
                    </a:lnB>
                  </a:tcPr>
                </a:tc>
                <a:extLst>
                  <a:ext uri="{0D108BD9-81ED-4DB2-BD59-A6C34878D82A}">
                    <a16:rowId xmlns:a16="http://schemas.microsoft.com/office/drawing/2014/main" val="517526183"/>
                  </a:ext>
                </a:extLst>
              </a:tr>
            </a:tbl>
          </a:graphicData>
        </a:graphic>
      </p:graphicFrame>
    </p:spTree>
    <p:extLst>
      <p:ext uri="{BB962C8B-B14F-4D97-AF65-F5344CB8AC3E}">
        <p14:creationId xmlns:p14="http://schemas.microsoft.com/office/powerpoint/2010/main" val="2602737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System contd.: Drawback Phrase based SMT</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00000A"/>
                </a:solidFill>
                <a:latin typeface="Times New Roman" panose="02020603050405020304" pitchFamily="18" charset="0"/>
                <a:ea typeface="Calibri" panose="020F0502020204030204" pitchFamily="34" charset="0"/>
              </a:rPr>
              <a:t>The main drawback of Phrase based statistical machine translation is it does not consider the context</a:t>
            </a:r>
            <a:r>
              <a:rPr lang="en-US" dirty="0" smtClean="0">
                <a:solidFill>
                  <a:srgbClr val="00000A"/>
                </a:solidFill>
                <a:latin typeface="Times New Roman" panose="02020603050405020304" pitchFamily="18" charset="0"/>
                <a:ea typeface="Calibri" panose="020F0502020204030204" pitchFamily="34" charset="0"/>
              </a:rPr>
              <a:t>.</a:t>
            </a:r>
          </a:p>
          <a:p>
            <a:r>
              <a:rPr lang="en-US" dirty="0">
                <a:solidFill>
                  <a:srgbClr val="00000A"/>
                </a:solidFill>
                <a:latin typeface="Times New Roman" panose="02020603050405020304" pitchFamily="18" charset="0"/>
                <a:ea typeface="Calibri" panose="020F0502020204030204" pitchFamily="34" charset="0"/>
              </a:rPr>
              <a:t>Only language model of statistical machine translation considers context. </a:t>
            </a:r>
            <a:endParaRPr lang="en-US" dirty="0" smtClean="0">
              <a:solidFill>
                <a:srgbClr val="00000A"/>
              </a:solidFill>
              <a:latin typeface="Times New Roman" panose="02020603050405020304" pitchFamily="18" charset="0"/>
              <a:ea typeface="Calibri" panose="020F0502020204030204" pitchFamily="34" charset="0"/>
            </a:endParaRPr>
          </a:p>
          <a:p>
            <a:r>
              <a:rPr lang="en-US" dirty="0">
                <a:solidFill>
                  <a:srgbClr val="00000A"/>
                </a:solidFill>
                <a:latin typeface="Times New Roman" panose="02020603050405020304" pitchFamily="18" charset="0"/>
                <a:ea typeface="Calibri" panose="020F0502020204030204" pitchFamily="34" charset="0"/>
              </a:rPr>
              <a:t>There are mainly two important objectives of any machine translation, </a:t>
            </a:r>
            <a:r>
              <a:rPr lang="en-US" dirty="0" smtClean="0">
                <a:solidFill>
                  <a:srgbClr val="00000A"/>
                </a:solidFill>
                <a:latin typeface="Times New Roman" panose="02020603050405020304" pitchFamily="18" charset="0"/>
                <a:ea typeface="Calibri" panose="020F0502020204030204" pitchFamily="34" charset="0"/>
              </a:rPr>
              <a:t>adequacy and </a:t>
            </a:r>
            <a:r>
              <a:rPr lang="en-US" dirty="0">
                <a:solidFill>
                  <a:srgbClr val="00000A"/>
                </a:solidFill>
                <a:latin typeface="Times New Roman" panose="02020603050405020304" pitchFamily="18" charset="0"/>
                <a:ea typeface="Calibri" panose="020F0502020204030204" pitchFamily="34" charset="0"/>
              </a:rPr>
              <a:t>fluency. </a:t>
            </a:r>
            <a:endParaRPr lang="en-US" dirty="0" smtClean="0">
              <a:solidFill>
                <a:srgbClr val="00000A"/>
              </a:solidFill>
              <a:latin typeface="Times New Roman" panose="02020603050405020304" pitchFamily="18" charset="0"/>
              <a:ea typeface="Calibri" panose="020F0502020204030204" pitchFamily="34" charset="0"/>
            </a:endParaRPr>
          </a:p>
          <a:p>
            <a:r>
              <a:rPr lang="en-US" dirty="0" smtClean="0">
                <a:solidFill>
                  <a:srgbClr val="00000A"/>
                </a:solidFill>
                <a:latin typeface="Times New Roman" panose="02020603050405020304" pitchFamily="18" charset="0"/>
                <a:ea typeface="Calibri" panose="020F0502020204030204" pitchFamily="34" charset="0"/>
              </a:rPr>
              <a:t>Adequacy </a:t>
            </a:r>
            <a:r>
              <a:rPr lang="en-US" dirty="0">
                <a:solidFill>
                  <a:srgbClr val="00000A"/>
                </a:solidFill>
                <a:latin typeface="Times New Roman" panose="02020603050405020304" pitchFamily="18" charset="0"/>
                <a:ea typeface="Calibri" panose="020F0502020204030204" pitchFamily="34" charset="0"/>
              </a:rPr>
              <a:t>refers to the measure of portion of translated text with respect to input text. </a:t>
            </a:r>
            <a:endParaRPr lang="en-US" dirty="0" smtClean="0">
              <a:solidFill>
                <a:srgbClr val="00000A"/>
              </a:solidFill>
              <a:latin typeface="Times New Roman" panose="02020603050405020304" pitchFamily="18" charset="0"/>
              <a:ea typeface="Calibri" panose="020F0502020204030204" pitchFamily="34" charset="0"/>
            </a:endParaRPr>
          </a:p>
          <a:p>
            <a:r>
              <a:rPr lang="en-US" dirty="0" smtClean="0">
                <a:solidFill>
                  <a:srgbClr val="00000A"/>
                </a:solidFill>
                <a:latin typeface="Times New Roman" panose="02020603050405020304" pitchFamily="18" charset="0"/>
                <a:ea typeface="Calibri" panose="020F0502020204030204" pitchFamily="34" charset="0"/>
              </a:rPr>
              <a:t>Fluency </a:t>
            </a:r>
            <a:r>
              <a:rPr lang="en-US" dirty="0">
                <a:solidFill>
                  <a:srgbClr val="00000A"/>
                </a:solidFill>
                <a:latin typeface="Times New Roman" panose="02020603050405020304" pitchFamily="18" charset="0"/>
                <a:ea typeface="Calibri" panose="020F0502020204030204" pitchFamily="34" charset="0"/>
              </a:rPr>
              <a:t>is the measure of </a:t>
            </a:r>
            <a:r>
              <a:rPr lang="en-US" dirty="0" smtClean="0">
                <a:solidFill>
                  <a:srgbClr val="00000A"/>
                </a:solidFill>
                <a:latin typeface="Times New Roman" panose="02020603050405020304" pitchFamily="18" charset="0"/>
                <a:ea typeface="Calibri" panose="020F0502020204030204" pitchFamily="34" charset="0"/>
              </a:rPr>
              <a:t>grammatically </a:t>
            </a:r>
            <a:r>
              <a:rPr lang="en-US" dirty="0">
                <a:solidFill>
                  <a:srgbClr val="00000A"/>
                </a:solidFill>
                <a:latin typeface="Times New Roman" panose="02020603050405020304" pitchFamily="18" charset="0"/>
                <a:ea typeface="Calibri" panose="020F0502020204030204" pitchFamily="34" charset="0"/>
              </a:rPr>
              <a:t>correctness of translated text with respect to the input t</a:t>
            </a:r>
            <a:r>
              <a:rPr lang="en-US" dirty="0" smtClean="0">
                <a:solidFill>
                  <a:srgbClr val="00000A"/>
                </a:solidFill>
                <a:latin typeface="Times New Roman" panose="02020603050405020304" pitchFamily="18" charset="0"/>
                <a:ea typeface="Calibri" panose="020F0502020204030204" pitchFamily="34" charset="0"/>
              </a:rPr>
              <a:t>ext</a:t>
            </a:r>
            <a:r>
              <a:rPr lang="en-US" dirty="0">
                <a:solidFill>
                  <a:srgbClr val="00000A"/>
                </a:solidFill>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185445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….SMT Architecture.</a:t>
            </a:r>
            <a:endParaRPr lang="en-US" dirty="0"/>
          </a:p>
        </p:txBody>
      </p:sp>
      <p:pic>
        <p:nvPicPr>
          <p:cNvPr id="4" name="Content Placeholder 3"/>
          <p:cNvPicPr>
            <a:picLocks noGrp="1"/>
          </p:cNvPicPr>
          <p:nvPr>
            <p:ph idx="1"/>
          </p:nvPr>
        </p:nvPicPr>
        <p:blipFill>
          <a:blip r:embed="rId2"/>
          <a:stretch>
            <a:fillRect/>
          </a:stretch>
        </p:blipFill>
        <p:spPr bwMode="auto">
          <a:xfrm>
            <a:off x="2196935" y="1825625"/>
            <a:ext cx="7798130" cy="4522924"/>
          </a:xfrm>
          <a:prstGeom prst="rect">
            <a:avLst/>
          </a:prstGeom>
        </p:spPr>
      </p:pic>
    </p:spTree>
    <p:extLst>
      <p:ext uri="{BB962C8B-B14F-4D97-AF65-F5344CB8AC3E}">
        <p14:creationId xmlns:p14="http://schemas.microsoft.com/office/powerpoint/2010/main" val="385914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 Hybrid MT model</a:t>
            </a:r>
            <a:endParaRPr lang="en-US" dirty="0"/>
          </a:p>
        </p:txBody>
      </p:sp>
      <p:sp>
        <p:nvSpPr>
          <p:cNvPr id="3" name="Content Placeholder 2"/>
          <p:cNvSpPr>
            <a:spLocks noGrp="1"/>
          </p:cNvSpPr>
          <p:nvPr>
            <p:ph idx="1"/>
          </p:nvPr>
        </p:nvSpPr>
        <p:spPr/>
        <p:txBody>
          <a:bodyPr/>
          <a:lstStyle/>
          <a:p>
            <a:r>
              <a:rPr lang="en-US" b="1" dirty="0">
                <a:solidFill>
                  <a:srgbClr val="00000A"/>
                </a:solidFill>
                <a:latin typeface="Times New Roman" panose="02020603050405020304" pitchFamily="18" charset="0"/>
                <a:ea typeface="Calibri" panose="020F0502020204030204" pitchFamily="34" charset="0"/>
              </a:rPr>
              <a:t>Hybrid Translation Model:</a:t>
            </a:r>
            <a:r>
              <a:rPr lang="en-US" dirty="0">
                <a:solidFill>
                  <a:srgbClr val="00000A"/>
                </a:solidFill>
                <a:latin typeface="Times New Roman" panose="02020603050405020304" pitchFamily="18" charset="0"/>
                <a:ea typeface="Calibri" panose="020F0502020204030204" pitchFamily="34" charset="0"/>
              </a:rPr>
              <a:t> Hybrid model combines rule based and statistical machine translation engine to generate high performance and improved translation quality.</a:t>
            </a:r>
            <a:endParaRPr lang="en-US" dirty="0"/>
          </a:p>
        </p:txBody>
      </p:sp>
    </p:spTree>
    <p:extLst>
      <p:ext uri="{BB962C8B-B14F-4D97-AF65-F5344CB8AC3E}">
        <p14:creationId xmlns:p14="http://schemas.microsoft.com/office/powerpoint/2010/main" val="1917681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 NMT</a:t>
            </a:r>
            <a:endParaRPr lang="en-US" dirty="0"/>
          </a:p>
        </p:txBody>
      </p:sp>
      <p:sp>
        <p:nvSpPr>
          <p:cNvPr id="3" name="Content Placeholder 2"/>
          <p:cNvSpPr>
            <a:spLocks noGrp="1"/>
          </p:cNvSpPr>
          <p:nvPr>
            <p:ph idx="1"/>
          </p:nvPr>
        </p:nvSpPr>
        <p:spPr/>
        <p:txBody>
          <a:bodyPr/>
          <a:lstStyle/>
          <a:p>
            <a:r>
              <a:rPr lang="en-US" dirty="0">
                <a:solidFill>
                  <a:srgbClr val="00000A"/>
                </a:solidFill>
                <a:latin typeface="Times New Roman" panose="02020603050405020304" pitchFamily="18" charset="0"/>
                <a:ea typeface="Calibri" panose="020F0502020204030204" pitchFamily="34" charset="0"/>
              </a:rPr>
              <a:t>Neural Machine Translation(NMT) </a:t>
            </a:r>
            <a:r>
              <a:rPr lang="en-US" dirty="0" smtClean="0">
                <a:solidFill>
                  <a:srgbClr val="00000A"/>
                </a:solidFill>
                <a:latin typeface="Times New Roman" panose="02020603050405020304" pitchFamily="18" charset="0"/>
                <a:ea typeface="Calibri" panose="020F0502020204030204" pitchFamily="34" charset="0"/>
              </a:rPr>
              <a:t>Neural </a:t>
            </a:r>
            <a:r>
              <a:rPr lang="en-US" dirty="0">
                <a:solidFill>
                  <a:srgbClr val="00000A"/>
                </a:solidFill>
                <a:latin typeface="Times New Roman" panose="02020603050405020304" pitchFamily="18" charset="0"/>
                <a:ea typeface="Calibri" panose="020F0502020204030204" pitchFamily="34" charset="0"/>
              </a:rPr>
              <a:t>Machine translation uses the concept of Artificial Neural Network. Recently NMT exploits the concept of deep learning to translate source to target language</a:t>
            </a:r>
            <a:r>
              <a:rPr lang="en-US" dirty="0" smtClean="0">
                <a:solidFill>
                  <a:srgbClr val="00000A"/>
                </a:solidFill>
                <a:latin typeface="Times New Roman" panose="02020603050405020304" pitchFamily="18" charset="0"/>
                <a:ea typeface="Calibri" panose="020F0502020204030204" pitchFamily="34" charset="0"/>
              </a:rPr>
              <a:t>.</a:t>
            </a:r>
          </a:p>
          <a:p>
            <a:r>
              <a:rPr lang="en-US" dirty="0" smtClean="0">
                <a:solidFill>
                  <a:srgbClr val="00000A"/>
                </a:solidFill>
                <a:latin typeface="Times New Roman" panose="02020603050405020304" pitchFamily="18" charset="0"/>
                <a:ea typeface="Calibri" panose="020F0502020204030204" pitchFamily="34" charset="0"/>
              </a:rPr>
              <a:t> </a:t>
            </a:r>
            <a:r>
              <a:rPr lang="en-US" dirty="0">
                <a:solidFill>
                  <a:srgbClr val="00000A"/>
                </a:solidFill>
                <a:latin typeface="Times New Roman" panose="02020603050405020304" pitchFamily="18" charset="0"/>
                <a:ea typeface="Calibri" panose="020F0502020204030204" pitchFamily="34" charset="0"/>
              </a:rPr>
              <a:t>NMT directly targets  the conditional probability P(</a:t>
            </a:r>
            <a:r>
              <a:rPr lang="en-US" dirty="0" err="1">
                <a:solidFill>
                  <a:srgbClr val="00000A"/>
                </a:solidFill>
                <a:latin typeface="Times New Roman" panose="02020603050405020304" pitchFamily="18" charset="0"/>
                <a:ea typeface="Calibri" panose="020F0502020204030204" pitchFamily="34" charset="0"/>
              </a:rPr>
              <a:t>x|y</a:t>
            </a:r>
            <a:r>
              <a:rPr lang="en-US" dirty="0">
                <a:solidFill>
                  <a:srgbClr val="00000A"/>
                </a:solidFill>
                <a:latin typeface="Times New Roman" panose="02020603050405020304" pitchFamily="18" charset="0"/>
                <a:ea typeface="Calibri" panose="020F0502020204030204" pitchFamily="34" charset="0"/>
              </a:rPr>
              <a:t>) to model it for translating a source sentence x</a:t>
            </a:r>
            <a:r>
              <a:rPr lang="en-US" baseline="-25000" dirty="0">
                <a:solidFill>
                  <a:srgbClr val="00000A"/>
                </a:solidFill>
                <a:latin typeface="Times New Roman" panose="02020603050405020304" pitchFamily="18" charset="0"/>
                <a:ea typeface="Calibri" panose="020F0502020204030204" pitchFamily="34" charset="0"/>
              </a:rPr>
              <a:t>1,……</a:t>
            </a:r>
            <a:r>
              <a:rPr lang="en-US" dirty="0" err="1">
                <a:solidFill>
                  <a:srgbClr val="00000A"/>
                </a:solidFill>
                <a:latin typeface="Times New Roman" panose="02020603050405020304" pitchFamily="18" charset="0"/>
                <a:ea typeface="Calibri" panose="020F0502020204030204" pitchFamily="34" charset="0"/>
              </a:rPr>
              <a:t>x</a:t>
            </a:r>
            <a:r>
              <a:rPr lang="en-US" baseline="-25000" dirty="0" err="1">
                <a:solidFill>
                  <a:srgbClr val="00000A"/>
                </a:solidFill>
                <a:latin typeface="Times New Roman" panose="02020603050405020304" pitchFamily="18" charset="0"/>
                <a:ea typeface="Calibri" panose="020F0502020204030204" pitchFamily="34" charset="0"/>
              </a:rPr>
              <a:t>n</a:t>
            </a:r>
            <a:r>
              <a:rPr lang="en-US" dirty="0">
                <a:solidFill>
                  <a:srgbClr val="00000A"/>
                </a:solidFill>
                <a:latin typeface="Times New Roman" panose="02020603050405020304" pitchFamily="18" charset="0"/>
                <a:ea typeface="Calibri" panose="020F0502020204030204" pitchFamily="34" charset="0"/>
              </a:rPr>
              <a:t> to target sentence y</a:t>
            </a:r>
            <a:r>
              <a:rPr lang="en-US" baseline="-25000" dirty="0">
                <a:solidFill>
                  <a:srgbClr val="00000A"/>
                </a:solidFill>
                <a:latin typeface="Times New Roman" panose="02020603050405020304" pitchFamily="18" charset="0"/>
                <a:ea typeface="Calibri" panose="020F0502020204030204" pitchFamily="34" charset="0"/>
              </a:rPr>
              <a:t>1, …….</a:t>
            </a:r>
            <a:r>
              <a:rPr lang="en-US" dirty="0" err="1">
                <a:solidFill>
                  <a:srgbClr val="00000A"/>
                </a:solidFill>
                <a:latin typeface="Times New Roman" panose="02020603050405020304" pitchFamily="18" charset="0"/>
                <a:ea typeface="Calibri" panose="020F0502020204030204" pitchFamily="34" charset="0"/>
              </a:rPr>
              <a:t>y</a:t>
            </a:r>
            <a:r>
              <a:rPr lang="en-US" baseline="-25000" dirty="0" err="1">
                <a:solidFill>
                  <a:srgbClr val="00000A"/>
                </a:solidFill>
                <a:latin typeface="Times New Roman" panose="02020603050405020304" pitchFamily="18" charset="0"/>
                <a:ea typeface="Calibri" panose="020F0502020204030204" pitchFamily="34" charset="0"/>
              </a:rPr>
              <a:t>n</a:t>
            </a:r>
            <a:r>
              <a:rPr lang="en-US" baseline="-25000" dirty="0">
                <a:solidFill>
                  <a:srgbClr val="00000A"/>
                </a:solidFill>
                <a:latin typeface="Times New Roman" panose="02020603050405020304" pitchFamily="18" charset="0"/>
                <a:ea typeface="Calibri" panose="020F0502020204030204" pitchFamily="34" charset="0"/>
              </a:rPr>
              <a:t>.. </a:t>
            </a:r>
            <a:r>
              <a:rPr lang="en-US" dirty="0">
                <a:solidFill>
                  <a:srgbClr val="00000A"/>
                </a:solidFill>
                <a:latin typeface="Times New Roman" panose="02020603050405020304" pitchFamily="18" charset="0"/>
                <a:ea typeface="Calibri" panose="020F0502020204030204" pitchFamily="34" charset="0"/>
              </a:rPr>
              <a:t>then finally decoder decodes one target word at a time from the entire source language. It is done by decomposing the conditional probability</a:t>
            </a:r>
            <a:endParaRPr lang="en-US" dirty="0"/>
          </a:p>
        </p:txBody>
      </p:sp>
    </p:spTree>
    <p:extLst>
      <p:ext uri="{BB962C8B-B14F-4D97-AF65-F5344CB8AC3E}">
        <p14:creationId xmlns:p14="http://schemas.microsoft.com/office/powerpoint/2010/main" val="1308190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 NMT</a:t>
            </a:r>
            <a:endParaRPr lang="en-US" dirty="0"/>
          </a:p>
        </p:txBody>
      </p:sp>
      <p:sp>
        <p:nvSpPr>
          <p:cNvPr id="3" name="Content Placeholder 2"/>
          <p:cNvSpPr>
            <a:spLocks noGrp="1"/>
          </p:cNvSpPr>
          <p:nvPr>
            <p:ph idx="1"/>
          </p:nvPr>
        </p:nvSpPr>
        <p:spPr/>
        <p:txBody>
          <a:bodyPr/>
          <a:lstStyle/>
          <a:p>
            <a:r>
              <a:rPr lang="en-US" dirty="0">
                <a:solidFill>
                  <a:srgbClr val="00000A"/>
                </a:solidFill>
                <a:latin typeface="Times New Roman" panose="02020603050405020304" pitchFamily="18" charset="0"/>
                <a:ea typeface="Calibri" panose="020F0502020204030204" pitchFamily="34" charset="0"/>
              </a:rPr>
              <a:t>The NMT do not require any domain specific knowledge and linguistic features for source and target language. </a:t>
            </a:r>
            <a:endParaRPr lang="en-US" dirty="0" smtClean="0">
              <a:solidFill>
                <a:srgbClr val="00000A"/>
              </a:solidFill>
              <a:latin typeface="Times New Roman" panose="02020603050405020304" pitchFamily="18" charset="0"/>
              <a:ea typeface="Calibri" panose="020F0502020204030204" pitchFamily="34" charset="0"/>
            </a:endParaRPr>
          </a:p>
          <a:p>
            <a:r>
              <a:rPr lang="en-US" dirty="0" smtClean="0">
                <a:solidFill>
                  <a:srgbClr val="00000A"/>
                </a:solidFill>
                <a:latin typeface="Times New Roman" panose="02020603050405020304" pitchFamily="18" charset="0"/>
                <a:ea typeface="Calibri" panose="020F0502020204030204" pitchFamily="34" charset="0"/>
              </a:rPr>
              <a:t>Also </a:t>
            </a:r>
            <a:r>
              <a:rPr lang="en-US" dirty="0">
                <a:solidFill>
                  <a:srgbClr val="00000A"/>
                </a:solidFill>
                <a:latin typeface="Times New Roman" panose="02020603050405020304" pitchFamily="18" charset="0"/>
                <a:ea typeface="Calibri" panose="020F0502020204030204" pitchFamily="34" charset="0"/>
              </a:rPr>
              <a:t>NMT systems jointly train its encoder and decoder model unlike phrase based SMT systems where different components are trained and tuned separately to get optimal </a:t>
            </a:r>
            <a:r>
              <a:rPr lang="en-US" dirty="0" smtClean="0">
                <a:solidFill>
                  <a:srgbClr val="00000A"/>
                </a:solidFill>
                <a:latin typeface="Times New Roman" panose="02020603050405020304" pitchFamily="18" charset="0"/>
                <a:ea typeface="Calibri" panose="020F0502020204030204" pitchFamily="34" charset="0"/>
              </a:rPr>
              <a:t>performance.</a:t>
            </a:r>
          </a:p>
          <a:p>
            <a:r>
              <a:rPr lang="en-US" dirty="0">
                <a:solidFill>
                  <a:srgbClr val="00000A"/>
                </a:solidFill>
                <a:latin typeface="Times New Roman" panose="02020603050405020304" pitchFamily="18" charset="0"/>
                <a:ea typeface="Calibri" panose="020F0502020204030204" pitchFamily="34" charset="0"/>
              </a:rPr>
              <a:t>Unlike SMT model where special hand crafted features are linearly combined for translation, NMT model automatically learns from distributed representation of data in non linear transfer function under trained network </a:t>
            </a:r>
            <a:r>
              <a:rPr lang="en-US" dirty="0" smtClean="0">
                <a:solidFill>
                  <a:srgbClr val="00000A"/>
                </a:solidFill>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213580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t>
            </a:r>
            <a:r>
              <a:rPr lang="en-US" dirty="0" err="1" smtClean="0"/>
              <a:t>Preprocessing,Feature</a:t>
            </a:r>
            <a:r>
              <a:rPr lang="en-US" dirty="0" smtClean="0"/>
              <a:t> Extraction</a:t>
            </a:r>
            <a:endParaRPr lang="en-US" dirty="0"/>
          </a:p>
        </p:txBody>
      </p:sp>
      <p:sp>
        <p:nvSpPr>
          <p:cNvPr id="3" name="Content Placeholder 2"/>
          <p:cNvSpPr>
            <a:spLocks noGrp="1"/>
          </p:cNvSpPr>
          <p:nvPr>
            <p:ph idx="1"/>
          </p:nvPr>
        </p:nvSpPr>
        <p:spPr/>
        <p:txBody>
          <a:bodyPr/>
          <a:lstStyle/>
          <a:p>
            <a:r>
              <a:rPr lang="en-US" dirty="0" smtClean="0"/>
              <a:t>ML demands two primary things : Data and model .</a:t>
            </a:r>
          </a:p>
          <a:p>
            <a:r>
              <a:rPr lang="en-US" dirty="0" smtClean="0"/>
              <a:t>During data acquisition features are to be maintained/selected adequately.</a:t>
            </a:r>
          </a:p>
          <a:p>
            <a:r>
              <a:rPr lang="en-US" dirty="0" smtClean="0"/>
              <a:t>With proper features, model can be trained properly.</a:t>
            </a:r>
          </a:p>
          <a:p>
            <a:r>
              <a:rPr lang="en-US" dirty="0" smtClean="0"/>
              <a:t> data  gathered .</a:t>
            </a:r>
          </a:p>
          <a:p>
            <a:r>
              <a:rPr lang="en-US" dirty="0" smtClean="0"/>
              <a:t>When data available it has to be prepared with the help of preprocessing : Preprocessing involves multiple transformation operations such as filtering, sampling, scaling, reducing, editing columns, finding missing values etc.</a:t>
            </a:r>
          </a:p>
          <a:p>
            <a:endParaRPr lang="en-US" dirty="0"/>
          </a:p>
        </p:txBody>
      </p:sp>
    </p:spTree>
    <p:extLst>
      <p:ext uri="{BB962C8B-B14F-4D97-AF65-F5344CB8AC3E}">
        <p14:creationId xmlns:p14="http://schemas.microsoft.com/office/powerpoint/2010/main" val="4152662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 NMT</a:t>
            </a:r>
            <a:endParaRPr lang="en-US" dirty="0"/>
          </a:p>
        </p:txBody>
      </p:sp>
      <p:sp>
        <p:nvSpPr>
          <p:cNvPr id="3" name="Content Placeholder 2"/>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The first thing that </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is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Neural language model with feed forward network is how to represent words in neural network nodes. </a:t>
            </a:r>
            <a:endPar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All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nodes in the neural networks carry real numbered values. </a:t>
            </a:r>
            <a:endPar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Even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we can’t simply use token ids because neural network will assume that for token 12133 is similar to token 12134 but practically these numbers are completely arbitrary in nature. </a:t>
            </a:r>
            <a:endPar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The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solution :</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each word with high dimensional vector and representing one dimension per word in the vocabulary and the value 1 for the dimension that matches with the word, and assigning 0 for the rest. This type of vector representation is called one hot vector.</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For example:</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Cat=(0,0,0,0,0,1,0,0,0……………..)</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266400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 NMT</a:t>
            </a:r>
            <a:endParaRPr lang="en-US" dirty="0"/>
          </a:p>
        </p:txBody>
      </p:sp>
      <p:sp>
        <p:nvSpPr>
          <p:cNvPr id="3" name="Content Placeholder 2"/>
          <p:cNvSpPr>
            <a:spLocks noGrp="1"/>
          </p:cNvSpPr>
          <p:nvPr>
            <p:ph idx="1"/>
          </p:nvPr>
        </p:nvSpPr>
        <p:spPr/>
        <p:txBody>
          <a:bodyPr/>
          <a:lstStyle/>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These are very large vectors for the huge vocabulary size. </a:t>
            </a: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T</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o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pool evidence, there is another layer exists in between input layer and hidden layer. </a:t>
            </a:r>
            <a:endPar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In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this layer, in low dimensional space each context word is represented. This is known as word embedding. </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7277094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……NMT </a:t>
            </a:r>
            <a:endParaRPr lang="en-US" dirty="0"/>
          </a:p>
        </p:txBody>
      </p:sp>
      <p:pic>
        <p:nvPicPr>
          <p:cNvPr id="4" name="Content Placeholder 3" descr="C:\Users\Goutam Datta\Desktop\word 1 - Copy.png"/>
          <p:cNvPicPr>
            <a:picLocks noGrp="1"/>
          </p:cNvPicPr>
          <p:nvPr>
            <p:ph idx="1"/>
          </p:nvPr>
        </p:nvPicPr>
        <p:blipFill>
          <a:blip r:embed="rId2"/>
          <a:srcRect b="29864"/>
          <a:stretch>
            <a:fillRect/>
          </a:stretch>
        </p:blipFill>
        <p:spPr bwMode="auto">
          <a:xfrm>
            <a:off x="3017520" y="2638698"/>
            <a:ext cx="6413863" cy="2599508"/>
          </a:xfrm>
          <a:prstGeom prst="rect">
            <a:avLst/>
          </a:prstGeom>
        </p:spPr>
      </p:pic>
    </p:spTree>
    <p:extLst>
      <p:ext uri="{BB962C8B-B14F-4D97-AF65-F5344CB8AC3E}">
        <p14:creationId xmlns:p14="http://schemas.microsoft.com/office/powerpoint/2010/main" val="1054844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solidFill>
                  <a:srgbClr val="00000A"/>
                </a:solidFill>
                <a:latin typeface="Times New Roman" panose="02020603050405020304" pitchFamily="18" charset="0"/>
                <a:ea typeface="Calibri" panose="020F0502020204030204" pitchFamily="34" charset="0"/>
              </a:rPr>
              <a:t>The above diagram(Fig</a:t>
            </a:r>
            <a:r>
              <a:rPr lang="en-US" dirty="0" smtClean="0">
                <a:solidFill>
                  <a:srgbClr val="00000A"/>
                </a:solidFill>
                <a:latin typeface="Times New Roman" panose="02020603050405020304" pitchFamily="18" charset="0"/>
                <a:ea typeface="Calibri" panose="020F0502020204030204" pitchFamily="34" charset="0"/>
              </a:rPr>
              <a:t>.) </a:t>
            </a:r>
            <a:r>
              <a:rPr lang="en-US" dirty="0">
                <a:solidFill>
                  <a:srgbClr val="00000A"/>
                </a:solidFill>
                <a:latin typeface="Times New Roman" panose="02020603050405020304" pitchFamily="18" charset="0"/>
                <a:ea typeface="Calibri" panose="020F0502020204030204" pitchFamily="34" charset="0"/>
              </a:rPr>
              <a:t>represents the feed forward neural language </a:t>
            </a:r>
            <a:r>
              <a:rPr lang="en-US" dirty="0" smtClean="0">
                <a:solidFill>
                  <a:srgbClr val="00000A"/>
                </a:solidFill>
                <a:latin typeface="Times New Roman" panose="02020603050405020304" pitchFamily="18" charset="0"/>
                <a:ea typeface="Calibri" panose="020F0502020204030204" pitchFamily="34" charset="0"/>
              </a:rPr>
              <a:t>model.</a:t>
            </a:r>
          </a:p>
          <a:p>
            <a:r>
              <a:rPr lang="en-US" dirty="0">
                <a:solidFill>
                  <a:srgbClr val="00000A"/>
                </a:solidFill>
                <a:latin typeface="Times New Roman" panose="02020603050405020304" pitchFamily="18" charset="0"/>
                <a:ea typeface="Calibri" panose="020F0502020204030204" pitchFamily="34" charset="0"/>
              </a:rPr>
              <a:t>C</a:t>
            </a:r>
            <a:r>
              <a:rPr lang="en-US" dirty="0" smtClean="0">
                <a:solidFill>
                  <a:srgbClr val="00000A"/>
                </a:solidFill>
                <a:latin typeface="Times New Roman" panose="02020603050405020304" pitchFamily="18" charset="0"/>
                <a:ea typeface="Calibri" panose="020F0502020204030204" pitchFamily="34" charset="0"/>
              </a:rPr>
              <a:t>ontext </a:t>
            </a:r>
            <a:r>
              <a:rPr lang="en-US" dirty="0">
                <a:solidFill>
                  <a:srgbClr val="00000A"/>
                </a:solidFill>
                <a:latin typeface="Times New Roman" panose="02020603050405020304" pitchFamily="18" charset="0"/>
                <a:ea typeface="Calibri" panose="020F0502020204030204" pitchFamily="34" charset="0"/>
              </a:rPr>
              <a:t>words W1, W2, W3,W4 are represented as one hot vector , then it is projected into continuous space with the help of word embedding using weight matrix C for all words. </a:t>
            </a:r>
            <a:endParaRPr lang="en-US" dirty="0" smtClean="0">
              <a:solidFill>
                <a:srgbClr val="00000A"/>
              </a:solidFill>
              <a:latin typeface="Times New Roman" panose="02020603050405020304" pitchFamily="18" charset="0"/>
              <a:ea typeface="Calibri" panose="020F0502020204030204" pitchFamily="34" charset="0"/>
            </a:endParaRPr>
          </a:p>
          <a:p>
            <a:r>
              <a:rPr lang="en-US" dirty="0" smtClean="0">
                <a:solidFill>
                  <a:srgbClr val="00000A"/>
                </a:solidFill>
                <a:latin typeface="Times New Roman" panose="02020603050405020304" pitchFamily="18" charset="0"/>
                <a:ea typeface="Calibri" panose="020F0502020204030204" pitchFamily="34" charset="0"/>
              </a:rPr>
              <a:t>The </a:t>
            </a:r>
            <a:r>
              <a:rPr lang="en-US" dirty="0">
                <a:solidFill>
                  <a:srgbClr val="00000A"/>
                </a:solidFill>
                <a:latin typeface="Times New Roman" panose="02020603050405020304" pitchFamily="18" charset="0"/>
                <a:ea typeface="Calibri" panose="020F0502020204030204" pitchFamily="34" charset="0"/>
              </a:rPr>
              <a:t>predicted word w5 is computed with the help of hidden layer and the </a:t>
            </a:r>
            <a:r>
              <a:rPr lang="en-US" dirty="0" smtClean="0">
                <a:solidFill>
                  <a:srgbClr val="00000A"/>
                </a:solidFill>
                <a:latin typeface="Times New Roman" panose="02020603050405020304" pitchFamily="18" charset="0"/>
                <a:ea typeface="Calibri" panose="020F0502020204030204" pitchFamily="34" charset="0"/>
              </a:rPr>
              <a:t>output </a:t>
            </a:r>
            <a:r>
              <a:rPr lang="en-US" dirty="0">
                <a:solidFill>
                  <a:srgbClr val="00000A"/>
                </a:solidFill>
                <a:latin typeface="Times New Roman" panose="02020603050405020304" pitchFamily="18" charset="0"/>
                <a:ea typeface="Calibri" panose="020F0502020204030204" pitchFamily="34" charset="0"/>
              </a:rPr>
              <a:t>predicted word is also one hot vector</a:t>
            </a:r>
            <a:endParaRPr lang="en-US" dirty="0"/>
          </a:p>
        </p:txBody>
      </p:sp>
    </p:spTree>
    <p:extLst>
      <p:ext uri="{BB962C8B-B14F-4D97-AF65-F5344CB8AC3E}">
        <p14:creationId xmlns:p14="http://schemas.microsoft.com/office/powerpoint/2010/main" val="2825676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 NMT</a:t>
            </a:r>
            <a:endParaRPr lang="en-US" dirty="0"/>
          </a:p>
        </p:txBody>
      </p:sp>
      <p:sp>
        <p:nvSpPr>
          <p:cNvPr id="3" name="Content Placeholder 2"/>
          <p:cNvSpPr>
            <a:spLocks noGrp="1"/>
          </p:cNvSpPr>
          <p:nvPr>
            <p:ph idx="1"/>
          </p:nvPr>
        </p:nvSpPr>
        <p:spPr/>
        <p:txBody>
          <a:bodyPr/>
          <a:lstStyle/>
          <a:p>
            <a:r>
              <a:rPr lang="en-US" b="1" dirty="0">
                <a:solidFill>
                  <a:srgbClr val="00000A"/>
                </a:solidFill>
                <a:latin typeface="Times New Roman" panose="02020603050405020304" pitchFamily="18" charset="0"/>
                <a:ea typeface="Calibri" panose="020F0502020204030204" pitchFamily="34" charset="0"/>
              </a:rPr>
              <a:t>Encoder Decoder </a:t>
            </a:r>
            <a:r>
              <a:rPr lang="en-US" b="1" dirty="0" smtClean="0">
                <a:solidFill>
                  <a:srgbClr val="00000A"/>
                </a:solidFill>
                <a:latin typeface="Times New Roman" panose="02020603050405020304" pitchFamily="18" charset="0"/>
                <a:ea typeface="Calibri" panose="020F0502020204030204" pitchFamily="34" charset="0"/>
              </a:rPr>
              <a:t>based </a:t>
            </a:r>
            <a:r>
              <a:rPr lang="en-US" b="1" dirty="0">
                <a:solidFill>
                  <a:srgbClr val="00000A"/>
                </a:solidFill>
                <a:latin typeface="Times New Roman" panose="02020603050405020304" pitchFamily="18" charset="0"/>
                <a:ea typeface="Calibri" panose="020F0502020204030204" pitchFamily="34" charset="0"/>
              </a:rPr>
              <a:t>Neural Machine Translation</a:t>
            </a:r>
            <a:r>
              <a:rPr lang="en-US" b="1" dirty="0" smtClean="0">
                <a:solidFill>
                  <a:srgbClr val="00000A"/>
                </a:solidFill>
                <a:latin typeface="Times New Roman" panose="02020603050405020304" pitchFamily="18" charset="0"/>
                <a:ea typeface="Calibri" panose="020F0502020204030204" pitchFamily="34" charset="0"/>
              </a:rPr>
              <a:t>:</a:t>
            </a:r>
          </a:p>
          <a:p>
            <a:endParaRPr lang="en-US" b="1" dirty="0">
              <a:solidFill>
                <a:srgbClr val="00000A"/>
              </a:solidFill>
              <a:latin typeface="Times New Roman" panose="02020603050405020304" pitchFamily="18" charset="0"/>
            </a:endParaRPr>
          </a:p>
          <a:p>
            <a:endParaRPr lang="en-US" dirty="0"/>
          </a:p>
        </p:txBody>
      </p:sp>
      <p:pic>
        <p:nvPicPr>
          <p:cNvPr id="4" name="Picture 3"/>
          <p:cNvPicPr/>
          <p:nvPr/>
        </p:nvPicPr>
        <p:blipFill>
          <a:blip r:embed="rId2"/>
          <a:stretch>
            <a:fillRect/>
          </a:stretch>
        </p:blipFill>
        <p:spPr bwMode="auto">
          <a:xfrm>
            <a:off x="4092757" y="3108960"/>
            <a:ext cx="3940900" cy="1881051"/>
          </a:xfrm>
          <a:prstGeom prst="rect">
            <a:avLst/>
          </a:prstGeom>
        </p:spPr>
      </p:pic>
    </p:spTree>
    <p:extLst>
      <p:ext uri="{BB962C8B-B14F-4D97-AF65-F5344CB8AC3E}">
        <p14:creationId xmlns:p14="http://schemas.microsoft.com/office/powerpoint/2010/main" val="9760670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NMT </a:t>
            </a:r>
            <a:r>
              <a:rPr lang="en-US" dirty="0" err="1" smtClean="0"/>
              <a:t>contd</a:t>
            </a:r>
            <a:r>
              <a:rPr lang="en-US" dirty="0" smtClean="0"/>
              <a:t>…..Methodology</a:t>
            </a:r>
            <a:endParaRPr lang="en-US" dirty="0"/>
          </a:p>
        </p:txBody>
      </p:sp>
      <p:sp>
        <p:nvSpPr>
          <p:cNvPr id="3" name="Content Placeholder 2"/>
          <p:cNvSpPr>
            <a:spLocks noGrp="1"/>
          </p:cNvSpPr>
          <p:nvPr>
            <p:ph idx="1"/>
          </p:nvPr>
        </p:nvSpPr>
        <p:spPr/>
        <p:txBody>
          <a:bodyPr>
            <a:normAutofit fontScale="62500" lnSpcReduction="20000"/>
          </a:bodyPr>
          <a:lstStyle/>
          <a:p>
            <a:pPr marL="0" marR="0" algn="just">
              <a:lnSpc>
                <a:spcPct val="150000"/>
              </a:lnSpc>
              <a:spcBef>
                <a:spcPts val="0"/>
              </a:spcBef>
              <a:spcAft>
                <a:spcPts val="800"/>
              </a:spcAft>
            </a:pP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 </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Starting with the baseline model of Statistical Machine Translation for which Moses will be used. For NMT we will use Sockeye which is mainly based on MAXNET, Sequence to sequence NMT using </a:t>
            </a:r>
            <a:r>
              <a:rPr lang="en-US" dirty="0" err="1">
                <a:solidFill>
                  <a:srgbClr val="00000A"/>
                </a:solidFill>
                <a:latin typeface="Times New Roman" panose="02020603050405020304" pitchFamily="18" charset="0"/>
                <a:ea typeface="Calibri" panose="020F0502020204030204" pitchFamily="34" charset="0"/>
                <a:cs typeface="Arial" panose="020B0604020202020204" pitchFamily="34" charset="0"/>
              </a:rPr>
              <a:t>Pytorch</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 Open NMT etc.</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 First we will require bilingual parallel corpora. In our case we need English and </a:t>
            </a:r>
            <a:r>
              <a:rPr lang="en-US" dirty="0" smtClean="0">
                <a:solidFill>
                  <a:srgbClr val="00000A"/>
                </a:solidFill>
                <a:latin typeface="Times New Roman" panose="02020603050405020304" pitchFamily="18" charset="0"/>
                <a:ea typeface="Calibri" panose="020F0502020204030204" pitchFamily="34" charset="0"/>
                <a:cs typeface="Arial" panose="020B0604020202020204" pitchFamily="34" charset="0"/>
              </a:rPr>
              <a:t>Hindi corpus</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 We may require to preprocess our corpus if needed. Next we have to train the Neural network model with the help of linguistic syntax of  the corresponding language.</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For example, in English the syntactic structure of the sentence is subject verb object(SVO). But in Bangla it is Subject object verb(SOV).</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Typical steps to be followed are as under:</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Step 1: Train the SMT/Neural network model using selected bilingual corpora.</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09311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a:t>
            </a:r>
            <a:r>
              <a:rPr lang="en-US" dirty="0" err="1" smtClean="0"/>
              <a:t>Contd</a:t>
            </a:r>
            <a:r>
              <a:rPr lang="en-US" dirty="0" smtClean="0"/>
              <a:t>…..: NMT Methodology</a:t>
            </a:r>
            <a:endParaRPr lang="en-US" dirty="0"/>
          </a:p>
        </p:txBody>
      </p:sp>
      <p:sp>
        <p:nvSpPr>
          <p:cNvPr id="3" name="Content Placeholder 2"/>
          <p:cNvSpPr>
            <a:spLocks noGrp="1"/>
          </p:cNvSpPr>
          <p:nvPr>
            <p:ph idx="1"/>
          </p:nvPr>
        </p:nvSpPr>
        <p:spPr/>
        <p:txBody>
          <a:bodyPr/>
          <a:lstStyle/>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Step 2: Validate the different MT models with validation data set and tuning different </a:t>
            </a:r>
            <a:r>
              <a:rPr lang="en-US" dirty="0" err="1">
                <a:solidFill>
                  <a:srgbClr val="00000A"/>
                </a:solidFill>
                <a:latin typeface="Times New Roman" panose="02020603050405020304" pitchFamily="18" charset="0"/>
                <a:ea typeface="Calibri" panose="020F0502020204030204" pitchFamily="34" charset="0"/>
                <a:cs typeface="Arial" panose="020B0604020202020204" pitchFamily="34" charset="0"/>
              </a:rPr>
              <a:t>hyperparameters</a:t>
            </a: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Step 3: Test the model with test data.</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US" dirty="0">
                <a:solidFill>
                  <a:srgbClr val="00000A"/>
                </a:solidFill>
                <a:latin typeface="Times New Roman" panose="02020603050405020304" pitchFamily="18" charset="0"/>
                <a:ea typeface="Calibri" panose="020F0502020204030204" pitchFamily="34" charset="0"/>
                <a:cs typeface="Arial" panose="020B0604020202020204" pitchFamily="34" charset="0"/>
              </a:rPr>
              <a:t>Step 4 : Evaluate the result with automatic evaluators like BLEU, METEOR,NIST etc. and finally with the help of human evaluator best model will be proposed in terms of adequacy and fluency.</a:t>
            </a:r>
            <a:endParaRPr lang="en-US" sz="2400" dirty="0">
              <a:solidFill>
                <a:srgbClr val="00000A"/>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895050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NMT </a:t>
            </a:r>
            <a:r>
              <a:rPr lang="en-US" dirty="0" err="1" smtClean="0"/>
              <a:t>Contd</a:t>
            </a:r>
            <a:r>
              <a:rPr lang="en-US" dirty="0" smtClean="0"/>
              <a:t>…..: Methodology</a:t>
            </a:r>
            <a:endParaRPr lang="en-US" dirty="0"/>
          </a:p>
        </p:txBody>
      </p:sp>
      <p:pic>
        <p:nvPicPr>
          <p:cNvPr id="4" name="Content Placeholder 3"/>
          <p:cNvPicPr>
            <a:picLocks noGrp="1"/>
          </p:cNvPicPr>
          <p:nvPr>
            <p:ph idx="1"/>
          </p:nvPr>
        </p:nvPicPr>
        <p:blipFill>
          <a:blip r:embed="rId2"/>
          <a:stretch>
            <a:fillRect/>
          </a:stretch>
        </p:blipFill>
        <p:spPr bwMode="auto">
          <a:xfrm>
            <a:off x="3798147" y="1825625"/>
            <a:ext cx="4595706" cy="4351338"/>
          </a:xfrm>
          <a:prstGeom prst="rect">
            <a:avLst/>
          </a:prstGeom>
        </p:spPr>
      </p:pic>
    </p:spTree>
    <p:extLst>
      <p:ext uri="{BB962C8B-B14F-4D97-AF65-F5344CB8AC3E}">
        <p14:creationId xmlns:p14="http://schemas.microsoft.com/office/powerpoint/2010/main" val="12407029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Health Care</a:t>
            </a:r>
            <a:endParaRPr lang="en-US" dirty="0"/>
          </a:p>
        </p:txBody>
      </p:sp>
      <p:sp>
        <p:nvSpPr>
          <p:cNvPr id="3" name="Content Placeholder 2"/>
          <p:cNvSpPr>
            <a:spLocks noGrp="1"/>
          </p:cNvSpPr>
          <p:nvPr>
            <p:ph idx="1"/>
          </p:nvPr>
        </p:nvSpPr>
        <p:spPr/>
        <p:txBody>
          <a:bodyPr/>
          <a:lstStyle/>
          <a:p>
            <a:r>
              <a:rPr lang="en-US" dirty="0" smtClean="0"/>
              <a:t>Identifying diseases and diagnosis</a:t>
            </a:r>
          </a:p>
          <a:p>
            <a:r>
              <a:rPr lang="en-US" dirty="0" smtClean="0"/>
              <a:t>Drug discovery and manufacturing</a:t>
            </a:r>
          </a:p>
          <a:p>
            <a:r>
              <a:rPr lang="en-US" dirty="0" smtClean="0"/>
              <a:t>Medical Imaging diagnosis</a:t>
            </a:r>
          </a:p>
          <a:p>
            <a:r>
              <a:rPr lang="en-US" dirty="0" smtClean="0"/>
              <a:t>Clinical trial and research </a:t>
            </a:r>
          </a:p>
          <a:p>
            <a:r>
              <a:rPr lang="en-US" dirty="0" smtClean="0"/>
              <a:t>Outbreak prediction etc. etc.</a:t>
            </a:r>
            <a:endParaRPr lang="en-US" dirty="0"/>
          </a:p>
        </p:txBody>
      </p:sp>
    </p:spTree>
    <p:extLst>
      <p:ext uri="{BB962C8B-B14F-4D97-AF65-F5344CB8AC3E}">
        <p14:creationId xmlns:p14="http://schemas.microsoft.com/office/powerpoint/2010/main" val="1512147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diseases and diagnosis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IBM Watson genomics is a best instance of how to rapidly diagnose genome based cancer cell replication.</a:t>
            </a:r>
          </a:p>
          <a:p>
            <a:r>
              <a:rPr lang="en-US" dirty="0" smtClean="0"/>
              <a:t>BERG(AI powered biotech company) the biopharmaceutical organization uses AI in fields such as oncology to produce innovative medicine. It uses the power of AI ,coupled with patient biology and thereby accelerate clinical identification and subsequently treating the disease. Hence a faster discovery and development of treatment.</a:t>
            </a:r>
          </a:p>
          <a:p>
            <a:r>
              <a:rPr lang="en-US" dirty="0" smtClean="0"/>
              <a:t>Medical imaging diagnosis: The ground breaking technology called computer vision was responsible for both machine learning and deep learning.</a:t>
            </a:r>
          </a:p>
          <a:p>
            <a:r>
              <a:rPr lang="en-US" dirty="0" smtClean="0"/>
              <a:t>Outbreak prediction: </a:t>
            </a:r>
            <a:r>
              <a:rPr lang="en-US" dirty="0" err="1" smtClean="0"/>
              <a:t>ProMED</a:t>
            </a:r>
            <a:r>
              <a:rPr lang="en-US" dirty="0" smtClean="0"/>
              <a:t> mail a web based monitoring system that tracks the occurrence of infectious disease and offers outbreak alerts in live time.</a:t>
            </a:r>
            <a:endParaRPr lang="en-US" dirty="0"/>
          </a:p>
        </p:txBody>
      </p:sp>
    </p:spTree>
    <p:extLst>
      <p:ext uri="{BB962C8B-B14F-4D97-AF65-F5344CB8AC3E}">
        <p14:creationId xmlns:p14="http://schemas.microsoft.com/office/powerpoint/2010/main" val="44487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and Feature Extraction</a:t>
            </a:r>
            <a:endParaRPr lang="en-US" dirty="0"/>
          </a:p>
        </p:txBody>
      </p:sp>
      <p:sp>
        <p:nvSpPr>
          <p:cNvPr id="3" name="Content Placeholder 2"/>
          <p:cNvSpPr>
            <a:spLocks noGrp="1"/>
          </p:cNvSpPr>
          <p:nvPr>
            <p:ph idx="1"/>
          </p:nvPr>
        </p:nvSpPr>
        <p:spPr/>
        <p:txBody>
          <a:bodyPr/>
          <a:lstStyle/>
          <a:p>
            <a:r>
              <a:rPr lang="en-US" dirty="0"/>
              <a:t>Feature selection can significantly increase the performance of a learning algorithm (both accuracy and computation time) — but it is not easy!</a:t>
            </a:r>
          </a:p>
          <a:p>
            <a:r>
              <a:rPr lang="en-US" dirty="0"/>
              <a:t>One can work on problems with very high- dimensional </a:t>
            </a:r>
            <a:r>
              <a:rPr lang="en-US" dirty="0" smtClean="0"/>
              <a:t>feature-spaces</a:t>
            </a:r>
          </a:p>
          <a:p>
            <a:r>
              <a:rPr lang="en-US" dirty="0" smtClean="0"/>
              <a:t>Feature selection is selecting subset of features from all given features.</a:t>
            </a:r>
          </a:p>
          <a:p>
            <a:r>
              <a:rPr lang="en-US" dirty="0" smtClean="0"/>
              <a:t>Feature extraction is extracting some new features.</a:t>
            </a:r>
            <a:endParaRPr lang="en-US" dirty="0"/>
          </a:p>
        </p:txBody>
      </p:sp>
    </p:spTree>
    <p:extLst>
      <p:ext uri="{BB962C8B-B14F-4D97-AF65-F5344CB8AC3E}">
        <p14:creationId xmlns:p14="http://schemas.microsoft.com/office/powerpoint/2010/main" val="4208417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ML in drug discovery</a:t>
            </a:r>
            <a:endParaRPr lang="en-US" dirty="0"/>
          </a:p>
        </p:txBody>
      </p:sp>
      <p:sp>
        <p:nvSpPr>
          <p:cNvPr id="3" name="Content Placeholder 2"/>
          <p:cNvSpPr>
            <a:spLocks noGrp="1"/>
          </p:cNvSpPr>
          <p:nvPr>
            <p:ph idx="1"/>
          </p:nvPr>
        </p:nvSpPr>
        <p:spPr/>
        <p:txBody>
          <a:bodyPr/>
          <a:lstStyle/>
          <a:p>
            <a:r>
              <a:rPr lang="en-US" dirty="0" smtClean="0"/>
              <a:t>The drug development and production pipelines are large, complicated and rely on many considerations.</a:t>
            </a:r>
          </a:p>
          <a:p>
            <a:r>
              <a:rPr lang="en-US" dirty="0" smtClean="0"/>
              <a:t>ML methods have plentiful , high quality data resources that can improve discovery and judgment making.</a:t>
            </a:r>
          </a:p>
          <a:p>
            <a:r>
              <a:rPr lang="en-US" dirty="0" smtClean="0"/>
              <a:t>Examples : Target verification, clinical trial analysis of pathology data etc.</a:t>
            </a:r>
          </a:p>
          <a:p>
            <a:r>
              <a:rPr lang="en-US" dirty="0" smtClean="0"/>
              <a:t>Various classifiers like SVM, Decision tree, ensemble methods, naïve </a:t>
            </a:r>
            <a:r>
              <a:rPr lang="en-US" dirty="0" err="1" smtClean="0"/>
              <a:t>bayse</a:t>
            </a:r>
            <a:r>
              <a:rPr lang="en-US" dirty="0" smtClean="0"/>
              <a:t> </a:t>
            </a:r>
            <a:r>
              <a:rPr lang="en-US" dirty="0" err="1" smtClean="0"/>
              <a:t>classifiers,KNN,ANN</a:t>
            </a:r>
            <a:r>
              <a:rPr lang="en-US" dirty="0" smtClean="0"/>
              <a:t> etc. help in this context</a:t>
            </a:r>
            <a:endParaRPr lang="en-US" dirty="0"/>
          </a:p>
        </p:txBody>
      </p:sp>
    </p:spTree>
    <p:extLst>
      <p:ext uri="{BB962C8B-B14F-4D97-AF65-F5344CB8AC3E}">
        <p14:creationId xmlns:p14="http://schemas.microsoft.com/office/powerpoint/2010/main" val="24296633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Image Analysis </a:t>
            </a:r>
            <a:endParaRPr lang="en-US" dirty="0"/>
          </a:p>
        </p:txBody>
      </p:sp>
      <p:sp>
        <p:nvSpPr>
          <p:cNvPr id="3" name="Content Placeholder 2"/>
          <p:cNvSpPr>
            <a:spLocks noGrp="1"/>
          </p:cNvSpPr>
          <p:nvPr>
            <p:ph idx="1"/>
          </p:nvPr>
        </p:nvSpPr>
        <p:spPr/>
        <p:txBody>
          <a:bodyPr>
            <a:normAutofit fontScale="92500"/>
          </a:bodyPr>
          <a:lstStyle/>
          <a:p>
            <a:r>
              <a:rPr lang="en-US" dirty="0" smtClean="0"/>
              <a:t>AI imaging tools can screen chest X-rays for signs of tuberculosis, often achieving a level of accuracy comparable to humans. This capability could be deployed through an app available to providers in low-resource areas , reducing the need for a trained radiologist on site.</a:t>
            </a:r>
          </a:p>
          <a:p>
            <a:r>
              <a:rPr lang="en-US" dirty="0" smtClean="0"/>
              <a:t>Electronic Health Record(HER) providers are now using AI to create more intuitive interfaces and automate some of the routine processes that consume so much of users time. Electronic Health Record data can help to identify infection patterns and highlight patients at risk before they begin to show symptoms.</a:t>
            </a:r>
          </a:p>
          <a:p>
            <a:r>
              <a:rPr lang="en-US" dirty="0" smtClean="0"/>
              <a:t>Voice recognition and dictation are helping to improve the clinical documentation process , but NLP tools are helpful.</a:t>
            </a:r>
            <a:endParaRPr lang="en-US" dirty="0"/>
          </a:p>
        </p:txBody>
      </p:sp>
    </p:spTree>
    <p:extLst>
      <p:ext uri="{BB962C8B-B14F-4D97-AF65-F5344CB8AC3E}">
        <p14:creationId xmlns:p14="http://schemas.microsoft.com/office/powerpoint/2010/main" val="903164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and Detection</a:t>
            </a:r>
            <a:endParaRPr lang="en-US" dirty="0"/>
          </a:p>
        </p:txBody>
      </p:sp>
      <p:sp>
        <p:nvSpPr>
          <p:cNvPr id="3" name="Content Placeholder 2"/>
          <p:cNvSpPr>
            <a:spLocks noGrp="1"/>
          </p:cNvSpPr>
          <p:nvPr>
            <p:ph idx="1"/>
          </p:nvPr>
        </p:nvSpPr>
        <p:spPr/>
        <p:txBody>
          <a:bodyPr>
            <a:normAutofit lnSpcReduction="10000"/>
          </a:bodyPr>
          <a:lstStyle/>
          <a:p>
            <a:r>
              <a:rPr lang="en-US" dirty="0" smtClean="0"/>
              <a:t>Digital Pathology (DP) is the process by which histology (study of tissues/cells)slides are digitized to produce high resolution images.</a:t>
            </a:r>
          </a:p>
          <a:p>
            <a:r>
              <a:rPr lang="en-US" dirty="0" smtClean="0"/>
              <a:t>These digitized slides afford the possibility of applying image analysis techniques to DP for applications in detection, segmentation and classification.</a:t>
            </a:r>
          </a:p>
          <a:p>
            <a:r>
              <a:rPr lang="en-US" dirty="0" smtClean="0"/>
              <a:t>A segmentation task is defined as the requirement of delineating an accurate boundary for histologic primitives(i.e., nuclei etc…)so that precise morphological features can be extracted.</a:t>
            </a:r>
          </a:p>
          <a:p>
            <a:r>
              <a:rPr lang="en-US" dirty="0" smtClean="0"/>
              <a:t>Detection tasks are different from segmentation tasks in that the goal is to typically to simply identify the center of the primitive of interest and not explicitly extract the primitive contour or boundary.</a:t>
            </a:r>
            <a:endParaRPr lang="en-US" dirty="0"/>
          </a:p>
        </p:txBody>
      </p:sp>
    </p:spTree>
    <p:extLst>
      <p:ext uri="{BB962C8B-B14F-4D97-AF65-F5344CB8AC3E}">
        <p14:creationId xmlns:p14="http://schemas.microsoft.com/office/powerpoint/2010/main" val="28391992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Segmentation and Detection</a:t>
            </a:r>
            <a:endParaRPr lang="en-US" dirty="0"/>
          </a:p>
        </p:txBody>
      </p:sp>
      <p:sp>
        <p:nvSpPr>
          <p:cNvPr id="3" name="Content Placeholder 2"/>
          <p:cNvSpPr>
            <a:spLocks noGrp="1"/>
          </p:cNvSpPr>
          <p:nvPr>
            <p:ph idx="1"/>
          </p:nvPr>
        </p:nvSpPr>
        <p:spPr/>
        <p:txBody>
          <a:bodyPr/>
          <a:lstStyle/>
          <a:p>
            <a:r>
              <a:rPr lang="en-US" dirty="0" smtClean="0"/>
              <a:t>Identifying individual tissue based primitives and trying to identify primitive specific feature/patches to make predictions regarding tissue class, an alternative strategy is to directly learn the set of features representatives of the tissue class via DL.</a:t>
            </a:r>
          </a:p>
          <a:p>
            <a:r>
              <a:rPr lang="en-US" dirty="0" smtClean="0"/>
              <a:t>The DL classifiers could be trained to self discover the disease pattern within each class.</a:t>
            </a:r>
            <a:endParaRPr lang="en-US" dirty="0"/>
          </a:p>
        </p:txBody>
      </p:sp>
    </p:spTree>
    <p:extLst>
      <p:ext uri="{BB962C8B-B14F-4D97-AF65-F5344CB8AC3E}">
        <p14:creationId xmlns:p14="http://schemas.microsoft.com/office/powerpoint/2010/main" val="9928265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Image Analysis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6" y="2007394"/>
            <a:ext cx="3722914" cy="39878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1794" y="3174275"/>
            <a:ext cx="4506686" cy="2547256"/>
          </a:xfrm>
          <a:prstGeom prst="rect">
            <a:avLst/>
          </a:prstGeom>
        </p:spPr>
      </p:pic>
    </p:spTree>
    <p:extLst>
      <p:ext uri="{BB962C8B-B14F-4D97-AF65-F5344CB8AC3E}">
        <p14:creationId xmlns:p14="http://schemas.microsoft.com/office/powerpoint/2010/main" val="3909705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U-Net Architecture:</a:t>
            </a:r>
            <a:endParaRPr lang="en-US" dirty="0"/>
          </a:p>
        </p:txBody>
      </p:sp>
      <p:sp>
        <p:nvSpPr>
          <p:cNvPr id="3" name="Content Placeholder 2"/>
          <p:cNvSpPr>
            <a:spLocks noGrp="1"/>
          </p:cNvSpPr>
          <p:nvPr>
            <p:ph idx="1"/>
          </p:nvPr>
        </p:nvSpPr>
        <p:spPr/>
        <p:txBody>
          <a:bodyPr/>
          <a:lstStyle/>
          <a:p>
            <a:r>
              <a:rPr lang="en-US" dirty="0" smtClean="0"/>
              <a:t>U-Net is a convolutional NN architecture.</a:t>
            </a:r>
          </a:p>
          <a:p>
            <a:r>
              <a:rPr lang="en-US" dirty="0" smtClean="0"/>
              <a:t>U-Net is used for Image segmentation.</a:t>
            </a:r>
          </a:p>
          <a:p>
            <a:r>
              <a:rPr lang="en-US" dirty="0" smtClean="0"/>
              <a:t>It uses multiple channel feature maps.</a:t>
            </a:r>
          </a:p>
          <a:p>
            <a:r>
              <a:rPr lang="en-US" dirty="0" smtClean="0"/>
              <a:t>It is mainly used for image segmentation and also  to process biomedical images. </a:t>
            </a:r>
          </a:p>
          <a:p>
            <a:r>
              <a:rPr lang="en-US" dirty="0" smtClean="0"/>
              <a:t>In biomedical images it not only distinguish whether there is a disease but also to find out area of abnormality.</a:t>
            </a:r>
          </a:p>
          <a:p>
            <a:r>
              <a:rPr lang="en-US" dirty="0" smtClean="0"/>
              <a:t>U-net network is strong enough and could do good prediction with small data sets.</a:t>
            </a:r>
            <a:endParaRPr lang="en-US" dirty="0"/>
          </a:p>
        </p:txBody>
      </p:sp>
    </p:spTree>
    <p:extLst>
      <p:ext uri="{BB962C8B-B14F-4D97-AF65-F5344CB8AC3E}">
        <p14:creationId xmlns:p14="http://schemas.microsoft.com/office/powerpoint/2010/main" val="14324749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U-Net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926" y="1825625"/>
            <a:ext cx="6309360" cy="4351338"/>
          </a:xfrm>
        </p:spPr>
      </p:pic>
    </p:spTree>
    <p:extLst>
      <p:ext uri="{BB962C8B-B14F-4D97-AF65-F5344CB8AC3E}">
        <p14:creationId xmlns:p14="http://schemas.microsoft.com/office/powerpoint/2010/main" val="979249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for AI/ML based Computational Histopathology(Microscopic examination of tissue) Analysis .</a:t>
            </a:r>
            <a:endParaRPr lang="en-US" dirty="0"/>
          </a:p>
        </p:txBody>
      </p:sp>
      <p:sp>
        <p:nvSpPr>
          <p:cNvPr id="3" name="Content Placeholder 2"/>
          <p:cNvSpPr>
            <a:spLocks noGrp="1"/>
          </p:cNvSpPr>
          <p:nvPr>
            <p:ph idx="1"/>
          </p:nvPr>
        </p:nvSpPr>
        <p:spPr/>
        <p:txBody>
          <a:bodyPr/>
          <a:lstStyle/>
          <a:p>
            <a:r>
              <a:rPr lang="en-US" dirty="0" smtClean="0"/>
              <a:t>Data Acquisition and Preparation : Annotation by pathologists –region of interest , cell marking</a:t>
            </a:r>
          </a:p>
          <a:p>
            <a:pPr marL="0" indent="0">
              <a:buNone/>
            </a:pPr>
            <a:endParaRPr lang="en-US" dirty="0"/>
          </a:p>
          <a:p>
            <a:r>
              <a:rPr lang="en-US" dirty="0" smtClean="0"/>
              <a:t>AI/ML processing : Trained with the patches and  </a:t>
            </a:r>
            <a:r>
              <a:rPr lang="en-US" dirty="0"/>
              <a:t>f</a:t>
            </a:r>
            <a:r>
              <a:rPr lang="en-US" dirty="0" smtClean="0"/>
              <a:t>eatures are classified with ML based classifiers such as SVM, random forest etc. or DL based classifiers.</a:t>
            </a:r>
          </a:p>
          <a:p>
            <a:r>
              <a:rPr lang="en-US" dirty="0" smtClean="0"/>
              <a:t>Results and Visualizations of output : Validation and testing of individual models ( Performance measures- Accuracy, precision,recall,F1-Score etc.)</a:t>
            </a:r>
            <a:endParaRPr lang="en-US" dirty="0"/>
          </a:p>
        </p:txBody>
      </p:sp>
    </p:spTree>
    <p:extLst>
      <p:ext uri="{BB962C8B-B14F-4D97-AF65-F5344CB8AC3E}">
        <p14:creationId xmlns:p14="http://schemas.microsoft.com/office/powerpoint/2010/main" val="21033607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Explainable AI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0876" y="1980554"/>
            <a:ext cx="5648324" cy="2696221"/>
          </a:xfrm>
        </p:spPr>
      </p:pic>
    </p:spTree>
    <p:extLst>
      <p:ext uri="{BB962C8B-B14F-4D97-AF65-F5344CB8AC3E}">
        <p14:creationId xmlns:p14="http://schemas.microsoft.com/office/powerpoint/2010/main" val="23489699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Explainable AI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are entering a new age of AI applications …….</a:t>
            </a:r>
          </a:p>
          <a:p>
            <a:r>
              <a:rPr lang="en-US" dirty="0" smtClean="0"/>
              <a:t>ML is the core technology</a:t>
            </a:r>
          </a:p>
          <a:p>
            <a:r>
              <a:rPr lang="en-US" dirty="0" smtClean="0"/>
              <a:t>ML models are opaque, non intuitive, and difficult for people to understand</a:t>
            </a:r>
          </a:p>
          <a:p>
            <a:pPr marL="0" indent="0">
              <a:buNone/>
            </a:pPr>
            <a:r>
              <a:rPr lang="en-US" dirty="0"/>
              <a:t> </a:t>
            </a:r>
            <a:r>
              <a:rPr lang="en-US" dirty="0" smtClean="0"/>
              <a:t>End users can probably get the answers of the following:</a:t>
            </a:r>
          </a:p>
          <a:p>
            <a:pPr marL="0" indent="0">
              <a:buNone/>
            </a:pPr>
            <a:r>
              <a:rPr lang="en-US" dirty="0" smtClean="0"/>
              <a:t>Why did you do that ?</a:t>
            </a:r>
          </a:p>
          <a:p>
            <a:pPr marL="0" indent="0">
              <a:buNone/>
            </a:pPr>
            <a:r>
              <a:rPr lang="en-US" dirty="0" smtClean="0"/>
              <a:t>Why not something else??</a:t>
            </a:r>
          </a:p>
          <a:p>
            <a:pPr marL="0" indent="0">
              <a:buNone/>
            </a:pPr>
            <a:r>
              <a:rPr lang="en-US" dirty="0" smtClean="0"/>
              <a:t>When did you succeed???</a:t>
            </a:r>
          </a:p>
          <a:p>
            <a:pPr marL="0" indent="0">
              <a:buNone/>
            </a:pPr>
            <a:r>
              <a:rPr lang="en-US" dirty="0" smtClean="0"/>
              <a:t>When do you fail????</a:t>
            </a:r>
          </a:p>
          <a:p>
            <a:pPr marL="0" indent="0">
              <a:buNone/>
            </a:pPr>
            <a:r>
              <a:rPr lang="en-US" dirty="0" smtClean="0"/>
              <a:t>When can I trust you ????? And many more…….????????????</a:t>
            </a:r>
            <a:endParaRPr lang="en-US" dirty="0"/>
          </a:p>
        </p:txBody>
      </p:sp>
    </p:spTree>
    <p:extLst>
      <p:ext uri="{BB962C8B-B14F-4D97-AF65-F5344CB8AC3E}">
        <p14:creationId xmlns:p14="http://schemas.microsoft.com/office/powerpoint/2010/main" val="246486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 Training and Tuning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b="1" dirty="0"/>
          </a:p>
          <a:p>
            <a:r>
              <a:rPr lang="en-US" dirty="0" smtClean="0"/>
              <a:t>First figure out type of analysis. Classification  </a:t>
            </a:r>
            <a:r>
              <a:rPr lang="en-US" dirty="0"/>
              <a:t>analysis (spam vs non-spam), a </a:t>
            </a:r>
            <a:r>
              <a:rPr lang="en-US" dirty="0" smtClean="0"/>
              <a:t>clustering analysis </a:t>
            </a:r>
            <a:r>
              <a:rPr lang="en-US" dirty="0"/>
              <a:t>(automatic classification), or a </a:t>
            </a:r>
            <a:r>
              <a:rPr lang="en-US" dirty="0" smtClean="0"/>
              <a:t>regression analysis </a:t>
            </a:r>
            <a:r>
              <a:rPr lang="en-US" dirty="0"/>
              <a:t>(for prediction and forecasting). </a:t>
            </a:r>
            <a:r>
              <a:rPr lang="en-US" dirty="0" smtClean="0"/>
              <a:t> </a:t>
            </a:r>
            <a:r>
              <a:rPr lang="en-US" dirty="0"/>
              <a:t>compare the results of multiple models to know which one is the most efficient for your dataset. The logic here is to:</a:t>
            </a:r>
          </a:p>
          <a:p>
            <a:pPr>
              <a:buFont typeface="+mj-lt"/>
              <a:buAutoNum type="arabicPeriod"/>
            </a:pPr>
            <a:r>
              <a:rPr lang="en-US" dirty="0"/>
              <a:t>Select a model with default value</a:t>
            </a:r>
          </a:p>
          <a:p>
            <a:pPr>
              <a:buFont typeface="+mj-lt"/>
              <a:buAutoNum type="arabicPeriod"/>
            </a:pPr>
            <a:r>
              <a:rPr lang="en-US" dirty="0"/>
              <a:t>Train the model</a:t>
            </a:r>
          </a:p>
          <a:p>
            <a:pPr>
              <a:buFont typeface="+mj-lt"/>
              <a:buAutoNum type="arabicPeriod"/>
            </a:pPr>
            <a:r>
              <a:rPr lang="en-US" dirty="0"/>
              <a:t>Score the model</a:t>
            </a:r>
          </a:p>
          <a:p>
            <a:pPr>
              <a:buFont typeface="+mj-lt"/>
              <a:buAutoNum type="arabicPeriod"/>
            </a:pPr>
            <a:r>
              <a:rPr lang="en-US" dirty="0"/>
              <a:t>Evaluate the model (to figure out which model is the most efficient)</a:t>
            </a:r>
          </a:p>
          <a:p>
            <a:pPr>
              <a:buFont typeface="+mj-lt"/>
              <a:buAutoNum type="arabicPeriod"/>
            </a:pPr>
            <a:r>
              <a:rPr lang="en-US" dirty="0"/>
              <a:t>Sweep the model (to figure out the best configuration for your model)</a:t>
            </a:r>
          </a:p>
          <a:p>
            <a:pPr>
              <a:buFont typeface="+mj-lt"/>
              <a:buAutoNum type="arabicPeriod"/>
            </a:pPr>
            <a:r>
              <a:rPr lang="en-US" dirty="0"/>
              <a:t>Evaluate the model</a:t>
            </a:r>
          </a:p>
          <a:p>
            <a:pPr>
              <a:buFont typeface="+mj-lt"/>
              <a:buAutoNum type="arabicPeriod"/>
            </a:pPr>
            <a:r>
              <a:rPr lang="en-US" dirty="0"/>
              <a:t>Save the trained model (to be used in production)</a:t>
            </a:r>
          </a:p>
          <a:p>
            <a:endParaRPr lang="en-US" dirty="0"/>
          </a:p>
        </p:txBody>
      </p:sp>
    </p:spTree>
    <p:extLst>
      <p:ext uri="{BB962C8B-B14F-4D97-AF65-F5344CB8AC3E}">
        <p14:creationId xmlns:p14="http://schemas.microsoft.com/office/powerpoint/2010/main" val="6045943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in Insurance and  Retail Industries.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Identifying unmet needs…</a:t>
            </a:r>
          </a:p>
          <a:p>
            <a:r>
              <a:rPr lang="en-US" dirty="0" err="1" smtClean="0"/>
              <a:t>Decisioning</a:t>
            </a:r>
            <a:r>
              <a:rPr lang="en-US" dirty="0" smtClean="0"/>
              <a:t>:  Using customer behavior to trigger effective campaigns.</a:t>
            </a:r>
          </a:p>
          <a:p>
            <a:r>
              <a:rPr lang="en-US" dirty="0" smtClean="0"/>
              <a:t>Predictive model for insurance underwriting : </a:t>
            </a:r>
          </a:p>
          <a:p>
            <a:r>
              <a:rPr lang="en-US" dirty="0" smtClean="0"/>
              <a:t>Insurance underwriting is the process of evaluating a company’s risk in insuring a </a:t>
            </a:r>
            <a:r>
              <a:rPr lang="en-US" dirty="0" err="1" smtClean="0"/>
              <a:t>home,car,or</a:t>
            </a:r>
            <a:r>
              <a:rPr lang="en-US" dirty="0" smtClean="0"/>
              <a:t> an individual’s health or life.</a:t>
            </a:r>
          </a:p>
          <a:p>
            <a:r>
              <a:rPr lang="en-US" dirty="0" smtClean="0"/>
              <a:t>It determines whether it would be profitable for an insurance company to take a chance on providing insurance coverage to an individual or business.</a:t>
            </a:r>
          </a:p>
          <a:p>
            <a:r>
              <a:rPr lang="en-US" dirty="0" smtClean="0"/>
              <a:t>Life Insurance underwriting is all about risk.</a:t>
            </a:r>
          </a:p>
          <a:p>
            <a:r>
              <a:rPr lang="en-US" dirty="0" smtClean="0"/>
              <a:t>Risk level of a  person is directly proportional to the premium he/she will pay.</a:t>
            </a:r>
          </a:p>
          <a:p>
            <a:r>
              <a:rPr lang="en-US" dirty="0" smtClean="0"/>
              <a:t>If person is less risky than the average to insure , he will pay less and if his risk level is higher than the average he will pay more.</a:t>
            </a:r>
            <a:endParaRPr lang="en-US" dirty="0"/>
          </a:p>
        </p:txBody>
      </p:sp>
    </p:spTree>
    <p:extLst>
      <p:ext uri="{BB962C8B-B14F-4D97-AF65-F5344CB8AC3E}">
        <p14:creationId xmlns:p14="http://schemas.microsoft.com/office/powerpoint/2010/main" val="19527375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Insurance Underwriting</a:t>
            </a:r>
            <a:endParaRPr lang="en-US" dirty="0"/>
          </a:p>
        </p:txBody>
      </p:sp>
      <p:sp>
        <p:nvSpPr>
          <p:cNvPr id="3" name="Content Placeholder 2"/>
          <p:cNvSpPr>
            <a:spLocks noGrp="1"/>
          </p:cNvSpPr>
          <p:nvPr>
            <p:ph idx="1"/>
          </p:nvPr>
        </p:nvSpPr>
        <p:spPr/>
        <p:txBody>
          <a:bodyPr/>
          <a:lstStyle/>
          <a:p>
            <a:r>
              <a:rPr lang="en-US" dirty="0" smtClean="0"/>
              <a:t>Underwriter uses software and finally approves or rejects the risk of issuing a policy…..</a:t>
            </a:r>
            <a:endParaRPr lang="en-US" dirty="0"/>
          </a:p>
        </p:txBody>
      </p:sp>
    </p:spTree>
    <p:extLst>
      <p:ext uri="{BB962C8B-B14F-4D97-AF65-F5344CB8AC3E}">
        <p14:creationId xmlns:p14="http://schemas.microsoft.com/office/powerpoint/2010/main" val="26679219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underwriting rules:</a:t>
            </a:r>
            <a:endParaRPr lang="en-US" dirty="0"/>
          </a:p>
        </p:txBody>
      </p:sp>
      <p:sp>
        <p:nvSpPr>
          <p:cNvPr id="3" name="Content Placeholder 2"/>
          <p:cNvSpPr>
            <a:spLocks noGrp="1"/>
          </p:cNvSpPr>
          <p:nvPr>
            <p:ph idx="1"/>
          </p:nvPr>
        </p:nvSpPr>
        <p:spPr/>
        <p:txBody>
          <a:bodyPr/>
          <a:lstStyle/>
          <a:p>
            <a:r>
              <a:rPr lang="en-US" dirty="0" smtClean="0"/>
              <a:t>During underwriting, the lender gauges the credit worthiness of the borrower and assesses whether the applicant meets the loan eligibility criteria or not.</a:t>
            </a:r>
          </a:p>
          <a:p>
            <a:r>
              <a:rPr lang="en-US" dirty="0" smtClean="0"/>
              <a:t>Credit Score:</a:t>
            </a:r>
          </a:p>
          <a:p>
            <a:r>
              <a:rPr lang="en-US" dirty="0" smtClean="0"/>
              <a:t>Income:</a:t>
            </a:r>
          </a:p>
          <a:p>
            <a:r>
              <a:rPr lang="en-US" dirty="0" smtClean="0"/>
              <a:t>Current debt and liabilities :</a:t>
            </a:r>
          </a:p>
          <a:p>
            <a:r>
              <a:rPr lang="en-US" dirty="0" smtClean="0"/>
              <a:t>Value of the Collateral(</a:t>
            </a:r>
            <a:r>
              <a:rPr lang="en-US" dirty="0"/>
              <a:t>The term collateral refers to an asset that a lender accepts as security for a </a:t>
            </a:r>
            <a:r>
              <a:rPr lang="en-US" dirty="0" smtClean="0"/>
              <a:t>loan):</a:t>
            </a:r>
          </a:p>
          <a:p>
            <a:r>
              <a:rPr lang="en-US" dirty="0" smtClean="0"/>
              <a:t>Property appraisal :</a:t>
            </a:r>
            <a:endParaRPr lang="en-US" dirty="0"/>
          </a:p>
        </p:txBody>
      </p:sp>
    </p:spTree>
    <p:extLst>
      <p:ext uri="{BB962C8B-B14F-4D97-AF65-F5344CB8AC3E}">
        <p14:creationId xmlns:p14="http://schemas.microsoft.com/office/powerpoint/2010/main" val="39229490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and Correlation, Clustering and Classification algorithms are widely used.</a:t>
            </a:r>
            <a:endParaRPr lang="en-US" dirty="0"/>
          </a:p>
        </p:txBody>
      </p:sp>
      <p:sp>
        <p:nvSpPr>
          <p:cNvPr id="3" name="Content Placeholder 2"/>
          <p:cNvSpPr>
            <a:spLocks noGrp="1"/>
          </p:cNvSpPr>
          <p:nvPr>
            <p:ph idx="1"/>
          </p:nvPr>
        </p:nvSpPr>
        <p:spPr/>
        <p:txBody>
          <a:bodyPr/>
          <a:lstStyle/>
          <a:p>
            <a:r>
              <a:rPr lang="en-US" dirty="0" smtClean="0"/>
              <a:t>Both bivariate regression and correlation can be used to evaluate the strength of a relationship between two variables.</a:t>
            </a:r>
          </a:p>
          <a:p>
            <a:r>
              <a:rPr lang="en-US" dirty="0" smtClean="0"/>
              <a:t>Regression is generally used to predict future values based on the past values by fitting a set of points to a curve.</a:t>
            </a:r>
          </a:p>
          <a:p>
            <a:r>
              <a:rPr lang="en-US" dirty="0" smtClean="0"/>
              <a:t>Correlation used to examine the degree to which the values for two variables behave similarly.</a:t>
            </a:r>
            <a:endParaRPr lang="en-US" dirty="0"/>
          </a:p>
        </p:txBody>
      </p:sp>
    </p:spTree>
    <p:extLst>
      <p:ext uri="{BB962C8B-B14F-4D97-AF65-F5344CB8AC3E}">
        <p14:creationId xmlns:p14="http://schemas.microsoft.com/office/powerpoint/2010/main" val="25042029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 /Market Basket/ Buying Pattern/Retail Store</a:t>
            </a:r>
            <a:endParaRPr lang="en-US" dirty="0"/>
          </a:p>
        </p:txBody>
      </p:sp>
      <p:sp>
        <p:nvSpPr>
          <p:cNvPr id="3" name="Content Placeholder 2"/>
          <p:cNvSpPr>
            <a:spLocks noGrp="1"/>
          </p:cNvSpPr>
          <p:nvPr>
            <p:ph idx="1"/>
          </p:nvPr>
        </p:nvSpPr>
        <p:spPr/>
        <p:txBody>
          <a:bodyPr/>
          <a:lstStyle/>
          <a:p>
            <a:r>
              <a:rPr lang="en-US" dirty="0" smtClean="0"/>
              <a:t>The purchasing of one product when another product is purchased represents an association rule.</a:t>
            </a:r>
          </a:p>
          <a:p>
            <a:r>
              <a:rPr lang="en-US" dirty="0" smtClean="0"/>
              <a:t>Association rules are frequently used by retail stores to assist in marketing, advertisement, floor placement and inventory control.</a:t>
            </a:r>
          </a:p>
          <a:p>
            <a:r>
              <a:rPr lang="en-US" dirty="0" smtClean="0"/>
              <a:t>Association rules are directly applicable to retail business.</a:t>
            </a:r>
          </a:p>
          <a:p>
            <a:r>
              <a:rPr lang="en-US" dirty="0" smtClean="0"/>
              <a:t>Association rules are used to show the relationship between data items.</a:t>
            </a:r>
            <a:endParaRPr lang="en-US" dirty="0"/>
          </a:p>
        </p:txBody>
      </p:sp>
    </p:spTree>
    <p:extLst>
      <p:ext uri="{BB962C8B-B14F-4D97-AF65-F5344CB8AC3E}">
        <p14:creationId xmlns:p14="http://schemas.microsoft.com/office/powerpoint/2010/main" val="25118542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 to illustrate Association Rules:</a:t>
            </a:r>
            <a:endParaRPr lang="en-US" dirty="0"/>
          </a:p>
        </p:txBody>
      </p:sp>
      <p:sp>
        <p:nvSpPr>
          <p:cNvPr id="3" name="Content Placeholder 2"/>
          <p:cNvSpPr>
            <a:spLocks noGrp="1"/>
          </p:cNvSpPr>
          <p:nvPr>
            <p:ph idx="1"/>
          </p:nvPr>
        </p:nvSpPr>
        <p:spPr/>
        <p:txBody>
          <a:bodyPr/>
          <a:lstStyle/>
          <a:p>
            <a:r>
              <a:rPr lang="en-US" dirty="0" smtClean="0"/>
              <a:t>Transactions                                    Items</a:t>
            </a:r>
          </a:p>
          <a:p>
            <a:pPr marL="0" indent="0">
              <a:buNone/>
            </a:pPr>
            <a:r>
              <a:rPr lang="en-US" dirty="0" smtClean="0"/>
              <a:t>T1                                                 Bread, Jelly, </a:t>
            </a:r>
            <a:r>
              <a:rPr lang="en-US" dirty="0" err="1" smtClean="0"/>
              <a:t>PeanutButter</a:t>
            </a:r>
            <a:endParaRPr lang="en-US" dirty="0" smtClean="0"/>
          </a:p>
          <a:p>
            <a:pPr marL="0" indent="0">
              <a:buNone/>
            </a:pPr>
            <a:r>
              <a:rPr lang="en-US" dirty="0" smtClean="0"/>
              <a:t>T2                                                 Bread, </a:t>
            </a:r>
            <a:r>
              <a:rPr lang="en-US" dirty="0" err="1" smtClean="0"/>
              <a:t>PeanutButter</a:t>
            </a:r>
            <a:endParaRPr lang="en-US" dirty="0" smtClean="0"/>
          </a:p>
          <a:p>
            <a:pPr marL="0" indent="0">
              <a:buNone/>
            </a:pPr>
            <a:r>
              <a:rPr lang="en-US" dirty="0" smtClean="0"/>
              <a:t>T3                                                 Bread, milk, </a:t>
            </a:r>
            <a:r>
              <a:rPr lang="en-US" dirty="0" err="1" smtClean="0"/>
              <a:t>PeanutButter</a:t>
            </a:r>
            <a:endParaRPr lang="en-US" dirty="0" smtClean="0"/>
          </a:p>
          <a:p>
            <a:pPr marL="0" indent="0">
              <a:buNone/>
            </a:pPr>
            <a:r>
              <a:rPr lang="en-US" dirty="0" smtClean="0"/>
              <a:t>T4                                                 Beer, Bread</a:t>
            </a:r>
          </a:p>
          <a:p>
            <a:pPr marL="0" indent="0">
              <a:buNone/>
            </a:pPr>
            <a:r>
              <a:rPr lang="en-US" dirty="0" smtClean="0"/>
              <a:t>T5                                                 Beer, Milk  </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705466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Retail Market/ Market Basket Model</a:t>
            </a:r>
            <a:endParaRPr lang="en-US" dirty="0"/>
          </a:p>
        </p:txBody>
      </p:sp>
      <p:sp>
        <p:nvSpPr>
          <p:cNvPr id="3" name="Content Placeholder 2"/>
          <p:cNvSpPr>
            <a:spLocks noGrp="1"/>
          </p:cNvSpPr>
          <p:nvPr>
            <p:ph idx="1"/>
          </p:nvPr>
        </p:nvSpPr>
        <p:spPr>
          <a:xfrm>
            <a:off x="838200" y="1825625"/>
            <a:ext cx="10515600" cy="4679678"/>
          </a:xfrm>
        </p:spPr>
        <p:txBody>
          <a:bodyPr/>
          <a:lstStyle/>
          <a:p>
            <a:r>
              <a:rPr lang="en-US" dirty="0" smtClean="0"/>
              <a:t>The support (s) for an association rule  X     Y is the percentage of transactions in the database that contain X U Y.</a:t>
            </a:r>
          </a:p>
          <a:p>
            <a:r>
              <a:rPr lang="en-US" dirty="0" smtClean="0"/>
              <a:t>Confidence/Strength (</a:t>
            </a:r>
            <a:r>
              <a:rPr lang="el-GR" dirty="0" smtClean="0"/>
              <a:t>α</a:t>
            </a:r>
            <a:r>
              <a:rPr lang="en-US" dirty="0" smtClean="0"/>
              <a:t>) for an association rule X      Y is the ratio of the number of transactions that contain XUY to the number of transactions that contain X</a:t>
            </a:r>
          </a:p>
          <a:p>
            <a:r>
              <a:rPr lang="en-US" dirty="0" smtClean="0"/>
              <a:t>For Example :  bread       </a:t>
            </a:r>
            <a:r>
              <a:rPr lang="en-US" dirty="0" err="1" smtClean="0"/>
              <a:t>Peanutbutter</a:t>
            </a:r>
            <a:r>
              <a:rPr lang="en-US" dirty="0" smtClean="0"/>
              <a:t> , support=60%, Confidence=75%</a:t>
            </a:r>
          </a:p>
          <a:p>
            <a:r>
              <a:rPr lang="en-US" dirty="0" smtClean="0"/>
              <a:t>Peanut butter          Bread , Support=60%, Confidence=100%</a:t>
            </a:r>
          </a:p>
          <a:p>
            <a:r>
              <a:rPr lang="en-US" dirty="0" smtClean="0"/>
              <a:t>Beer        Bread , Support =20%, confidence=50%</a:t>
            </a:r>
            <a:endParaRPr lang="el-GR" dirty="0"/>
          </a:p>
          <a:p>
            <a:r>
              <a:rPr lang="en-US" dirty="0" err="1" smtClean="0"/>
              <a:t>Peanutbutter</a:t>
            </a:r>
            <a:r>
              <a:rPr lang="en-US" dirty="0" smtClean="0"/>
              <a:t>         Jelly , Support=20%, confidence=33.3 %</a:t>
            </a:r>
            <a:endParaRPr lang="en-US" dirty="0"/>
          </a:p>
        </p:txBody>
      </p:sp>
      <p:cxnSp>
        <p:nvCxnSpPr>
          <p:cNvPr id="6" name="Straight Arrow Connector 5"/>
          <p:cNvCxnSpPr/>
          <p:nvPr/>
        </p:nvCxnSpPr>
        <p:spPr>
          <a:xfrm>
            <a:off x="7093131" y="2063931"/>
            <a:ext cx="261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281851" y="2899954"/>
            <a:ext cx="352698"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10743" y="4219303"/>
            <a:ext cx="313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70217" y="5133703"/>
            <a:ext cx="509452"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985554" y="5630091"/>
            <a:ext cx="418012"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13463" y="6139543"/>
            <a:ext cx="509451" cy="1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659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 Mining : Basic Algorithms</a:t>
            </a:r>
            <a:endParaRPr lang="en-US" dirty="0"/>
          </a:p>
        </p:txBody>
      </p:sp>
      <p:sp>
        <p:nvSpPr>
          <p:cNvPr id="3" name="Content Placeholder 2"/>
          <p:cNvSpPr>
            <a:spLocks noGrp="1"/>
          </p:cNvSpPr>
          <p:nvPr>
            <p:ph idx="1"/>
          </p:nvPr>
        </p:nvSpPr>
        <p:spPr/>
        <p:txBody>
          <a:bodyPr/>
          <a:lstStyle/>
          <a:p>
            <a:r>
              <a:rPr lang="en-US" dirty="0" err="1" smtClean="0"/>
              <a:t>Apriori</a:t>
            </a:r>
            <a:r>
              <a:rPr lang="en-US" dirty="0" smtClean="0"/>
              <a:t> Algorithms : </a:t>
            </a:r>
            <a:r>
              <a:rPr lang="en-US" dirty="0" err="1" smtClean="0"/>
              <a:t>Apriori</a:t>
            </a:r>
            <a:r>
              <a:rPr lang="en-US" dirty="0" smtClean="0"/>
              <a:t> algorithm is the most well known association rule algorithm and is used in most commercial products…</a:t>
            </a:r>
          </a:p>
          <a:p>
            <a:r>
              <a:rPr lang="en-US" dirty="0" smtClean="0"/>
              <a:t>ANY SUBSET OF A LARGE ITEM SET MUST BE LARGE.</a:t>
            </a:r>
          </a:p>
          <a:p>
            <a:r>
              <a:rPr lang="en-US" dirty="0" smtClean="0"/>
              <a:t>Sampling Algorithms :</a:t>
            </a:r>
          </a:p>
          <a:p>
            <a:r>
              <a:rPr lang="en-US" dirty="0" smtClean="0"/>
              <a:t>Partitioning Algorithms : </a:t>
            </a:r>
          </a:p>
          <a:p>
            <a:r>
              <a:rPr lang="en-US" dirty="0" smtClean="0"/>
              <a:t>Parallel and Distribution Algorithms…..</a:t>
            </a:r>
            <a:endParaRPr lang="en-US" dirty="0"/>
          </a:p>
        </p:txBody>
      </p:sp>
    </p:spTree>
    <p:extLst>
      <p:ext uri="{BB962C8B-B14F-4D97-AF65-F5344CB8AC3E}">
        <p14:creationId xmlns:p14="http://schemas.microsoft.com/office/powerpoint/2010/main" val="36089554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based fraud detection vs ML based fraud detection</a:t>
            </a:r>
            <a:endParaRPr lang="en-US" dirty="0"/>
          </a:p>
        </p:txBody>
      </p:sp>
      <p:sp>
        <p:nvSpPr>
          <p:cNvPr id="3" name="Content Placeholder 2"/>
          <p:cNvSpPr>
            <a:spLocks noGrp="1"/>
          </p:cNvSpPr>
          <p:nvPr>
            <p:ph idx="1"/>
          </p:nvPr>
        </p:nvSpPr>
        <p:spPr/>
        <p:txBody>
          <a:bodyPr/>
          <a:lstStyle/>
          <a:p>
            <a:r>
              <a:rPr lang="en-US" dirty="0"/>
              <a:t>Rule-Based fraud </a:t>
            </a:r>
            <a:r>
              <a:rPr lang="en-US" dirty="0" smtClean="0"/>
              <a:t>detection: </a:t>
            </a:r>
          </a:p>
          <a:p>
            <a:pPr>
              <a:buFont typeface="Wingdings" panose="05000000000000000000" pitchFamily="2" charset="2"/>
              <a:buChar char="q"/>
            </a:pPr>
            <a:r>
              <a:rPr lang="en-US" dirty="0"/>
              <a:t>Catching obvious fraudulent </a:t>
            </a:r>
            <a:r>
              <a:rPr lang="en-US" dirty="0" smtClean="0"/>
              <a:t>scenarios</a:t>
            </a:r>
          </a:p>
          <a:p>
            <a:pPr>
              <a:buFont typeface="Wingdings" panose="05000000000000000000" pitchFamily="2" charset="2"/>
              <a:buChar char="q"/>
            </a:pPr>
            <a:r>
              <a:rPr lang="en-US" dirty="0"/>
              <a:t>Requires much manual work to enumerate all possible detection </a:t>
            </a:r>
            <a:r>
              <a:rPr lang="en-US" dirty="0" smtClean="0"/>
              <a:t>rules</a:t>
            </a:r>
          </a:p>
          <a:p>
            <a:pPr>
              <a:buFont typeface="Wingdings" panose="05000000000000000000" pitchFamily="2" charset="2"/>
              <a:buChar char="q"/>
            </a:pPr>
            <a:r>
              <a:rPr lang="en-US" dirty="0"/>
              <a:t>Multiple verification steps may become threat to user experience</a:t>
            </a:r>
            <a:r>
              <a:rPr lang="en-US" dirty="0" smtClean="0"/>
              <a:t>.</a:t>
            </a:r>
          </a:p>
          <a:p>
            <a:pPr>
              <a:buFont typeface="Wingdings" panose="05000000000000000000" pitchFamily="2" charset="2"/>
              <a:buChar char="q"/>
            </a:pPr>
            <a:r>
              <a:rPr lang="en-US" dirty="0"/>
              <a:t>Long term processing</a:t>
            </a:r>
          </a:p>
        </p:txBody>
      </p:sp>
    </p:spTree>
    <p:extLst>
      <p:ext uri="{BB962C8B-B14F-4D97-AF65-F5344CB8AC3E}">
        <p14:creationId xmlns:p14="http://schemas.microsoft.com/office/powerpoint/2010/main" val="12628752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based fraud detection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Finding hidden and implicit correlations in </a:t>
            </a:r>
            <a:r>
              <a:rPr lang="en-US" dirty="0" smtClean="0"/>
              <a:t>data</a:t>
            </a:r>
          </a:p>
          <a:p>
            <a:pPr>
              <a:buFont typeface="Wingdings" panose="05000000000000000000" pitchFamily="2" charset="2"/>
              <a:buChar char="q"/>
            </a:pPr>
            <a:r>
              <a:rPr lang="en-US" dirty="0"/>
              <a:t>Possible fraud scenario detection happens automatically </a:t>
            </a:r>
            <a:endParaRPr lang="en-US" dirty="0" smtClean="0"/>
          </a:p>
          <a:p>
            <a:pPr>
              <a:buFont typeface="Wingdings" panose="05000000000000000000" pitchFamily="2" charset="2"/>
              <a:buChar char="q"/>
            </a:pPr>
            <a:r>
              <a:rPr lang="en-US" dirty="0"/>
              <a:t>Reduction in the number of verification </a:t>
            </a:r>
            <a:r>
              <a:rPr lang="en-US" dirty="0" smtClean="0"/>
              <a:t>measures</a:t>
            </a:r>
          </a:p>
          <a:p>
            <a:pPr>
              <a:buFont typeface="Wingdings" panose="05000000000000000000" pitchFamily="2" charset="2"/>
              <a:buChar char="q"/>
            </a:pPr>
            <a:r>
              <a:rPr lang="en-US" dirty="0"/>
              <a:t>Real time processing</a:t>
            </a:r>
          </a:p>
        </p:txBody>
      </p:sp>
    </p:spTree>
    <p:extLst>
      <p:ext uri="{BB962C8B-B14F-4D97-AF65-F5344CB8AC3E}">
        <p14:creationId xmlns:p14="http://schemas.microsoft.com/office/powerpoint/2010/main" val="345436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in Banking and Securities: Major Areas of Banking with Potential AI intervention</a:t>
            </a:r>
            <a:endParaRPr lang="en-US" dirty="0"/>
          </a:p>
        </p:txBody>
      </p:sp>
      <p:sp>
        <p:nvSpPr>
          <p:cNvPr id="3" name="Content Placeholder 2"/>
          <p:cNvSpPr>
            <a:spLocks noGrp="1"/>
          </p:cNvSpPr>
          <p:nvPr>
            <p:ph idx="1"/>
          </p:nvPr>
        </p:nvSpPr>
        <p:spPr/>
        <p:txBody>
          <a:bodyPr/>
          <a:lstStyle/>
          <a:p>
            <a:r>
              <a:rPr lang="en-US" dirty="0" smtClean="0"/>
              <a:t>Anti Money Laundering(AML)</a:t>
            </a:r>
          </a:p>
          <a:p>
            <a:r>
              <a:rPr lang="en-US" dirty="0" err="1" smtClean="0"/>
              <a:t>Chatbot</a:t>
            </a:r>
            <a:endParaRPr lang="en-US" dirty="0" smtClean="0"/>
          </a:p>
          <a:p>
            <a:r>
              <a:rPr lang="en-US" dirty="0" smtClean="0"/>
              <a:t>Fraud Detection</a:t>
            </a:r>
          </a:p>
          <a:p>
            <a:r>
              <a:rPr lang="en-US" dirty="0" smtClean="0"/>
              <a:t>Algorithmic trading and digitization: Executed by institutional traders and large Brokers.</a:t>
            </a:r>
          </a:p>
          <a:p>
            <a:r>
              <a:rPr lang="en-US" dirty="0" smtClean="0"/>
              <a:t>Customer Experience: A new approach</a:t>
            </a:r>
          </a:p>
          <a:p>
            <a:pPr marL="0" indent="0">
              <a:buNone/>
            </a:pPr>
            <a:endParaRPr lang="en-US" dirty="0"/>
          </a:p>
        </p:txBody>
      </p:sp>
    </p:spTree>
    <p:extLst>
      <p:ext uri="{BB962C8B-B14F-4D97-AF65-F5344CB8AC3E}">
        <p14:creationId xmlns:p14="http://schemas.microsoft.com/office/powerpoint/2010/main" val="38807891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ML and artificial intelligence in transportation</a:t>
            </a:r>
          </a:p>
        </p:txBody>
      </p:sp>
      <p:sp>
        <p:nvSpPr>
          <p:cNvPr id="3" name="Content Placeholder 2"/>
          <p:cNvSpPr>
            <a:spLocks noGrp="1"/>
          </p:cNvSpPr>
          <p:nvPr>
            <p:ph idx="1"/>
          </p:nvPr>
        </p:nvSpPr>
        <p:spPr/>
        <p:txBody>
          <a:bodyPr/>
          <a:lstStyle/>
          <a:p>
            <a:pPr marL="0" indent="0">
              <a:buNone/>
            </a:pPr>
            <a:r>
              <a:rPr lang="en-US" dirty="0"/>
              <a:t>• The ML travel programs were implemented in a variety of forms. </a:t>
            </a:r>
            <a:r>
              <a:rPr lang="en-US" dirty="0" smtClean="0"/>
              <a:t>Among them </a:t>
            </a:r>
            <a:r>
              <a:rPr lang="en-US" dirty="0"/>
              <a:t>for instance</a:t>
            </a:r>
            <a:r>
              <a:rPr lang="en-US" dirty="0" smtClean="0"/>
              <a:t>:</a:t>
            </a:r>
          </a:p>
          <a:p>
            <a:r>
              <a:rPr lang="en-US" dirty="0"/>
              <a:t>Use machine learning techniques in strategic choice-making and </a:t>
            </a:r>
            <a:r>
              <a:rPr lang="en-US" dirty="0" smtClean="0"/>
              <a:t>management.</a:t>
            </a:r>
          </a:p>
          <a:p>
            <a:r>
              <a:rPr lang="en-US" dirty="0"/>
              <a:t>AI technologies are also discussed with a view to improving public </a:t>
            </a:r>
            <a:r>
              <a:rPr lang="en-US" dirty="0" smtClean="0"/>
              <a:t>transport.</a:t>
            </a:r>
          </a:p>
          <a:p>
            <a:r>
              <a:rPr lang="en-US" dirty="0"/>
              <a:t>Connected and autonomous cars are the next promising AI technology in transport, which tries to increase efficiency by limiting the amount of road </a:t>
            </a:r>
            <a:r>
              <a:rPr lang="en-US" dirty="0" smtClean="0"/>
              <a:t>disaster.</a:t>
            </a:r>
            <a:endParaRPr lang="en-US" dirty="0"/>
          </a:p>
        </p:txBody>
      </p:sp>
    </p:spTree>
    <p:extLst>
      <p:ext uri="{BB962C8B-B14F-4D97-AF65-F5344CB8AC3E}">
        <p14:creationId xmlns:p14="http://schemas.microsoft.com/office/powerpoint/2010/main" val="20215837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machine learning in transport</a:t>
            </a:r>
          </a:p>
        </p:txBody>
      </p:sp>
      <p:sp>
        <p:nvSpPr>
          <p:cNvPr id="3" name="Content Placeholder 2"/>
          <p:cNvSpPr>
            <a:spLocks noGrp="1"/>
          </p:cNvSpPr>
          <p:nvPr>
            <p:ph idx="1"/>
          </p:nvPr>
        </p:nvSpPr>
        <p:spPr/>
        <p:txBody>
          <a:bodyPr/>
          <a:lstStyle/>
          <a:p>
            <a:r>
              <a:rPr lang="en-US" dirty="0"/>
              <a:t>AI technique can be viewed as an intelligent remedy for these complicated systems that traditional methods cannot be used to </a:t>
            </a:r>
            <a:r>
              <a:rPr lang="en-US" dirty="0" smtClean="0"/>
              <a:t>manage.</a:t>
            </a:r>
          </a:p>
          <a:p>
            <a:r>
              <a:rPr lang="en-US" dirty="0"/>
              <a:t>A lot of </a:t>
            </a:r>
            <a:r>
              <a:rPr lang="en-US" dirty="0" smtClean="0"/>
              <a:t>AI </a:t>
            </a:r>
            <a:r>
              <a:rPr lang="en-US" dirty="0"/>
              <a:t>methods are also used in transportation such as </a:t>
            </a:r>
            <a:r>
              <a:rPr lang="en-US" dirty="0" smtClean="0"/>
              <a:t>ANNs.</a:t>
            </a:r>
          </a:p>
          <a:p>
            <a:r>
              <a:rPr lang="en-US" dirty="0"/>
              <a:t>Few applications of machine learning in transport </a:t>
            </a:r>
            <a:r>
              <a:rPr lang="en-US" dirty="0" smtClean="0"/>
              <a:t>are:</a:t>
            </a:r>
          </a:p>
          <a:p>
            <a:pPr>
              <a:buFont typeface="Wingdings" panose="05000000000000000000" pitchFamily="2" charset="2"/>
              <a:buChar char="q"/>
            </a:pPr>
            <a:r>
              <a:rPr lang="en-US" dirty="0"/>
              <a:t>Incident detection. </a:t>
            </a:r>
            <a:endParaRPr lang="en-US" dirty="0" smtClean="0"/>
          </a:p>
          <a:p>
            <a:pPr>
              <a:buFont typeface="Wingdings" panose="05000000000000000000" pitchFamily="2" charset="2"/>
              <a:buChar char="q"/>
            </a:pPr>
            <a:r>
              <a:rPr lang="en-US" dirty="0" smtClean="0"/>
              <a:t> </a:t>
            </a:r>
            <a:r>
              <a:rPr lang="en-US" dirty="0"/>
              <a:t>Predictive models.</a:t>
            </a:r>
          </a:p>
          <a:p>
            <a:endParaRPr lang="en-US" dirty="0"/>
          </a:p>
        </p:txBody>
      </p:sp>
    </p:spTree>
    <p:extLst>
      <p:ext uri="{BB962C8B-B14F-4D97-AF65-F5344CB8AC3E}">
        <p14:creationId xmlns:p14="http://schemas.microsoft.com/office/powerpoint/2010/main" val="42913402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detection</a:t>
            </a:r>
          </a:p>
        </p:txBody>
      </p:sp>
      <p:sp>
        <p:nvSpPr>
          <p:cNvPr id="3" name="Content Placeholder 2"/>
          <p:cNvSpPr>
            <a:spLocks noGrp="1"/>
          </p:cNvSpPr>
          <p:nvPr>
            <p:ph idx="1"/>
          </p:nvPr>
        </p:nvSpPr>
        <p:spPr/>
        <p:txBody>
          <a:bodyPr/>
          <a:lstStyle/>
          <a:p>
            <a:r>
              <a:rPr lang="en-US" dirty="0"/>
              <a:t>There have been many efforts to classify the date, location, and extent of an accident and assist traffic management in reducing congestion</a:t>
            </a:r>
            <a:r>
              <a:rPr lang="en-US" dirty="0" smtClean="0"/>
              <a:t>.</a:t>
            </a:r>
          </a:p>
          <a:p>
            <a:r>
              <a:rPr lang="en-US" dirty="0"/>
              <a:t>Using statistical techniques such as the </a:t>
            </a:r>
            <a:r>
              <a:rPr lang="en-US" dirty="0" smtClean="0"/>
              <a:t>, </a:t>
            </a:r>
            <a:r>
              <a:rPr lang="en-US" dirty="0"/>
              <a:t>event detection algorithms were first </a:t>
            </a:r>
            <a:r>
              <a:rPr lang="en-US" dirty="0" smtClean="0"/>
              <a:t>introduced.</a:t>
            </a:r>
          </a:p>
          <a:p>
            <a:r>
              <a:rPr lang="en-US" dirty="0"/>
              <a:t>Algorithms have been developed for neural network </a:t>
            </a:r>
            <a:r>
              <a:rPr lang="en-US" dirty="0" smtClean="0"/>
              <a:t>approaches.</a:t>
            </a:r>
          </a:p>
          <a:p>
            <a:r>
              <a:rPr lang="en-US" dirty="0"/>
              <a:t>An element-oriented model of a recurring time-lag system (</a:t>
            </a:r>
            <a:r>
              <a:rPr lang="en-US" dirty="0" smtClean="0"/>
              <a:t>TLRN-Time lag </a:t>
            </a:r>
            <a:r>
              <a:rPr lang="en-US" smtClean="0"/>
              <a:t>recurrent system) </a:t>
            </a:r>
            <a:r>
              <a:rPr lang="en-US" dirty="0"/>
              <a:t>neural network has been developed. </a:t>
            </a:r>
          </a:p>
        </p:txBody>
      </p:sp>
    </p:spTree>
    <p:extLst>
      <p:ext uri="{BB962C8B-B14F-4D97-AF65-F5344CB8AC3E}">
        <p14:creationId xmlns:p14="http://schemas.microsoft.com/office/powerpoint/2010/main" val="24257077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AI in aviation and public transportation</a:t>
            </a:r>
          </a:p>
        </p:txBody>
      </p:sp>
      <p:sp>
        <p:nvSpPr>
          <p:cNvPr id="3" name="Content Placeholder 2"/>
          <p:cNvSpPr>
            <a:spLocks noGrp="1"/>
          </p:cNvSpPr>
          <p:nvPr>
            <p:ph idx="1"/>
          </p:nvPr>
        </p:nvSpPr>
        <p:spPr/>
        <p:txBody>
          <a:bodyPr/>
          <a:lstStyle/>
          <a:p>
            <a:r>
              <a:rPr lang="en-US" dirty="0"/>
              <a:t>Aviation : To control the flight trip more efficiently, AI has been acknowledged</a:t>
            </a:r>
            <a:r>
              <a:rPr lang="en-US" dirty="0" smtClean="0"/>
              <a:t>.</a:t>
            </a:r>
          </a:p>
          <a:p>
            <a:pPr marL="0" indent="0">
              <a:buNone/>
            </a:pPr>
            <a:r>
              <a:rPr lang="en-US" dirty="0"/>
              <a:t>• The safety of the aircraft was measured by testing the engine on board utilizing the Probabilistic Neural Network (</a:t>
            </a:r>
            <a:r>
              <a:rPr lang="en-US" dirty="0" smtClean="0"/>
              <a:t>PNN)</a:t>
            </a:r>
          </a:p>
          <a:p>
            <a:r>
              <a:rPr lang="en-US" dirty="0" smtClean="0"/>
              <a:t>Bus Service </a:t>
            </a:r>
            <a:r>
              <a:rPr lang="en-US" dirty="0"/>
              <a:t>: ANNs is easy to use by forecasting bus arrival times to reduce the waiting time for passengers</a:t>
            </a:r>
            <a:r>
              <a:rPr lang="en-US" dirty="0" smtClean="0"/>
              <a:t>. Bus Arrival, departure etc.</a:t>
            </a:r>
          </a:p>
          <a:p>
            <a:r>
              <a:rPr lang="en-US" dirty="0"/>
              <a:t>An Automatic Vehicle Location (AVL) system aimed at improving the performance of public transport activities, retaining operational controls and enhancing the overall quality of public transport services</a:t>
            </a:r>
          </a:p>
        </p:txBody>
      </p:sp>
    </p:spTree>
    <p:extLst>
      <p:ext uri="{BB962C8B-B14F-4D97-AF65-F5344CB8AC3E}">
        <p14:creationId xmlns:p14="http://schemas.microsoft.com/office/powerpoint/2010/main" val="27032695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Syllabus-End </a:t>
            </a:r>
            <a:r>
              <a:rPr lang="en-US" smtClean="0"/>
              <a:t>Term Examination:</a:t>
            </a:r>
            <a:endParaRPr lang="en-US" dirty="0"/>
          </a:p>
        </p:txBody>
      </p:sp>
      <p:sp>
        <p:nvSpPr>
          <p:cNvPr id="3" name="Content Placeholder 2"/>
          <p:cNvSpPr>
            <a:spLocks noGrp="1"/>
          </p:cNvSpPr>
          <p:nvPr>
            <p:ph idx="1"/>
          </p:nvPr>
        </p:nvSpPr>
        <p:spPr>
          <a:xfrm>
            <a:off x="838200" y="1825625"/>
            <a:ext cx="10515600" cy="4562112"/>
          </a:xfrm>
        </p:spPr>
        <p:txBody>
          <a:bodyPr>
            <a:normAutofit fontScale="92500" lnSpcReduction="20000"/>
          </a:bodyPr>
          <a:lstStyle/>
          <a:p>
            <a:r>
              <a:rPr lang="en-US" b="1" dirty="0"/>
              <a:t>Unit 1: A Brief Introduction to Machine Learning </a:t>
            </a:r>
            <a:r>
              <a:rPr lang="en-US" dirty="0"/>
              <a:t> </a:t>
            </a:r>
          </a:p>
          <a:p>
            <a:r>
              <a:rPr lang="en-US" dirty="0"/>
              <a:t>Paradigms, Knowledge Representation, Data Acquisition, Data Pre-Processing, Feature Extraction and Processing Feature Ranking and Selection, Feature Reduction, Model Learning, Evaluation and </a:t>
            </a:r>
            <a:r>
              <a:rPr lang="en-US" dirty="0" smtClean="0"/>
              <a:t>Deployment</a:t>
            </a:r>
          </a:p>
          <a:p>
            <a:r>
              <a:rPr lang="en-US" dirty="0" smtClean="0"/>
              <a:t>MT Translation System </a:t>
            </a:r>
            <a:r>
              <a:rPr lang="en-US" dirty="0"/>
              <a:t> </a:t>
            </a:r>
            <a:r>
              <a:rPr lang="en-US" dirty="0" smtClean="0"/>
              <a:t>and its evaluation: Statistical to Neural , BLEU </a:t>
            </a:r>
          </a:p>
          <a:p>
            <a:r>
              <a:rPr lang="en-US" b="1" dirty="0"/>
              <a:t>Unit 2: Machine Learning in Banking and Securities </a:t>
            </a:r>
            <a:r>
              <a:rPr lang="en-US" dirty="0"/>
              <a:t> </a:t>
            </a:r>
            <a:endParaRPr lang="en-US" dirty="0" smtClean="0"/>
          </a:p>
          <a:p>
            <a:r>
              <a:rPr lang="en-US" b="1" dirty="0"/>
              <a:t>Unit 3: Machine Learning in Communication, Media and Entertainment </a:t>
            </a:r>
            <a:r>
              <a:rPr lang="en-US" dirty="0"/>
              <a:t> </a:t>
            </a:r>
            <a:endParaRPr lang="en-US" dirty="0" smtClean="0"/>
          </a:p>
          <a:p>
            <a:r>
              <a:rPr lang="en-US" b="1" dirty="0"/>
              <a:t>Unit 4: Machine Learning in Healthcare and Life Sciences </a:t>
            </a:r>
            <a:endParaRPr lang="en-US" b="1" dirty="0" smtClean="0"/>
          </a:p>
          <a:p>
            <a:r>
              <a:rPr lang="en-US" b="1" dirty="0" smtClean="0"/>
              <a:t>Unit 5: Machine Learning in Education</a:t>
            </a:r>
            <a:r>
              <a:rPr lang="en-US" dirty="0"/>
              <a:t> </a:t>
            </a:r>
          </a:p>
          <a:p>
            <a:r>
              <a:rPr lang="en-US" b="1" dirty="0"/>
              <a:t>Unit </a:t>
            </a:r>
            <a:r>
              <a:rPr lang="en-US" b="1" dirty="0" smtClean="0"/>
              <a:t>5: </a:t>
            </a:r>
            <a:r>
              <a:rPr lang="en-US" b="1" dirty="0"/>
              <a:t>Machine Learning in Insurance </a:t>
            </a:r>
            <a:r>
              <a:rPr lang="en-US" dirty="0"/>
              <a:t> </a:t>
            </a:r>
            <a:endParaRPr lang="en-US" dirty="0" smtClean="0"/>
          </a:p>
          <a:p>
            <a:r>
              <a:rPr lang="en-US" b="1" dirty="0" smtClean="0"/>
              <a:t>Unit 6:Machine </a:t>
            </a:r>
            <a:r>
              <a:rPr lang="en-US" b="1" dirty="0"/>
              <a:t>Learning in Transportation and Logistics </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19505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2963</TotalTime>
  <Words>5263</Words>
  <Application>Microsoft Office PowerPoint</Application>
  <PresentationFormat>Widescreen</PresentationFormat>
  <Paragraphs>481</Paragraphs>
  <Slides>94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Calibri Light</vt:lpstr>
      <vt:lpstr>charter</vt:lpstr>
      <vt:lpstr>Times New Roman</vt:lpstr>
      <vt:lpstr>Wingdings</vt:lpstr>
      <vt:lpstr>Office Theme</vt:lpstr>
      <vt:lpstr>Applications of ML in Industries</vt:lpstr>
      <vt:lpstr>A Brief Introduction to ML</vt:lpstr>
      <vt:lpstr>Paradigms</vt:lpstr>
      <vt:lpstr>Modern AI</vt:lpstr>
      <vt:lpstr>Knowledge Representation</vt:lpstr>
      <vt:lpstr>Data Acquisition, Preprocessing,Feature Extraction</vt:lpstr>
      <vt:lpstr>Feature Selection and Feature Extraction</vt:lpstr>
      <vt:lpstr>Model : Training and Tuning</vt:lpstr>
      <vt:lpstr>ML in Banking and Securities: Major Areas of Banking with Potential AI intervention</vt:lpstr>
      <vt:lpstr>Widely used ML Algorithm in banking and security</vt:lpstr>
      <vt:lpstr>Domains</vt:lpstr>
      <vt:lpstr>Content Based Image Retrieval System: A case study</vt:lpstr>
      <vt:lpstr>Customer Experience: A new paradigm</vt:lpstr>
      <vt:lpstr>Role of ML : Challenges of banking sector and securities</vt:lpstr>
      <vt:lpstr>Rule based fraud detection vs ML based fraud detection</vt:lpstr>
      <vt:lpstr>ML Based Fraud Detection</vt:lpstr>
      <vt:lpstr>Widely used ML algorithm in banking  and security </vt:lpstr>
      <vt:lpstr>Portfolio Management System</vt:lpstr>
      <vt:lpstr>Objectives of Portfolio Management</vt:lpstr>
      <vt:lpstr>Deep Learning For Customer Services</vt:lpstr>
      <vt:lpstr>Recurrent Neural Network</vt:lpstr>
      <vt:lpstr>Recurrent Neural Network Contd.</vt:lpstr>
      <vt:lpstr>RNN contd.</vt:lpstr>
      <vt:lpstr>RNN Contd.</vt:lpstr>
      <vt:lpstr>RNN Contd.</vt:lpstr>
      <vt:lpstr>Chatbot : Deep learning approach</vt:lpstr>
      <vt:lpstr>Recurrent Neural Network</vt:lpstr>
      <vt:lpstr>Long Short Term Memory(LSTM)</vt:lpstr>
      <vt:lpstr>LSTM Architecture</vt:lpstr>
      <vt:lpstr>Fraud Detection : Few Supervised Learning Algorithms.(IBM –Text Material)</vt:lpstr>
      <vt:lpstr>  Random Forest :</vt:lpstr>
      <vt:lpstr>Random Forest </vt:lpstr>
      <vt:lpstr>Support Vector Machine(SVM)</vt:lpstr>
      <vt:lpstr>K-Nearest neighbor</vt:lpstr>
      <vt:lpstr>Ensemble method</vt:lpstr>
      <vt:lpstr>Ensemble contd.</vt:lpstr>
      <vt:lpstr>Case Study : Sentiment Analysis for student’s feedback using ML</vt:lpstr>
      <vt:lpstr>Machine Learning Techniques for Customer Sentiment Analysis</vt:lpstr>
      <vt:lpstr>Sentiment Analysis for student’s Feedback: Work Flow</vt:lpstr>
      <vt:lpstr>Sentiment Analysis for student’s feedback using ML</vt:lpstr>
      <vt:lpstr>Machine Learning Based Sentiment Analysis</vt:lpstr>
      <vt:lpstr>Lexicon based Method :</vt:lpstr>
      <vt:lpstr>Hybrid Approach :</vt:lpstr>
      <vt:lpstr>Reference</vt:lpstr>
      <vt:lpstr>Credit Default Prediction</vt:lpstr>
      <vt:lpstr>Machine Translation in a Nutshell</vt:lpstr>
      <vt:lpstr>Vacuous Triangle</vt:lpstr>
      <vt:lpstr>Linguistic Aspects of MT system</vt:lpstr>
      <vt:lpstr>MT Contd.: MT steps…..</vt:lpstr>
      <vt:lpstr>MT Contd…..</vt:lpstr>
      <vt:lpstr>MT Contd. : Statistical MT System</vt:lpstr>
      <vt:lpstr>MT Contd…..</vt:lpstr>
      <vt:lpstr>MT contd.</vt:lpstr>
      <vt:lpstr>Open Source NMT tool kit</vt:lpstr>
      <vt:lpstr>MT System contd.: Drawback Phrase based SMT</vt:lpstr>
      <vt:lpstr>MT Contd….SMT Architecture.</vt:lpstr>
      <vt:lpstr>MT Contd…..: Hybrid MT model</vt:lpstr>
      <vt:lpstr>MT Contd…..: NMT</vt:lpstr>
      <vt:lpstr>MT Contd….: NMT</vt:lpstr>
      <vt:lpstr>MT Contd…: NMT</vt:lpstr>
      <vt:lpstr>MT Contd….: NMT</vt:lpstr>
      <vt:lpstr>MT Contd……NMT </vt:lpstr>
      <vt:lpstr>MT Contd…..</vt:lpstr>
      <vt:lpstr>MT Contd…..: NMT</vt:lpstr>
      <vt:lpstr>NMT contd…..Methodology</vt:lpstr>
      <vt:lpstr>MT Contd…..: NMT Methodology</vt:lpstr>
      <vt:lpstr>NMT Contd…..: Methodology</vt:lpstr>
      <vt:lpstr>Machine Learning in Health Care</vt:lpstr>
      <vt:lpstr>Identifying diseases and diagnosis</vt:lpstr>
      <vt:lpstr>Role of ML in drug discovery</vt:lpstr>
      <vt:lpstr>Medical Image Analysis </vt:lpstr>
      <vt:lpstr>Segmentation and Detection</vt:lpstr>
      <vt:lpstr>Segmentation and Detection</vt:lpstr>
      <vt:lpstr>Medical Image Analysis </vt:lpstr>
      <vt:lpstr>U-Net Architecture:</vt:lpstr>
      <vt:lpstr>U-Net Architecture</vt:lpstr>
      <vt:lpstr>Framework for AI/ML based Computational Histopathology(Microscopic examination of tissue) Analysis .</vt:lpstr>
      <vt:lpstr>Explainable AI</vt:lpstr>
      <vt:lpstr>Explainable AI</vt:lpstr>
      <vt:lpstr>ML in Insurance and  Retail Industries.</vt:lpstr>
      <vt:lpstr>Insurance Underwriting</vt:lpstr>
      <vt:lpstr>Loan underwriting rules:</vt:lpstr>
      <vt:lpstr>Regression and Correlation, Clustering and Classification algorithms are widely used.</vt:lpstr>
      <vt:lpstr>Association Rule /Market Basket/ Buying Pattern/Retail Store</vt:lpstr>
      <vt:lpstr>Sample data to illustrate Association Rules:</vt:lpstr>
      <vt:lpstr>Retail Market/ Market Basket Model</vt:lpstr>
      <vt:lpstr>Association Rule Mining : Basic Algorithms</vt:lpstr>
      <vt:lpstr>Rule based fraud detection vs ML based fraud detection</vt:lpstr>
      <vt:lpstr>ML based fraud detection</vt:lpstr>
      <vt:lpstr>Applications of ML and artificial intelligence in transportation</vt:lpstr>
      <vt:lpstr>Applications of machine learning in transport</vt:lpstr>
      <vt:lpstr>Incident detection</vt:lpstr>
      <vt:lpstr>Application of AI in aviation and public transportation</vt:lpstr>
      <vt:lpstr>Full Syllabus-End Term Examination: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ML in Industries.</dc:title>
  <dc:creator>Goutam Datta</dc:creator>
  <cp:lastModifiedBy>Goutam Datta</cp:lastModifiedBy>
  <cp:revision>156</cp:revision>
  <dcterms:created xsi:type="dcterms:W3CDTF">2021-01-16T16:12:12Z</dcterms:created>
  <dcterms:modified xsi:type="dcterms:W3CDTF">2021-09-17T07:52:01Z</dcterms:modified>
</cp:coreProperties>
</file>