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0" autoAdjust="0"/>
    <p:restoredTop sz="94640"/>
  </p:normalViewPr>
  <p:slideViewPr>
    <p:cSldViewPr snapToGrid="0" snapToObjects="1" showGuides="1">
      <p:cViewPr varScale="1">
        <p:scale>
          <a:sx n="76" d="100"/>
          <a:sy n="76" d="100"/>
        </p:scale>
        <p:origin x="390" y="8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2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9500"/>
            <a:ext cx="7772400" cy="643195"/>
          </a:xfrm>
        </p:spPr>
        <p:txBody>
          <a:bodyPr anchor="ctr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en-US" sz="3200" b="1" i="0" u="none" kern="1200" spc="100" baseline="0" dirty="0">
                <a:solidFill>
                  <a:schemeClr val="tx1"/>
                </a:solidFill>
                <a:effectLst/>
                <a:latin typeface="IBM Plex Sans Bold" panose="020B0503050203000203" pitchFamily="34" charset="7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IBM Plex Sans Bold" panose="020B0503050203000203" pitchFamily="34" charset="7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fld id="{EBC5DBF4-38A0-48AC-87D0-31DECE125C42}" type="datetime1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:a16="http://schemas.microsoft.com/office/drawing/2014/main" id="{BBBD7D1F-9049-8E4E-9A3A-BA61234957A4}"/>
              </a:ext>
            </a:extLst>
          </p:cNvPr>
          <p:cNvCxnSpPr/>
          <p:nvPr userDrawn="1"/>
        </p:nvCxnSpPr>
        <p:spPr>
          <a:xfrm>
            <a:off x="0" y="262379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3AB4AD87-4732-8342-BF3C-A9F17F4F1215}"/>
              </a:ext>
            </a:extLst>
          </p:cNvPr>
          <p:cNvCxnSpPr/>
          <p:nvPr userDrawn="1"/>
        </p:nvCxnSpPr>
        <p:spPr>
          <a:xfrm>
            <a:off x="685800" y="2623797"/>
            <a:ext cx="777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82811"/>
            <a:ext cx="8280400" cy="4901514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1628D"/>
              </a:buClr>
              <a:buFont typeface="Arial" panose="020B0604020202020204" pitchFamily="34" charset="0"/>
              <a:buChar char="»"/>
              <a:defRPr sz="1600" b="0" i="0"/>
            </a:lvl1pPr>
            <a:lvl2pPr marL="468000" indent="-180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4C"/>
              </a:buClr>
              <a:buFont typeface="Arial" panose="020B0604020202020204" pitchFamily="34" charset="0"/>
              <a:buChar char="›"/>
              <a:defRPr sz="1400" b="0" i="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200" b="0" i="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100" b="0" i="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900" b="0" i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250162" y="6418316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25"/>
          <p:cNvSpPr/>
          <p:nvPr userDrawn="1"/>
        </p:nvSpPr>
        <p:spPr>
          <a:xfrm>
            <a:off x="8153274" y="6415873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26"/>
          <p:cNvSpPr/>
          <p:nvPr userDrawn="1"/>
        </p:nvSpPr>
        <p:spPr>
          <a:xfrm>
            <a:off x="7717060" y="6415873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9"/>
          <p:cNvSpPr/>
          <p:nvPr userDrawn="1"/>
        </p:nvSpPr>
        <p:spPr>
          <a:xfrm rot="2700000">
            <a:off x="7861919" y="6537415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Oval 28"/>
          <p:cNvSpPr/>
          <p:nvPr userDrawn="1"/>
        </p:nvSpPr>
        <p:spPr>
          <a:xfrm rot="10800000">
            <a:off x="8589487" y="6415873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9"/>
          <p:cNvSpPr/>
          <p:nvPr userDrawn="1"/>
        </p:nvSpPr>
        <p:spPr>
          <a:xfrm rot="13500000">
            <a:off x="8687711" y="6537415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8562277" y="6384325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7685158" y="6376551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0D23-838F-B94B-B4D6-F58EF66A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1" y="232420"/>
            <a:ext cx="8053300" cy="780592"/>
          </a:xfrm>
        </p:spPr>
        <p:txBody>
          <a:bodyPr>
            <a:normAutofit/>
          </a:bodyPr>
          <a:lstStyle>
            <a:lvl1pPr algn="ctr">
              <a:defRPr sz="3200" b="1" baseline="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43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82811"/>
            <a:ext cx="8280400" cy="4901514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1628D"/>
              </a:buClr>
              <a:buFont typeface="Arial" panose="020B0604020202020204" pitchFamily="34" charset="0"/>
              <a:buChar char="»"/>
              <a:defRPr sz="1600" b="0" i="0"/>
            </a:lvl1pPr>
            <a:lvl2pPr marL="468000" indent="-180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4C"/>
              </a:buClr>
              <a:buFont typeface="Arial" panose="020B0604020202020204" pitchFamily="34" charset="0"/>
              <a:buChar char="›"/>
              <a:defRPr sz="1400" b="0" i="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200" b="0" i="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100" b="0" i="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900" b="0" i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306" y="860901"/>
            <a:ext cx="777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250162" y="6418316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25"/>
          <p:cNvSpPr/>
          <p:nvPr userDrawn="1"/>
        </p:nvSpPr>
        <p:spPr>
          <a:xfrm>
            <a:off x="8153274" y="6415873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26"/>
          <p:cNvSpPr/>
          <p:nvPr userDrawn="1"/>
        </p:nvSpPr>
        <p:spPr>
          <a:xfrm>
            <a:off x="7717060" y="6415873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9"/>
          <p:cNvSpPr/>
          <p:nvPr userDrawn="1"/>
        </p:nvSpPr>
        <p:spPr>
          <a:xfrm rot="2700000">
            <a:off x="7861919" y="6537415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Oval 28"/>
          <p:cNvSpPr/>
          <p:nvPr userDrawn="1"/>
        </p:nvSpPr>
        <p:spPr>
          <a:xfrm rot="10800000">
            <a:off x="8589487" y="6415873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9"/>
          <p:cNvSpPr/>
          <p:nvPr userDrawn="1"/>
        </p:nvSpPr>
        <p:spPr>
          <a:xfrm rot="13500000">
            <a:off x="8687711" y="6537415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8562277" y="6384325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7685158" y="6376551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0D23-838F-B94B-B4D6-F58EF66A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74" y="223021"/>
            <a:ext cx="8053300" cy="602166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20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9CB7-2CB6-4D3C-BABC-2A87E27976BB}" type="datetime1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3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tx1"/>
          </a:solidFill>
          <a:latin typeface="IBM Plex Sans" panose="020B050305020300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EC87-F461-8849-A72B-6021B7967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211" y="1874549"/>
            <a:ext cx="8277578" cy="643195"/>
          </a:xfrm>
        </p:spPr>
        <p:txBody>
          <a:bodyPr>
            <a:normAutofit/>
          </a:bodyPr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EFF85F72-69F3-D743-BF52-66C5680D1C6E}"/>
              </a:ext>
            </a:extLst>
          </p:cNvPr>
          <p:cNvSpPr/>
          <p:nvPr/>
        </p:nvSpPr>
        <p:spPr>
          <a:xfrm>
            <a:off x="298364" y="3387160"/>
            <a:ext cx="862029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+mj-ea"/>
              </a:rPr>
              <a:t>2019. </a:t>
            </a:r>
            <a:r>
              <a:rPr lang="en-US" altLang="ko-KR" sz="2000" dirty="0" smtClean="0">
                <a:latin typeface="+mj-lt"/>
                <a:ea typeface="+mj-ea"/>
              </a:rPr>
              <a:t>07. 01</a:t>
            </a:r>
            <a:endParaRPr lang="en-US" altLang="ko-KR" sz="2000" dirty="0" smtClean="0">
              <a:latin typeface="+mj-lt"/>
              <a:ea typeface="+mj-ea"/>
            </a:endParaRPr>
          </a:p>
          <a:p>
            <a:pPr algn="ctr"/>
            <a:endParaRPr lang="en-US" altLang="ko-KR" sz="2000" dirty="0">
              <a:latin typeface="+mj-lt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조교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이기원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(kaiser5072@kaist.ac.kr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우인희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(dlsgml107@kaist.ac.kr)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A6B652A-2EE5-ED4D-B9A5-C6255568E730}"/>
              </a:ext>
            </a:extLst>
          </p:cNvPr>
          <p:cNvSpPr txBox="1">
            <a:spLocks/>
          </p:cNvSpPr>
          <p:nvPr/>
        </p:nvSpPr>
        <p:spPr>
          <a:xfrm>
            <a:off x="1845967" y="2749606"/>
            <a:ext cx="5525091" cy="344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baseline="0">
                <a:solidFill>
                  <a:schemeClr val="bg1"/>
                </a:solidFill>
                <a:latin typeface="IBM Plex Sans Bold" panose="020B0503050203000203" pitchFamily="34" charset="7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ea typeface="+mj-ea"/>
              </a:rPr>
              <a:t>SK</a:t>
            </a:r>
            <a:r>
              <a:rPr lang="ko-KR" altLang="en-US" sz="2000" b="0" dirty="0" smtClean="0">
                <a:solidFill>
                  <a:schemeClr val="tx1"/>
                </a:solidFill>
                <a:ea typeface="+mj-ea"/>
              </a:rPr>
              <a:t>하이닉스</a:t>
            </a:r>
            <a:r>
              <a:rPr lang="en-US" altLang="ko-KR" sz="2000" b="0" dirty="0" smtClean="0">
                <a:solidFill>
                  <a:schemeClr val="tx1"/>
                </a:solidFill>
                <a:ea typeface="+mj-ea"/>
              </a:rPr>
              <a:t>-KAIST </a:t>
            </a:r>
            <a:r>
              <a:rPr lang="ko-KR" altLang="en-US" sz="2000" b="0" dirty="0" smtClean="0">
                <a:solidFill>
                  <a:schemeClr val="tx1"/>
                </a:solidFill>
                <a:ea typeface="+mj-ea"/>
              </a:rPr>
              <a:t>기계학습</a:t>
            </a:r>
            <a:r>
              <a:rPr lang="en-US" altLang="ko-KR" sz="2000" b="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  <a:ea typeface="+mj-ea"/>
              </a:rPr>
              <a:t>교육</a:t>
            </a:r>
            <a:endParaRPr lang="ko-KR" altLang="en-US" sz="2000" b="0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66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8" y="3429000"/>
            <a:ext cx="7721600" cy="303373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F8EC22-8920-CB49-9CD7-B66D8B2F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1. Recommender systems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800" y="1182298"/>
            <a:ext cx="8280400" cy="207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lnSpc>
                <a:spcPct val="120000"/>
              </a:lnSpc>
              <a:spcAft>
                <a:spcPts val="600"/>
              </a:spcAft>
              <a:buClr>
                <a:srgbClr val="01628D"/>
              </a:buClr>
              <a:buFont typeface="Arial" panose="020B0604020202020204" pitchFamily="34" charset="0"/>
              <a:buChar char="»"/>
            </a:pPr>
            <a:r>
              <a:rPr lang="ko-KR" altLang="en-US" sz="1600" b="1" dirty="0">
                <a:latin typeface="IBM Plex Sans" panose="020B0503050203000203" pitchFamily="34" charset="77"/>
              </a:rPr>
              <a:t>실습 목표</a:t>
            </a:r>
            <a:r>
              <a:rPr lang="en-US" altLang="ko-KR" sz="1600" b="1" dirty="0">
                <a:latin typeface="IBM Plex Sans" panose="020B0503050203000203" pitchFamily="34" charset="77"/>
              </a:rPr>
              <a:t>: </a:t>
            </a:r>
            <a:r>
              <a:rPr lang="en-US" altLang="ko-KR" sz="1600" dirty="0">
                <a:latin typeface="IBM Plex Sans" panose="020B0503050203000203" pitchFamily="34" charset="77"/>
              </a:rPr>
              <a:t>Tensorflow</a:t>
            </a:r>
            <a:r>
              <a:rPr lang="ko-KR" altLang="en-US" sz="1600" dirty="0">
                <a:latin typeface="IBM Plex Sans" panose="020B0503050203000203" pitchFamily="34" charset="77"/>
              </a:rPr>
              <a:t>를 활용하여 </a:t>
            </a:r>
            <a:r>
              <a:rPr lang="en-US" altLang="ko-KR" sz="1600" dirty="0">
                <a:latin typeface="IBM Plex Sans" panose="020B0503050203000203" pitchFamily="34" charset="77"/>
              </a:rPr>
              <a:t>deep learning </a:t>
            </a:r>
            <a:r>
              <a:rPr lang="ko-KR" altLang="en-US" sz="1600" dirty="0">
                <a:latin typeface="IBM Plex Sans" panose="020B0503050203000203" pitchFamily="34" charset="77"/>
              </a:rPr>
              <a:t>기반의 추천 시스템 설계</a:t>
            </a:r>
            <a:endParaRPr lang="en-US" altLang="ko-KR" sz="1600" dirty="0">
              <a:latin typeface="IBM Plex Sans" panose="020B0503050203000203" pitchFamily="34" charset="77"/>
            </a:endParaRPr>
          </a:p>
          <a:p>
            <a:pPr marL="228600" indent="-228600" latinLnBrk="1">
              <a:lnSpc>
                <a:spcPct val="120000"/>
              </a:lnSpc>
              <a:spcAft>
                <a:spcPts val="600"/>
              </a:spcAft>
              <a:buClr>
                <a:srgbClr val="01628D"/>
              </a:buClr>
              <a:buFont typeface="Arial" panose="020B0604020202020204" pitchFamily="34" charset="0"/>
              <a:buChar char="»"/>
            </a:pPr>
            <a:r>
              <a:rPr lang="ko-KR" altLang="en-US" sz="1600" b="1" dirty="0">
                <a:latin typeface="IBM Plex Sans" panose="020B0503050203000203" pitchFamily="34" charset="77"/>
              </a:rPr>
              <a:t>활용 데이터</a:t>
            </a:r>
            <a:r>
              <a:rPr lang="en-US" altLang="ko-KR" sz="1600" b="1" dirty="0">
                <a:latin typeface="IBM Plex Sans" panose="020B0503050203000203" pitchFamily="34" charset="77"/>
              </a:rPr>
              <a:t>: </a:t>
            </a:r>
            <a:r>
              <a:rPr lang="en-US" altLang="ko-KR" sz="1600" dirty="0" err="1">
                <a:latin typeface="IBM Plex Sans" panose="020B0503050203000203" pitchFamily="34" charset="77"/>
              </a:rPr>
              <a:t>MovieLens</a:t>
            </a:r>
            <a:r>
              <a:rPr lang="en-US" altLang="ko-KR" sz="1600" dirty="0">
                <a:latin typeface="IBM Plex Sans" panose="020B0503050203000203" pitchFamily="34" charset="77"/>
              </a:rPr>
              <a:t> </a:t>
            </a:r>
            <a:r>
              <a:rPr lang="ko-KR" altLang="en-US" sz="1600" dirty="0">
                <a:latin typeface="IBM Plex Sans" panose="020B0503050203000203" pitchFamily="34" charset="77"/>
              </a:rPr>
              <a:t>데이터 </a:t>
            </a:r>
            <a:r>
              <a:rPr lang="en-US" altLang="ko-KR" sz="1600" dirty="0">
                <a:latin typeface="IBM Plex Sans" panose="020B0503050203000203" pitchFamily="34" charset="77"/>
              </a:rPr>
              <a:t>(600</a:t>
            </a:r>
            <a:r>
              <a:rPr lang="ko-KR" altLang="en-US" sz="1600" dirty="0">
                <a:latin typeface="IBM Plex Sans" panose="020B0503050203000203" pitchFamily="34" charset="77"/>
              </a:rPr>
              <a:t>명의 사용자</a:t>
            </a:r>
            <a:r>
              <a:rPr lang="en-US" altLang="ko-KR" sz="1600" dirty="0">
                <a:latin typeface="IBM Plex Sans" panose="020B0503050203000203" pitchFamily="34" charset="77"/>
              </a:rPr>
              <a:t>, 9,000</a:t>
            </a:r>
            <a:r>
              <a:rPr lang="ko-KR" altLang="en-US" sz="1600" dirty="0">
                <a:latin typeface="IBM Plex Sans" panose="020B0503050203000203" pitchFamily="34" charset="77"/>
              </a:rPr>
              <a:t>개의 영화 사이의 </a:t>
            </a:r>
            <a:r>
              <a:rPr lang="en-US" altLang="ko-KR" sz="1600" dirty="0">
                <a:latin typeface="IBM Plex Sans" panose="020B0503050203000203" pitchFamily="34" charset="77"/>
              </a:rPr>
              <a:t>100,000</a:t>
            </a:r>
            <a:r>
              <a:rPr lang="ko-KR" altLang="en-US" sz="1600" dirty="0">
                <a:latin typeface="IBM Plex Sans" panose="020B0503050203000203" pitchFamily="34" charset="77"/>
              </a:rPr>
              <a:t>개의 평점 정보</a:t>
            </a:r>
            <a:r>
              <a:rPr lang="en-US" altLang="ko-KR" sz="1600" dirty="0">
                <a:latin typeface="IBM Plex Sans" panose="020B0503050203000203" pitchFamily="34" charset="77"/>
              </a:rPr>
              <a:t>, sparsity 98.2%)</a:t>
            </a:r>
          </a:p>
          <a:p>
            <a:pPr marL="228600" indent="-228600" latinLnBrk="1">
              <a:lnSpc>
                <a:spcPct val="120000"/>
              </a:lnSpc>
              <a:spcAft>
                <a:spcPts val="600"/>
              </a:spcAft>
              <a:buClr>
                <a:srgbClr val="01628D"/>
              </a:buClr>
              <a:buFont typeface="Arial" panose="020B0604020202020204" pitchFamily="34" charset="0"/>
              <a:buChar char="»"/>
            </a:pPr>
            <a:r>
              <a:rPr lang="ko-KR" altLang="en-US" sz="1600" b="1" dirty="0">
                <a:latin typeface="IBM Plex Sans" panose="020B0503050203000203" pitchFamily="34" charset="77"/>
              </a:rPr>
              <a:t>실습 내용</a:t>
            </a:r>
            <a:r>
              <a:rPr lang="en-US" altLang="ko-KR" sz="1600" b="1" dirty="0">
                <a:latin typeface="IBM Plex Sans" panose="020B0503050203000203" pitchFamily="34" charset="77"/>
              </a:rPr>
              <a:t>: </a:t>
            </a:r>
          </a:p>
          <a:p>
            <a:pPr marL="468000" lvl="1" indent="-180000" latinLnBrk="1">
              <a:lnSpc>
                <a:spcPct val="120000"/>
              </a:lnSpc>
              <a:spcAft>
                <a:spcPts val="600"/>
              </a:spcAft>
              <a:buClr>
                <a:srgbClr val="FF004C"/>
              </a:buClr>
              <a:buFont typeface="Arial" panose="020B0604020202020204" pitchFamily="34" charset="0"/>
              <a:buChar char="›"/>
            </a:pPr>
            <a:r>
              <a:rPr lang="ko-KR" altLang="en-US" sz="1400" dirty="0">
                <a:latin typeface="IBM Plex Sans" panose="020B0503050203000203" pitchFamily="34" charset="77"/>
              </a:rPr>
              <a:t>기본적인 </a:t>
            </a:r>
            <a:r>
              <a:rPr lang="en-US" altLang="ko-KR" sz="1400" dirty="0">
                <a:latin typeface="IBM Plex Sans" panose="020B0503050203000203" pitchFamily="34" charset="77"/>
              </a:rPr>
              <a:t>Tensorflow </a:t>
            </a:r>
            <a:r>
              <a:rPr lang="ko-KR" altLang="en-US" sz="1400" dirty="0">
                <a:latin typeface="IBM Plex Sans" panose="020B0503050203000203" pitchFamily="34" charset="77"/>
              </a:rPr>
              <a:t>문법 및 </a:t>
            </a:r>
            <a:r>
              <a:rPr lang="en-US" altLang="ko-KR" sz="1400" dirty="0">
                <a:latin typeface="IBM Plex Sans" panose="020B0503050203000203" pitchFamily="34" charset="77"/>
              </a:rPr>
              <a:t>sparse</a:t>
            </a:r>
            <a:r>
              <a:rPr lang="ko-KR" altLang="en-US" sz="1400" dirty="0">
                <a:latin typeface="IBM Plex Sans" panose="020B0503050203000203" pitchFamily="34" charset="77"/>
              </a:rPr>
              <a:t>한 입력을 효율적으로 다루는 </a:t>
            </a:r>
            <a:r>
              <a:rPr lang="ko-KR" altLang="en-US" sz="1400" dirty="0" smtClean="0">
                <a:latin typeface="IBM Plex Sans" panose="020B0503050203000203" pitchFamily="34" charset="77"/>
              </a:rPr>
              <a:t>방법</a:t>
            </a:r>
            <a:endParaRPr lang="en-US" altLang="ko-KR" sz="1400" dirty="0" smtClean="0">
              <a:latin typeface="IBM Plex Sans" panose="020B0503050203000203" pitchFamily="34" charset="77"/>
            </a:endParaRPr>
          </a:p>
          <a:p>
            <a:pPr marL="468000" lvl="1" indent="-180000" latinLnBrk="1">
              <a:lnSpc>
                <a:spcPct val="120000"/>
              </a:lnSpc>
              <a:spcAft>
                <a:spcPts val="600"/>
              </a:spcAft>
              <a:buClr>
                <a:srgbClr val="FF004C"/>
              </a:buClr>
              <a:buFont typeface="Arial" panose="020B0604020202020204" pitchFamily="34" charset="0"/>
              <a:buChar char="›"/>
            </a:pPr>
            <a:r>
              <a:rPr lang="en-US" altLang="ko-KR" sz="1400" dirty="0" smtClean="0">
                <a:latin typeface="IBM Plex Sans" panose="020B0503050203000203" pitchFamily="34" charset="77"/>
              </a:rPr>
              <a:t>Autoencoder </a:t>
            </a:r>
            <a:r>
              <a:rPr lang="ko-KR" altLang="en-US" sz="1400" dirty="0" smtClean="0">
                <a:latin typeface="IBM Plex Sans" panose="020B0503050203000203" pitchFamily="34" charset="77"/>
              </a:rPr>
              <a:t>설계 및 학습</a:t>
            </a:r>
            <a:endParaRPr lang="ko-KR" altLang="en-US" sz="14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90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53537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FF004C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80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HY견고딕</vt:lpstr>
      <vt:lpstr>나눔바른고딕</vt:lpstr>
      <vt:lpstr>맑은 고딕</vt:lpstr>
      <vt:lpstr>-윤고딕330</vt:lpstr>
      <vt:lpstr>Arial</vt:lpstr>
      <vt:lpstr>Calibri</vt:lpstr>
      <vt:lpstr>Calibri Light</vt:lpstr>
      <vt:lpstr>IBM Plex Sans</vt:lpstr>
      <vt:lpstr>IBM Plex Sans Bold</vt:lpstr>
      <vt:lpstr>Tahoma</vt:lpstr>
      <vt:lpstr>Office 테마</vt:lpstr>
      <vt:lpstr>Recommender systems</vt:lpstr>
      <vt:lpstr>Activity 1. Recommender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Kiwon Lee</dc:creator>
  <cp:lastModifiedBy>이 기원</cp:lastModifiedBy>
  <cp:revision>118</cp:revision>
  <dcterms:created xsi:type="dcterms:W3CDTF">2018-12-21T11:07:52Z</dcterms:created>
  <dcterms:modified xsi:type="dcterms:W3CDTF">2019-06-26T06:22:16Z</dcterms:modified>
</cp:coreProperties>
</file>