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  <p:sldId id="276" r:id="rId4"/>
    <p:sldId id="269" r:id="rId5"/>
    <p:sldId id="265" r:id="rId6"/>
    <p:sldId id="266" r:id="rId7"/>
    <p:sldId id="267" r:id="rId8"/>
    <p:sldId id="270" r:id="rId9"/>
    <p:sldId id="268" r:id="rId10"/>
    <p:sldId id="271" r:id="rId11"/>
    <p:sldId id="272" r:id="rId12"/>
    <p:sldId id="263" r:id="rId13"/>
    <p:sldId id="261" r:id="rId14"/>
    <p:sldId id="264" r:id="rId15"/>
    <p:sldId id="258" r:id="rId16"/>
    <p:sldId id="259" r:id="rId17"/>
    <p:sldId id="260" r:id="rId18"/>
    <p:sldId id="27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9A54C-FA5A-5052-6632-FE686D01E150}" v="306" dt="2020-11-20T10:14:39.803"/>
    <p1510:client id="{B61BA9B2-CFE8-EADE-38FC-CE5E1E0AF3FB}" v="1342" dt="2020-11-19T16:55:15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44"/>
    <p:restoredTop sz="94650"/>
  </p:normalViewPr>
  <p:slideViewPr>
    <p:cSldViewPr snapToGrid="0" snapToObjects="1">
      <p:cViewPr>
        <p:scale>
          <a:sx n="109" d="100"/>
          <a:sy n="109" d="100"/>
        </p:scale>
        <p:origin x="4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0625-04B4-0D4C-9C6D-205334293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2750-D434-1A47-94E3-F456948BB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4945-8E40-2F4C-8DBD-A63A405B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7200-E3D6-9A49-AF94-4056EC5D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3478D-9268-9843-8E97-D6E4F55C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BF79-24A2-0748-810B-5EB61A71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99D73-7763-BC4F-B21B-609525803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71B3-CEF0-034A-8DF4-46062EC5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3C17-F790-2049-BFEB-2760315E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5607-B91F-DF44-9AFB-B5D57144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79E9A-F5B0-E642-9A45-71B9EFFE4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AC26B-D5EE-2E4F-9F72-14C3A13A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05465-2077-BE48-A409-98F1E361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E6A7-7E7A-1543-9723-FE5613AB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EB9D-DD47-4D4E-B633-7250764B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0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DCC-2C30-8F46-A591-406A51F2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BF2C-60C5-F845-9BED-E8871212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DA8C-D147-BB44-A7C9-301B547B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8274-BB8F-564B-A05C-3EC6F0A2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7F43-E877-2445-A9AB-24E3B76E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062-3071-1741-9274-1F8D7940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7F3B-9728-5F4A-B6AA-4E82C78F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1D472-2F69-BB4D-8356-DB272554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6A00-4FD5-FA41-BC0D-03A61EFE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A7F9-BD0D-1F4E-937E-760A2579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B828-96DE-994C-A1F0-1DDC5C60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AADB-DEAB-5A41-B05A-074590D0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26B4-DFB0-B042-A31F-9DEE70EAD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E75C3-21C1-1B49-A3C7-48E7492E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13F1-5C50-434B-A3F7-F92184E9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04A3-052E-B145-838F-7EF5F594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1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42C4-125B-F449-954D-D8E72944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4A6E-2DD2-0B45-B603-E8B6A99C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95AC-0C2A-7940-9E50-5C848946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F8900-D411-2549-A1DC-CA4FB3E3F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85DAE-FF0D-FB4C-A04D-303A54B3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01F31-6C72-D545-9D09-52C498D1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E67A7-0A44-C341-9324-EAEE295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20ACD-7673-B74F-8E5D-C5ACA583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204E-225A-824B-9089-720F3656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7BA64-8524-2A43-AD1D-4520F515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5CC7-BC1F-9B44-9A72-85460BCD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5A49F-DDF7-3E44-8901-DAD676E0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AD238-7A59-5B48-8E1F-F4543F7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25CB9-2795-A34D-AC8E-BE0D240B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5F80-B215-9B44-8AE8-A7C10C93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0C4A-5A82-5249-85A2-8D15E340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877D-F685-EE4A-92CA-0A148C62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25D9-90D2-4041-B99E-11D65AC0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AA3C2-2DFA-D842-866C-A321658E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D114C-27D1-4244-8434-AEF4A6D0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5744-110E-D342-8DE4-DEC0AA31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F9EF-12AC-6342-BD7C-BE806FF7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608E6-8A72-2E48-8F03-E65A7EB5D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4C268-A1D9-1E40-B127-AC889C8D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36FE2-8536-444A-8A6A-015B5CF0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921F5-C853-944A-94BE-791893E7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C62B-E666-0F45-BF32-3F9A5C7B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A369C-242F-0E41-81C7-706CBB40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C4E1-7734-6C49-9337-D9663721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9266-B24C-A140-BF00-E8DFA9D37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90BB-0DB6-3646-9DCD-4CA63181A6D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A6D6-AA80-9D4F-BD07-3FE635DD0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40E2-7C27-354C-9EF1-02A350BC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CB19-71A1-6B45-8CA4-66D7F0490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mt/_s885c7573j5_h5hl6mwmtb00000gn/T/com.microsoft.Word/WebArchiveCopyPasteTempFiles/Z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apple.com/en-gb/HT20963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C23B2-4D06-4894-A206-71A3B7809B7D}"/>
              </a:ext>
            </a:extLst>
          </p:cNvPr>
          <p:cNvSpPr/>
          <p:nvPr/>
        </p:nvSpPr>
        <p:spPr>
          <a:xfrm>
            <a:off x="10247" y="7045"/>
            <a:ext cx="12172787" cy="68387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283B6-8A75-4350-8B42-04FD298C43FB}"/>
              </a:ext>
            </a:extLst>
          </p:cNvPr>
          <p:cNvSpPr txBox="1"/>
          <p:nvPr/>
        </p:nvSpPr>
        <p:spPr>
          <a:xfrm>
            <a:off x="1343425" y="984837"/>
            <a:ext cx="5932073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GB" sz="2800" dirty="0">
                <a:ea typeface="+mn-lt"/>
                <a:cs typeface="+mn-lt"/>
              </a:rPr>
            </a:b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A Short Survey at the Intersection of Reliability and Security in Processor Architecture Designs</a:t>
            </a:r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GB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B5A70-FAD7-4EF7-AFAC-836FBBEB34F0}"/>
              </a:ext>
            </a:extLst>
          </p:cNvPr>
          <p:cNvSpPr txBox="1"/>
          <p:nvPr/>
        </p:nvSpPr>
        <p:spPr>
          <a:xfrm>
            <a:off x="1563140" y="376589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By Louis Marriage, Freddie Sethi, Benjamin Hodgkins, Kwan Ho Lin</a:t>
            </a:r>
            <a:endParaRPr lang="en-GB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14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313CC9-CF7B-4D62-BA6A-04F4C940E5DB}"/>
              </a:ext>
            </a:extLst>
          </p:cNvPr>
          <p:cNvSpPr txBox="1">
            <a:spLocks/>
          </p:cNvSpPr>
          <p:nvPr/>
        </p:nvSpPr>
        <p:spPr>
          <a:xfrm>
            <a:off x="838200" y="728807"/>
            <a:ext cx="10515600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Architectural Vulnerability Factors (AVFs)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2FCD93-E480-4C43-8BA6-8DD3325E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027" y="2357588"/>
            <a:ext cx="5875961" cy="3819375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Little's Law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Uses Architecturally Correct Execution (ACE) bits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Intel defines ACE bits as bits within a system that affect the output of a program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Function takes the average bandwidth per cycle and average latency a bit in the architecture and subscript of ACE before multiplying together and dividing by the average number of bits inside the architecture</a:t>
            </a:r>
          </a:p>
        </p:txBody>
      </p:sp>
      <p:pic>
        <p:nvPicPr>
          <p:cNvPr id="8" name="Picture 8" descr="A picture containing graphical user interface, text, Word&#10;&#10;Description automatically generated">
            <a:extLst>
              <a:ext uri="{FF2B5EF4-FFF2-40B4-BE49-F238E27FC236}">
                <a16:creationId xmlns:a16="http://schemas.microsoft.com/office/drawing/2014/main" id="{1450DE9A-F81A-492B-A4D1-1D062B79A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14" y="3334647"/>
            <a:ext cx="3740269" cy="1482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94CBEF-7EFD-49F0-8D56-1F9A42234BD3}"/>
              </a:ext>
            </a:extLst>
          </p:cNvPr>
          <p:cNvSpPr txBox="1"/>
          <p:nvPr/>
        </p:nvSpPr>
        <p:spPr>
          <a:xfrm>
            <a:off x="1450283" y="502044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Formula used to calculate AVFs using Little's Law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51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E057FA2-02AB-4F0C-952B-D6D67D59BA5D}"/>
              </a:ext>
            </a:extLst>
          </p:cNvPr>
          <p:cNvSpPr txBox="1">
            <a:spLocks/>
          </p:cNvSpPr>
          <p:nvPr/>
        </p:nvSpPr>
        <p:spPr>
          <a:xfrm>
            <a:off x="838200" y="746125"/>
            <a:ext cx="10515600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Architectural Vulnerability Factors (AVFs)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7C7728-2BC6-4077-8054-4792832FE1A0}"/>
              </a:ext>
            </a:extLst>
          </p:cNvPr>
          <p:cNvSpPr txBox="1">
            <a:spLocks/>
          </p:cNvSpPr>
          <p:nvPr/>
        </p:nvSpPr>
        <p:spPr>
          <a:xfrm>
            <a:off x="3152463" y="2519006"/>
            <a:ext cx="5875961" cy="31959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ACE Analysis in Performance Models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Uses performance model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Tries to determine which bits are ACE and which are un-ACE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Assumes that all bits are ACE until proven otherwise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4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53D36-787F-7548-B4E1-11317913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5706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MIT Aegis Secure Processor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D80EE0-49F3-0948-8F2D-7444DEE24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5" r="1" b="22253"/>
          <a:stretch/>
        </p:blipFill>
        <p:spPr>
          <a:xfrm>
            <a:off x="215900" y="1791036"/>
            <a:ext cx="7189537" cy="41561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9576E-3382-D942-8918-3FBD182F662E}"/>
              </a:ext>
            </a:extLst>
          </p:cNvPr>
          <p:cNvSpPr txBox="1"/>
          <p:nvPr/>
        </p:nvSpPr>
        <p:spPr>
          <a:xfrm>
            <a:off x="7556975" y="321732"/>
            <a:ext cx="4307478" cy="626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Four processing modes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 (STD)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Suspended Secure Processing (SSP)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Tamper-Evident (TE)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Tamper- Resistant (PTR)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STD and SSP are the lowest privilege mode which has no access to private memory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 has read/write access to verified memory and a subset of security functions. PTR mode is the most privileged due to its access to PUF instructions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 off-chip protection uses Integrity verification(IV) and Memory Encryption(ME)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defend against a wide range of attacks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PUF can also not be duplicated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Aegis can provide a strong defense with negligible overhead in gate size and performance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B347-26A6-CA4A-B57F-4B12AFA69D87}"/>
              </a:ext>
            </a:extLst>
          </p:cNvPr>
          <p:cNvSpPr txBox="1"/>
          <p:nvPr/>
        </p:nvSpPr>
        <p:spPr>
          <a:xfrm>
            <a:off x="0" y="6159500"/>
            <a:ext cx="728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1 illustrates the model upon which Aegis is built. Basically, all trusted components are contained in a single-chip secure processor, which includes all security features and secret keys.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1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CFFF-CE9B-CD44-9F17-F44EA340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491260"/>
            <a:ext cx="7235242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i="1" dirty="0">
                <a:solidFill>
                  <a:srgbClr val="FFFFFF"/>
                </a:solidFill>
              </a:rPr>
              <a:t>Apple Secure Enclave Processor (SEP) 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FFDB8B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33851-7ACE-1D43-9B02-0B95895A0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88" r="-2" b="47071"/>
          <a:stretch/>
        </p:blipFill>
        <p:spPr>
          <a:xfrm>
            <a:off x="321732" y="2455399"/>
            <a:ext cx="5076018" cy="290866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FFDB8B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9080AC4-7272-8249-A5C2-5A10A128B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" b="5683"/>
          <a:stretch/>
        </p:blipFill>
        <p:spPr>
          <a:xfrm>
            <a:off x="3453345" y="4099019"/>
            <a:ext cx="3837719" cy="219818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6906A-39D1-E449-B34A-C3D80A3D93E8}"/>
              </a:ext>
            </a:extLst>
          </p:cNvPr>
          <p:cNvSpPr txBox="1"/>
          <p:nvPr/>
        </p:nvSpPr>
        <p:spPr>
          <a:xfrm>
            <a:off x="7560196" y="321733"/>
            <a:ext cx="4310071" cy="6213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First introduced with the A7 processor and iPhone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Application processor(AP) and the </a:t>
            </a:r>
            <a:r>
              <a:rPr lang="en-US" i="1" dirty="0">
                <a:solidFill>
                  <a:srgbClr val="FFFFFF"/>
                </a:solidFill>
              </a:rPr>
              <a:t>Secure Enclave Processor (SEP)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FFFF"/>
                </a:solidFill>
              </a:rPr>
              <a:t>Uses a KF filter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Encrypted in this format - AES-ECB, AES-CBC and AES-XEX</a:t>
            </a:r>
          </a:p>
        </p:txBody>
      </p:sp>
    </p:spTree>
    <p:extLst>
      <p:ext uri="{BB962C8B-B14F-4D97-AF65-F5344CB8AC3E}">
        <p14:creationId xmlns:p14="http://schemas.microsoft.com/office/powerpoint/2010/main" val="19336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D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CFFF-CE9B-CD44-9F17-F44EA340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3" y="469755"/>
            <a:ext cx="726067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i="1" dirty="0">
                <a:solidFill>
                  <a:srgbClr val="FFFFFF"/>
                </a:solidFill>
              </a:rPr>
              <a:t>Apple Secure Enclave Processor (SEP) 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3C6089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 descr="Apple A12 Bionic processor running ML algorithms 9 times faster — a myth or  reality? | by Andrey Logvinenko | Medium">
            <a:extLst>
              <a:ext uri="{FF2B5EF4-FFF2-40B4-BE49-F238E27FC236}">
                <a16:creationId xmlns:a16="http://schemas.microsoft.com/office/drawing/2014/main" id="{0D9CCFB5-ACBC-8346-80EC-31A7C4446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" r="3" b="8041"/>
          <a:stretch>
            <a:fillRect/>
          </a:stretch>
        </p:blipFill>
        <p:spPr bwMode="auto">
          <a:xfrm>
            <a:off x="524256" y="3174771"/>
            <a:ext cx="3067356" cy="262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3C6089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31B5F-716F-9E47-B77B-73D0CC48A0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2" r="34288"/>
          <a:stretch/>
        </p:blipFill>
        <p:spPr>
          <a:xfrm>
            <a:off x="4138970" y="3009277"/>
            <a:ext cx="3067358" cy="295264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6906A-39D1-E449-B34A-C3D80A3D93E8}"/>
              </a:ext>
            </a:extLst>
          </p:cNvPr>
          <p:cNvSpPr txBox="1"/>
          <p:nvPr/>
        </p:nvSpPr>
        <p:spPr>
          <a:xfrm>
            <a:off x="7553752" y="321733"/>
            <a:ext cx="4316515" cy="5772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Built-in services which use the SEP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Unlock of device or account (Password &amp; Biometric) – apple pay / verify passwords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Hardware Encryption/Data Protection/File Vault (Data-at-Rest)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Secure Boot (Firmware and OS Trust and Integrity)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Hardware control of camera (FaceTime)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Hardware number generation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 uses logical walls between software and security functions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SEP uses a Unique ID for each separate device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F842F-E2B0-F744-95B1-4F454EA25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C5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CFFF-CE9B-CD44-9F17-F44EA340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ARM TrustZone technology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8FE70A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F87E793-DE83-3E41-BA37-64C769139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" r="1165" b="-2"/>
          <a:stretch/>
        </p:blipFill>
        <p:spPr>
          <a:xfrm>
            <a:off x="524260" y="2667954"/>
            <a:ext cx="3067348" cy="363529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8FE70A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ED670A9-3C7A-1947-B595-A2980B5E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130" r="16369" b="2"/>
          <a:stretch/>
        </p:blipFill>
        <p:spPr>
          <a:xfrm>
            <a:off x="4138956" y="2667968"/>
            <a:ext cx="3071020" cy="36396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5FB7C-08AB-244B-BDD6-C8273B9E556A}"/>
              </a:ext>
            </a:extLst>
          </p:cNvPr>
          <p:cNvSpPr txBox="1"/>
          <p:nvPr/>
        </p:nvSpPr>
        <p:spPr>
          <a:xfrm>
            <a:off x="7580133" y="321732"/>
            <a:ext cx="4313292" cy="6213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Uses a single core with Two logical zones – secure world and non-secure world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Implementation Defined Attribution Unit (IDAU)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Security Attribution Unit (SAU)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Uses a Secure Gateway(SG) instructions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You can only access information if necessary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How ARM TrustZone technology is isolated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Software logic-based isolation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Traditional logic-based isolation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Obfuscated isolation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System hardware-based isolation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Discrete Sub-system isolation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0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2D4E3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CFFF-CE9B-CD44-9F17-F44EA340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IBM 4765 Secure Processor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67D134D5-075A-2F4A-BB0F-5EDF0459A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9" r="3" b="7176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0D29-EA46-744D-8C19-0FD944548497}"/>
              </a:ext>
            </a:extLst>
          </p:cNvPr>
          <p:cNvSpPr txBox="1"/>
          <p:nvPr/>
        </p:nvSpPr>
        <p:spPr>
          <a:xfrm>
            <a:off x="7582563" y="321732"/>
            <a:ext cx="4281890" cy="6213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Placed on a PCLe card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Formats the data into cryptographic algorithms such as SHA-256, HMAC, and RSA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Uses a tamper-proof storage system which meets the  1402-2 level 4 security requirements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Checks for temperature changes or voltage spikes to see if the processor is functioning properly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IBM 4765 hardware performs AES, DES, T-DES, SHA-1, SHA-256, MD5, HMAC and public key cryptographic algorithms, a secure clock/calendar, and a hardware random number generator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Uses Miniboot for the software side of security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2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CFFF-CE9B-CD44-9F17-F44EA340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24"/>
            <a:ext cx="5490882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Intel Trusted Execution Technology (TXT) 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635C8-844E-4145-86C9-6B07061A14C3}"/>
              </a:ext>
            </a:extLst>
          </p:cNvPr>
          <p:cNvSpPr txBox="1"/>
          <p:nvPr/>
        </p:nvSpPr>
        <p:spPr>
          <a:xfrm>
            <a:off x="-1" y="1691640"/>
            <a:ext cx="4823013" cy="508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Started shipping in 2010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By 2012, most major manufacturers offered Intel TXT–capable server platforms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set of hardware extensions for the processors and chipsets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Hardware-based mechanisms help attacks against the software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Uses the Trusted Platform Module (TPM)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types of trust: the static chain and dynamic chain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Authenticated Code Module(ACM)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TXT works in launch-time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277D3222-A855-B64A-9A16-D38356DC7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4" r="9598" b="-1"/>
          <a:stretch/>
        </p:blipFill>
        <p:spPr>
          <a:xfrm>
            <a:off x="6386964" y="693241"/>
            <a:ext cx="5805035" cy="340708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CC36D2D-8046-BF40-AA74-371AEE1F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73" y="4571237"/>
            <a:ext cx="7530352" cy="1863762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78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3D7B-B3B9-41A5-A3F2-FEE5A46B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7CDFA-A32A-4109-A318-FD791094D680}"/>
              </a:ext>
            </a:extLst>
          </p:cNvPr>
          <p:cNvSpPr txBox="1"/>
          <p:nvPr/>
        </p:nvSpPr>
        <p:spPr>
          <a:xfrm>
            <a:off x="639056" y="1906920"/>
            <a:ext cx="11182829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+mn-lt"/>
                <a:cs typeface="+mn-lt"/>
              </a:rPr>
              <a:t>In the conclusion, they reminisce on the both the reliable and the security-aware processor architectures. The reliable architectures are shown to strong against errors with its application of error correction protection to help stop random and limited errors. However, for the security-aware architectures it is a lot more entangled. This is because of they have different security demands and attack models for each of the designs that are on the market.</a:t>
            </a:r>
          </a:p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55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0C22-B467-5141-AF85-483509CF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6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77D42-8DBB-F146-B4C4-E7390A5DE94B}"/>
              </a:ext>
            </a:extLst>
          </p:cNvPr>
          <p:cNvSpPr txBox="1"/>
          <p:nvPr/>
        </p:nvSpPr>
        <p:spPr>
          <a:xfrm>
            <a:off x="0" y="1317002"/>
            <a:ext cx="790687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Article title: </a:t>
            </a:r>
            <a:r>
              <a:rPr lang="en-GB" sz="1100" dirty="0" err="1"/>
              <a:t>PCIeCC</a:t>
            </a:r>
            <a:r>
              <a:rPr lang="en-GB" sz="1100" dirty="0"/>
              <a:t> 4765 Overview</a:t>
            </a:r>
            <a:endParaRPr lang="en-US" sz="1100" dirty="0"/>
          </a:p>
          <a:p>
            <a:r>
              <a:rPr lang="en-US" sz="1100" dirty="0"/>
              <a:t>Website title: </a:t>
            </a:r>
            <a:r>
              <a:rPr lang="en-GB" sz="1100" dirty="0" err="1"/>
              <a:t>Ibm.com</a:t>
            </a:r>
            <a:endParaRPr lang="en-US" sz="1100" dirty="0"/>
          </a:p>
          <a:p>
            <a:r>
              <a:rPr lang="en-US" sz="1100" dirty="0"/>
              <a:t>URL: </a:t>
            </a:r>
            <a:r>
              <a:rPr lang="en-GB" sz="1100" dirty="0"/>
              <a:t>https://</a:t>
            </a:r>
            <a:r>
              <a:rPr lang="en-GB" sz="1100" dirty="0" err="1"/>
              <a:t>www.ibm.com</a:t>
            </a:r>
            <a:r>
              <a:rPr lang="en-GB" sz="1100" dirty="0"/>
              <a:t>/security/</a:t>
            </a:r>
            <a:r>
              <a:rPr lang="en-GB" sz="1100" dirty="0" err="1"/>
              <a:t>cryptocards</a:t>
            </a:r>
            <a:r>
              <a:rPr lang="en-GB" sz="1100" dirty="0"/>
              <a:t>/</a:t>
            </a:r>
            <a:r>
              <a:rPr lang="en-GB" sz="1100" dirty="0" err="1"/>
              <a:t>pciecc</a:t>
            </a:r>
            <a:r>
              <a:rPr lang="en-GB" sz="1100" dirty="0"/>
              <a:t>/overview</a:t>
            </a:r>
          </a:p>
          <a:p>
            <a:endParaRPr lang="en-US" sz="1100" dirty="0"/>
          </a:p>
          <a:p>
            <a:r>
              <a:rPr lang="en-US" sz="1100" dirty="0"/>
              <a:t>Article title: </a:t>
            </a:r>
            <a:r>
              <a:rPr lang="en-GB" sz="1100" dirty="0"/>
              <a:t>What is Arm </a:t>
            </a:r>
            <a:r>
              <a:rPr lang="en-GB" sz="1100" dirty="0" err="1"/>
              <a:t>TrustZone</a:t>
            </a:r>
            <a:r>
              <a:rPr lang="en-GB" sz="1100" dirty="0"/>
              <a:t> Technology? - Hardware Based Isolation, </a:t>
            </a:r>
            <a:r>
              <a:rPr lang="en-GB" sz="1100" dirty="0" err="1"/>
              <a:t>TrustZone</a:t>
            </a:r>
            <a:endParaRPr lang="en-US" sz="1100" dirty="0"/>
          </a:p>
          <a:p>
            <a:r>
              <a:rPr lang="en-US" sz="1100" dirty="0"/>
              <a:t>Website title: </a:t>
            </a:r>
            <a:r>
              <a:rPr lang="en-GB" sz="1100" dirty="0" err="1"/>
              <a:t>Trustonic</a:t>
            </a:r>
            <a:endParaRPr lang="en-US" sz="1100" dirty="0"/>
          </a:p>
          <a:p>
            <a:r>
              <a:rPr lang="en-US" sz="1100" dirty="0"/>
              <a:t>URL: </a:t>
            </a:r>
            <a:r>
              <a:rPr lang="en-GB" sz="1100" dirty="0"/>
              <a:t>https://</a:t>
            </a:r>
            <a:r>
              <a:rPr lang="en-GB" sz="1100" dirty="0" err="1"/>
              <a:t>www.trustonic.com</a:t>
            </a:r>
            <a:r>
              <a:rPr lang="en-GB" sz="1100" dirty="0"/>
              <a:t>/technical-articles/what-is-</a:t>
            </a:r>
            <a:r>
              <a:rPr lang="en-GB" sz="1100" dirty="0" err="1"/>
              <a:t>trustzone</a:t>
            </a:r>
            <a:r>
              <a:rPr lang="en-GB" sz="1100" dirty="0"/>
              <a:t>/</a:t>
            </a:r>
          </a:p>
          <a:p>
            <a:endParaRPr lang="en-US" sz="1100" dirty="0"/>
          </a:p>
          <a:p>
            <a:r>
              <a:rPr lang="en-US" sz="1100" dirty="0"/>
              <a:t>Article title: </a:t>
            </a:r>
            <a:r>
              <a:rPr lang="en-GB" sz="1100" dirty="0" err="1"/>
              <a:t>Csg.csail.mit.edu</a:t>
            </a:r>
            <a:endParaRPr lang="en-GB" sz="1100" dirty="0"/>
          </a:p>
          <a:p>
            <a:r>
              <a:rPr lang="en-US" sz="1100" dirty="0"/>
              <a:t>URL: </a:t>
            </a:r>
            <a:r>
              <a:rPr lang="en-GB" sz="1100" dirty="0"/>
              <a:t>http://</a:t>
            </a:r>
            <a:r>
              <a:rPr lang="en-GB" sz="1100" dirty="0" err="1"/>
              <a:t>csg.csail.mit.edu</a:t>
            </a:r>
            <a:r>
              <a:rPr lang="en-GB" sz="1100" dirty="0"/>
              <a:t>/pubs/memos/Memo-489/memo-489.pdf</a:t>
            </a:r>
          </a:p>
          <a:p>
            <a:endParaRPr lang="en-US" sz="1100" dirty="0"/>
          </a:p>
          <a:p>
            <a:r>
              <a:rPr lang="en-US" sz="1100" dirty="0"/>
              <a:t>Article title: </a:t>
            </a:r>
            <a:r>
              <a:rPr lang="en-GB" sz="1100" dirty="0" err="1"/>
              <a:t>People.csail.mit.edu</a:t>
            </a:r>
            <a:endParaRPr lang="en-US" sz="1100" dirty="0"/>
          </a:p>
          <a:p>
            <a:r>
              <a:rPr lang="en-US" sz="1100" dirty="0"/>
              <a:t>URL: </a:t>
            </a:r>
            <a:r>
              <a:rPr lang="en-GB" sz="1100" dirty="0"/>
              <a:t>https://</a:t>
            </a:r>
            <a:r>
              <a:rPr lang="en-GB" sz="1100" dirty="0" err="1"/>
              <a:t>people.csail.mit.edu</a:t>
            </a:r>
            <a:r>
              <a:rPr lang="en-GB" sz="1100" dirty="0"/>
              <a:t>/</a:t>
            </a:r>
            <a:r>
              <a:rPr lang="en-GB" sz="1100" dirty="0" err="1"/>
              <a:t>devadas</a:t>
            </a:r>
            <a:r>
              <a:rPr lang="en-GB" sz="1100" dirty="0"/>
              <a:t>/pubs/aegis-istr-august6-2005.pd</a:t>
            </a:r>
          </a:p>
          <a:p>
            <a:endParaRPr lang="en-US" sz="1100" dirty="0"/>
          </a:p>
          <a:p>
            <a:r>
              <a:rPr lang="en-US" sz="1100" dirty="0"/>
              <a:t>Author: </a:t>
            </a:r>
            <a:r>
              <a:rPr lang="en-GB" sz="1100" dirty="0"/>
              <a:t>Killian Bell</a:t>
            </a:r>
            <a:endParaRPr lang="en-US" sz="1100" dirty="0"/>
          </a:p>
          <a:p>
            <a:r>
              <a:rPr lang="en-US" sz="1100" dirty="0"/>
              <a:t>Article title: </a:t>
            </a:r>
            <a:r>
              <a:rPr lang="en-GB" sz="1100" dirty="0"/>
              <a:t>Apple's impenetrable security chip is penetrated by hacker</a:t>
            </a:r>
            <a:endParaRPr lang="en-US" sz="1100" dirty="0"/>
          </a:p>
          <a:p>
            <a:r>
              <a:rPr lang="en-US" sz="1100" dirty="0"/>
              <a:t>Website title: </a:t>
            </a:r>
            <a:r>
              <a:rPr lang="en-GB" sz="1100" dirty="0"/>
              <a:t>Cult of Mac</a:t>
            </a:r>
            <a:endParaRPr lang="en-US" sz="1100" dirty="0"/>
          </a:p>
          <a:p>
            <a:r>
              <a:rPr lang="en-US" sz="1100" dirty="0"/>
              <a:t>URL: </a:t>
            </a:r>
            <a:r>
              <a:rPr lang="en-GB" sz="1100" dirty="0"/>
              <a:t>https://</a:t>
            </a:r>
            <a:r>
              <a:rPr lang="en-GB" sz="1100" dirty="0" err="1"/>
              <a:t>www.cultofmac.com</a:t>
            </a:r>
            <a:r>
              <a:rPr lang="en-GB" sz="1100" dirty="0"/>
              <a:t>/498228/apples-impenetrable-security-chip-is-penetrated-by-hacker/</a:t>
            </a:r>
          </a:p>
          <a:p>
            <a:endParaRPr lang="en-US" sz="1100" dirty="0"/>
          </a:p>
          <a:p>
            <a:r>
              <a:rPr lang="en-US" sz="1100" dirty="0"/>
              <a:t>Article title: </a:t>
            </a:r>
            <a:r>
              <a:rPr lang="en-GB" sz="1100" dirty="0"/>
              <a:t>Security certifications for SEP: Secure Key Store</a:t>
            </a:r>
            <a:endParaRPr lang="en-US" sz="1100" dirty="0"/>
          </a:p>
          <a:p>
            <a:r>
              <a:rPr lang="en-US" sz="1100" dirty="0"/>
              <a:t>Website title: </a:t>
            </a:r>
            <a:r>
              <a:rPr lang="en-GB" sz="1100" dirty="0"/>
              <a:t>Apple Support</a:t>
            </a:r>
            <a:endParaRPr lang="en-US" sz="1100" dirty="0"/>
          </a:p>
          <a:p>
            <a:r>
              <a:rPr lang="en-US" sz="1100" dirty="0"/>
              <a:t>URL: </a:t>
            </a:r>
            <a:r>
              <a:rPr lang="en-GB" sz="1100" dirty="0">
                <a:hlinkClick r:id="rId2"/>
              </a:rPr>
              <a:t>https://support.apple.com/en-gb/HT209632</a:t>
            </a:r>
            <a:endParaRPr lang="en-GB" sz="1100" dirty="0"/>
          </a:p>
          <a:p>
            <a:endParaRPr lang="en-GB" sz="1100" dirty="0"/>
          </a:p>
          <a:p>
            <a:r>
              <a:rPr lang="en-US" sz="1100" dirty="0"/>
              <a:t>Website title: </a:t>
            </a:r>
            <a:r>
              <a:rPr lang="en-GB" sz="1100" dirty="0"/>
              <a:t>Fundamental Principles of Intel</a:t>
            </a:r>
            <a:r>
              <a:rPr lang="en-GB" sz="1100" baseline="30000" dirty="0"/>
              <a:t>®</a:t>
            </a:r>
            <a:r>
              <a:rPr lang="en-GB" sz="1100" dirty="0"/>
              <a:t> TXT</a:t>
            </a:r>
          </a:p>
          <a:p>
            <a:r>
              <a:rPr lang="en-US" sz="1100" dirty="0"/>
              <a:t>URL : </a:t>
            </a:r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/chapter/10.1007/978-1-4302-6149-0_2</a:t>
            </a:r>
          </a:p>
        </p:txBody>
      </p:sp>
    </p:spTree>
    <p:extLst>
      <p:ext uri="{BB962C8B-B14F-4D97-AF65-F5344CB8AC3E}">
        <p14:creationId xmlns:p14="http://schemas.microsoft.com/office/powerpoint/2010/main" val="219328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2F19-C650-4C92-A8E1-5CA57C74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C811-8B52-4CC2-8A06-602A7D0E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>
                <a:ea typeface="+mn-lt"/>
                <a:cs typeface="+mn-lt"/>
              </a:rPr>
              <a:t>The importance of the topic – Kwan Ho Lin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Main contributions of the paper – Louis Marriage and Freddie Sethi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GB" dirty="0">
                <a:ea typeface="+mn-lt"/>
                <a:cs typeface="+mn-lt"/>
              </a:rPr>
              <a:t>Conclusion – Benjamin Hodgkins</a:t>
            </a:r>
          </a:p>
        </p:txBody>
      </p:sp>
    </p:spTree>
    <p:extLst>
      <p:ext uri="{BB962C8B-B14F-4D97-AF65-F5344CB8AC3E}">
        <p14:creationId xmlns:p14="http://schemas.microsoft.com/office/powerpoint/2010/main" val="63289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82CB-2DCA-4251-8020-1929692F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Why is the topic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CBFC-7490-4E4D-90A5-B8B6AB81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Learn a basic principle of ECCs for protecting data.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Give some common ways to improve system security by ECCs.</a:t>
            </a:r>
          </a:p>
          <a:p>
            <a:r>
              <a:rPr lang="en-GB" dirty="0">
                <a:ea typeface="+mn-lt"/>
                <a:cs typeface="+mn-lt"/>
              </a:rPr>
              <a:t>Learn how ECCs prevent data from being distorted by random errors.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Know about different security processor 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63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A568C-3366-49F5-AF8C-33CAB0F12F91}"/>
              </a:ext>
            </a:extLst>
          </p:cNvPr>
          <p:cNvSpPr txBox="1">
            <a:spLocks/>
          </p:cNvSpPr>
          <p:nvPr/>
        </p:nvSpPr>
        <p:spPr>
          <a:xfrm>
            <a:off x="1771912" y="2456541"/>
            <a:ext cx="8575964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ECC-based Reliable Processor Design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120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367B-EF92-46B6-A9D4-B13BFD15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71" y="681427"/>
            <a:ext cx="8575964" cy="1325563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ECC-based Reliable Processor Design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8E9C-12A2-4E73-B80D-B2139514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593" y="877047"/>
            <a:ext cx="2425395" cy="5100757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Random Error Correction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Data initially encoded before being stored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Corrupted by errors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Eventually passed through a decoding function</a:t>
            </a:r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112E7A84-210C-4E58-A335-5B62DAAC4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0" r="-101" b="283"/>
          <a:stretch/>
        </p:blipFill>
        <p:spPr>
          <a:xfrm>
            <a:off x="451058" y="2606283"/>
            <a:ext cx="8632215" cy="296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59F2D-E20F-46CE-8C49-9B5B401BB751}"/>
              </a:ext>
            </a:extLst>
          </p:cNvPr>
          <p:cNvSpPr txBox="1"/>
          <p:nvPr/>
        </p:nvSpPr>
        <p:spPr>
          <a:xfrm>
            <a:off x="585354" y="5815445"/>
            <a:ext cx="32107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Figure 1 shows the formula data goes through when using random error correction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62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45C627-9DB8-4194-890D-0CCC6EFC5E63}"/>
              </a:ext>
            </a:extLst>
          </p:cNvPr>
          <p:cNvSpPr txBox="1">
            <a:spLocks/>
          </p:cNvSpPr>
          <p:nvPr/>
        </p:nvSpPr>
        <p:spPr>
          <a:xfrm>
            <a:off x="1806548" y="655450"/>
            <a:ext cx="8575964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ECC-based Reliable Processor Design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6FD2B-7EAA-4C6D-92E2-758678C524C0}"/>
              </a:ext>
            </a:extLst>
          </p:cNvPr>
          <p:cNvSpPr txBox="1">
            <a:spLocks/>
          </p:cNvSpPr>
          <p:nvPr/>
        </p:nvSpPr>
        <p:spPr>
          <a:xfrm>
            <a:off x="3797322" y="2409214"/>
            <a:ext cx="4590167" cy="36907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Data Regeneration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Similar to Random Error Correction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Not corrupted by errors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Part of the data is missing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Passed through a function to restore lost data</a:t>
            </a:r>
          </a:p>
        </p:txBody>
      </p:sp>
    </p:spTree>
    <p:extLst>
      <p:ext uri="{BB962C8B-B14F-4D97-AF65-F5344CB8AC3E}">
        <p14:creationId xmlns:p14="http://schemas.microsoft.com/office/powerpoint/2010/main" val="10657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AFDCC6-0499-4195-8622-CA6B685E7E65}"/>
              </a:ext>
            </a:extLst>
          </p:cNvPr>
          <p:cNvSpPr txBox="1">
            <a:spLocks/>
          </p:cNvSpPr>
          <p:nvPr/>
        </p:nvSpPr>
        <p:spPr>
          <a:xfrm>
            <a:off x="447071" y="681427"/>
            <a:ext cx="8575964" cy="13255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ECC-based Reliable Processor Design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5D529E-863B-4EB2-B388-E512E57A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593" y="790456"/>
            <a:ext cx="2425395" cy="5386507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Self-Checking Checkers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Data fed through a function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Function runs alongside the main formula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Decoding function at the end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Final function checks whether it needs to decode the data or simply verify it</a:t>
            </a: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CEA8C68-B622-46A9-AF9C-314D2BF0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70" y="2466439"/>
            <a:ext cx="6366294" cy="3190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579A3-A603-48AD-A5E0-C40875D1250D}"/>
              </a:ext>
            </a:extLst>
          </p:cNvPr>
          <p:cNvSpPr txBox="1"/>
          <p:nvPr/>
        </p:nvSpPr>
        <p:spPr>
          <a:xfrm>
            <a:off x="1208809" y="5832763"/>
            <a:ext cx="35484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Figure 2 shows the formula used for self-checking checkers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9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584FDE-6105-434B-84B0-7F39DE90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529897"/>
            <a:ext cx="10515600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Architectural Vulnerability Factors (AVFs)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745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339A-DC71-4B5C-9632-7054AE07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761"/>
            <a:ext cx="10515600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cs typeface="Calibri Light"/>
              </a:rPr>
              <a:t>Architectural Vulnerability Factors (AVFs)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377F7-9D65-4792-866D-BA865856A3E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4F6FD8-6727-43EE-A41F-63D77866E9D8}"/>
              </a:ext>
            </a:extLst>
          </p:cNvPr>
          <p:cNvSpPr txBox="1">
            <a:spLocks/>
          </p:cNvSpPr>
          <p:nvPr/>
        </p:nvSpPr>
        <p:spPr>
          <a:xfrm>
            <a:off x="3147890" y="2487146"/>
            <a:ext cx="5897690" cy="36907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Statistical Fault Injection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Method where errors are injected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Compared to model without errors</a:t>
            </a:r>
          </a:p>
          <a:p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Computes AVF using mismatches and dividing by number of injected errors</a:t>
            </a:r>
          </a:p>
        </p:txBody>
      </p:sp>
    </p:spTree>
    <p:extLst>
      <p:ext uri="{BB962C8B-B14F-4D97-AF65-F5344CB8AC3E}">
        <p14:creationId xmlns:p14="http://schemas.microsoft.com/office/powerpoint/2010/main" val="98506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714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Introduction</vt:lpstr>
      <vt:lpstr>Why is the topic important?</vt:lpstr>
      <vt:lpstr>PowerPoint Presentation</vt:lpstr>
      <vt:lpstr>ECC-based Reliable Processor Design</vt:lpstr>
      <vt:lpstr>PowerPoint Presentation</vt:lpstr>
      <vt:lpstr>PowerPoint Presentation</vt:lpstr>
      <vt:lpstr>Architectural Vulnerability Factors (AVFs)</vt:lpstr>
      <vt:lpstr>Architectural Vulnerability Factors (AVFs)</vt:lpstr>
      <vt:lpstr>PowerPoint Presentation</vt:lpstr>
      <vt:lpstr>PowerPoint Presentation</vt:lpstr>
      <vt:lpstr>MIT Aegis Secure Processor  </vt:lpstr>
      <vt:lpstr>Apple Secure Enclave Processor (SEP)  </vt:lpstr>
      <vt:lpstr>Apple Secure Enclave Processor (SEP)  </vt:lpstr>
      <vt:lpstr>ARM TrustZone technology  </vt:lpstr>
      <vt:lpstr>IBM 4765 Secure Processor  </vt:lpstr>
      <vt:lpstr>Intel Trusted Execution Technology (TXT) 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Aegis Secure Processor  </dc:title>
  <dc:creator>Freddie Sethi</dc:creator>
  <cp:lastModifiedBy>Freddie Sethi</cp:lastModifiedBy>
  <cp:revision>384</cp:revision>
  <dcterms:created xsi:type="dcterms:W3CDTF">2020-11-17T21:33:32Z</dcterms:created>
  <dcterms:modified xsi:type="dcterms:W3CDTF">2020-11-20T10:15:41Z</dcterms:modified>
</cp:coreProperties>
</file>