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9" r:id="rId6"/>
    <p:sldId id="258" r:id="rId7"/>
  </p:sldIdLst>
  <p:sldSz cx="9144000" cy="6858000" type="screen4x3"/>
  <p:notesSz cx="69342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4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7FEBF-E8C2-4D82-8FCE-858CC06548AE}" v="2" dt="2021-05-11T16:08:41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20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Gardiner (s5328645)" userId="S::s5328645@bournemouth.ac.uk::5bb9567b-cacc-44c2-b9ea-37d69c9d7403" providerId="AD" clId="Web-{7627FEBF-E8C2-4D82-8FCE-858CC06548AE}"/>
    <pc:docChg chg="delSld">
      <pc:chgData name="Benjamin Gardiner (s5328645)" userId="S::s5328645@bournemouth.ac.uk::5bb9567b-cacc-44c2-b9ea-37d69c9d7403" providerId="AD" clId="Web-{7627FEBF-E8C2-4D82-8FCE-858CC06548AE}" dt="2021-05-11T16:08:41.403" v="1"/>
      <pc:docMkLst>
        <pc:docMk/>
      </pc:docMkLst>
      <pc:sldChg chg="del">
        <pc:chgData name="Benjamin Gardiner (s5328645)" userId="S::s5328645@bournemouth.ac.uk::5bb9567b-cacc-44c2-b9ea-37d69c9d7403" providerId="AD" clId="Web-{7627FEBF-E8C2-4D82-8FCE-858CC06548AE}" dt="2021-05-11T16:08:39.481" v="0"/>
        <pc:sldMkLst>
          <pc:docMk/>
          <pc:sldMk cId="4238568098" sldId="260"/>
        </pc:sldMkLst>
      </pc:sldChg>
      <pc:sldChg chg="del">
        <pc:chgData name="Benjamin Gardiner (s5328645)" userId="S::s5328645@bournemouth.ac.uk::5bb9567b-cacc-44c2-b9ea-37d69c9d7403" providerId="AD" clId="Web-{7627FEBF-E8C2-4D82-8FCE-858CC06548AE}" dt="2021-05-11T16:08:41.403" v="1"/>
        <pc:sldMkLst>
          <pc:docMk/>
          <pc:sldMk cId="1920089798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l" defTabSz="922338">
              <a:defRPr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>
              <a:defRPr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l" defTabSz="922338"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>
              <a:defRPr/>
            </a:lvl1pPr>
          </a:lstStyle>
          <a:p>
            <a:fld id="{5B425D33-0EE4-4EF1-A034-5B8A467A4A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05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1624E-3721-49C3-B05B-A336393C6209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E1624E-3721-49C3-B05B-A336393C620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Competitiveness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Regarding Technology</a:t>
            </a:r>
          </a:p>
          <a:p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technology is very essential when dealing with the business systems or the ecommerce systems.</a:t>
            </a:r>
          </a:p>
          <a:p>
            <a:pPr marL="228600" indent="-228600">
              <a:buAutoNum type="arabicPeriod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Surroundings</a:t>
            </a:r>
          </a:p>
          <a:p>
            <a:pPr algn="l"/>
            <a:r>
              <a:rPr lang="en-US" sz="1800" b="0" i="1" u="none" strike="noStrike" baseline="0" dirty="0">
                <a:latin typeface="Calibri,Italic"/>
              </a:rPr>
              <a:t>Surroundings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refers to issues related to the environmental factors regarding technology that neither can be controlled by nor depend on e-Commerce firms.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lack of support for advanced features such as easy access to application details and warnings whenever changes are made to the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also complexity in handling the system because it requires highly qualified personnel who are used to the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brain draining especially to new users who are not used to it. They will need to train long enough to understand the system which is draining.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Systems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The aspect of </a:t>
            </a:r>
            <a:r>
              <a:rPr lang="en-US" sz="1800" b="0" i="1" u="none" strike="noStrike" baseline="0" dirty="0">
                <a:latin typeface="Calibri,Italic"/>
              </a:rPr>
              <a:t>Systems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refers to all issues dealing with the physical devices equipment providing the required functionalities.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exists poor functionality in regard to user interface. It has poor user friendliness.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exhibits poor flexibility due to its complexity of use.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poor initial implementation which ignored the user friendliness part, lack of features such as the ease of access and warnings features when changes are made to the system.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Skills</a:t>
            </a:r>
          </a:p>
          <a:p>
            <a:pPr algn="l"/>
            <a:r>
              <a:rPr lang="en-US" sz="1200" b="0" i="0" u="none" strike="noStrike" baseline="0" dirty="0">
                <a:latin typeface="Calibri" panose="020F0502020204030204" pitchFamily="34" charset="0"/>
              </a:rPr>
              <a:t>The aspect of </a:t>
            </a:r>
            <a:r>
              <a:rPr lang="en-US" sz="1200" b="0" i="1" u="none" strike="noStrike" baseline="0" dirty="0">
                <a:latin typeface="Calibri,Italic"/>
              </a:rPr>
              <a:t>Skills </a:t>
            </a:r>
            <a:r>
              <a:rPr lang="en-US" sz="1200" b="0" i="0" u="none" strike="noStrike" baseline="0" dirty="0">
                <a:latin typeface="Calibri" panose="020F0502020204030204" pitchFamily="34" charset="0"/>
              </a:rPr>
              <a:t>refers to questions about the working experience and training of employees with regard to technology including telecommunication services.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lacks the ability to provide warnings whenever changes are made to the entries.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user experience due to poor user friendliness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training which is caused by its user complexity and experience hence making the training period long and tiresome.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Suppliers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The aspect of </a:t>
            </a:r>
            <a:r>
              <a:rPr lang="en-US" sz="1800" b="0" i="1" u="none" strike="noStrike" baseline="0" dirty="0">
                <a:latin typeface="Calibri,Italic"/>
              </a:rPr>
              <a:t>Suppliers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refers to issues regarding the factors affecting outer subjects that deliver a number of technology services such as telecommunication to an e-Commerce firm.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poor user reliability due to its complexity and user unfriendliness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responsiveness due to the high volumes of data it exhibits making it slow when it comes to performance.</a:t>
            </a:r>
          </a:p>
        </p:txBody>
      </p:sp>
    </p:spTree>
    <p:extLst>
      <p:ext uri="{BB962C8B-B14F-4D97-AF65-F5344CB8AC3E}">
        <p14:creationId xmlns:p14="http://schemas.microsoft.com/office/powerpoint/2010/main" val="205390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Suits smaller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076CC7-8D00-4132-B1CC-60481A0AFCB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BCD21-F6C3-4506-B930-AB7CB21D304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6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A3A1B-7845-4D2F-A5EB-068FE44A8D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3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BBC7A-0995-45C6-8279-CF2E088A6E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7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D82E0-9861-458F-A95D-586385C478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8A59C-2453-4604-BE40-BB71120F74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0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697C3-91CB-4DD3-AF4C-40E0DEF5AA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6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0E4FF-EFA6-4C71-8DF1-3A4F432227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8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64ABE-DC5D-4F93-AA03-1F9E488D18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7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9A294-02F7-4E76-B9EA-5F7EED9DD8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5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7D2D82-AEE1-4BDA-A07D-7AF713A650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5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A7537-94DB-454F-BF34-4BF9C0A582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709CF7F4-D295-4F0D-8729-184B44EBD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gray">
          <a:xfrm>
            <a:off x="6904038" y="3073400"/>
            <a:ext cx="1930400" cy="1371600"/>
          </a:xfrm>
          <a:prstGeom prst="rect">
            <a:avLst/>
          </a:prstGeom>
          <a:solidFill>
            <a:schemeClr val="tx2">
              <a:lumMod val="20000"/>
              <a:lumOff val="80000"/>
              <a:alpha val="58000"/>
            </a:schemeClr>
          </a:solidFill>
          <a:ln w="127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 dirty="0">
                <a:solidFill>
                  <a:schemeClr val="tx2"/>
                </a:solidFill>
                <a:latin typeface="+mj-lt"/>
              </a:rPr>
              <a:t>Resilience</a:t>
            </a:r>
            <a:br>
              <a:rPr lang="en-US" sz="1600" b="1" dirty="0">
                <a:solidFill>
                  <a:schemeClr val="tx2"/>
                </a:solidFill>
                <a:latin typeface="+mj-lt"/>
              </a:rPr>
            </a:br>
            <a:r>
              <a:rPr lang="en-US" sz="1600" b="1" dirty="0">
                <a:solidFill>
                  <a:schemeClr val="tx2"/>
                </a:solidFill>
                <a:latin typeface="+mj-lt"/>
              </a:rPr>
              <a:t> Management </a:t>
            </a:r>
            <a:br>
              <a:rPr lang="en-US" sz="1600" b="1" dirty="0">
                <a:solidFill>
                  <a:schemeClr val="tx2"/>
                </a:solidFill>
                <a:latin typeface="+mj-lt"/>
              </a:rPr>
            </a:br>
            <a:r>
              <a:rPr lang="en-US" sz="1600" b="1" dirty="0">
                <a:solidFill>
                  <a:schemeClr val="tx2"/>
                </a:solidFill>
                <a:latin typeface="+mj-lt"/>
              </a:rPr>
              <a:t>Process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417907" y="6077253"/>
            <a:ext cx="2019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+mj-lt"/>
              </a:rPr>
              <a:t>Measures</a:t>
            </a: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850900" y="1149350"/>
            <a:ext cx="292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+mj-lt"/>
              </a:rPr>
              <a:t>Manpower</a:t>
            </a: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3987800" y="1149350"/>
            <a:ext cx="204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+mj-lt"/>
              </a:rPr>
              <a:t>Machines</a:t>
            </a:r>
          </a:p>
        </p:txBody>
      </p:sp>
      <p:sp>
        <p:nvSpPr>
          <p:cNvPr id="2097" name="Text Box 49"/>
          <p:cNvSpPr txBox="1">
            <a:spLocks noChangeArrowheads="1"/>
          </p:cNvSpPr>
          <p:nvPr/>
        </p:nvSpPr>
        <p:spPr bwMode="auto">
          <a:xfrm>
            <a:off x="774700" y="342900"/>
            <a:ext cx="748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4 M’s Cause &amp; Effect Diagram (Fishbone)</a:t>
            </a:r>
          </a:p>
        </p:txBody>
      </p:sp>
      <p:sp>
        <p:nvSpPr>
          <p:cNvPr id="2100" name="Line 52"/>
          <p:cNvSpPr>
            <a:spLocks noChangeShapeType="1"/>
          </p:cNvSpPr>
          <p:nvPr/>
        </p:nvSpPr>
        <p:spPr bwMode="auto">
          <a:xfrm>
            <a:off x="419100" y="3759200"/>
            <a:ext cx="63992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5" name="Rectangle 47"/>
          <p:cNvSpPr>
            <a:spLocks noChangeArrowheads="1"/>
          </p:cNvSpPr>
          <p:nvPr/>
        </p:nvSpPr>
        <p:spPr bwMode="auto">
          <a:xfrm>
            <a:off x="3733523" y="2789813"/>
            <a:ext cx="1169988" cy="646331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r>
              <a:rPr lang="en-US" dirty="0">
                <a:latin typeface="+mn-lt"/>
              </a:rPr>
              <a:t>High Performance Workplace</a:t>
            </a:r>
          </a:p>
        </p:txBody>
      </p:sp>
      <p:sp>
        <p:nvSpPr>
          <p:cNvPr id="2101" name="Line 53"/>
          <p:cNvSpPr>
            <a:spLocks noChangeShapeType="1"/>
          </p:cNvSpPr>
          <p:nvPr/>
        </p:nvSpPr>
        <p:spPr bwMode="auto">
          <a:xfrm>
            <a:off x="4810125" y="2932113"/>
            <a:ext cx="9144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3432175" y="2156767"/>
            <a:ext cx="1003300" cy="46166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r>
              <a:rPr lang="en-US" dirty="0">
                <a:latin typeface="+mn-lt"/>
              </a:rPr>
              <a:t>Data servers</a:t>
            </a:r>
          </a:p>
        </p:txBody>
      </p:sp>
      <p:sp>
        <p:nvSpPr>
          <p:cNvPr id="2102" name="Line 54"/>
          <p:cNvSpPr>
            <a:spLocks noChangeShapeType="1"/>
          </p:cNvSpPr>
          <p:nvPr/>
        </p:nvSpPr>
        <p:spPr bwMode="auto">
          <a:xfrm>
            <a:off x="4475163" y="2387600"/>
            <a:ext cx="9144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1295400" y="3036500"/>
            <a:ext cx="1206500" cy="27699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r>
              <a:rPr lang="en-US" dirty="0">
                <a:latin typeface="+mn-lt"/>
              </a:rPr>
              <a:t>Data Security</a:t>
            </a:r>
          </a:p>
        </p:txBody>
      </p:sp>
      <p:sp>
        <p:nvSpPr>
          <p:cNvPr id="2103" name="Line 55"/>
          <p:cNvSpPr>
            <a:spLocks noChangeShapeType="1"/>
          </p:cNvSpPr>
          <p:nvPr/>
        </p:nvSpPr>
        <p:spPr bwMode="auto">
          <a:xfrm>
            <a:off x="2516188" y="3175000"/>
            <a:ext cx="9144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3" name="Rectangle 35"/>
          <p:cNvSpPr>
            <a:spLocks noChangeArrowheads="1"/>
          </p:cNvSpPr>
          <p:nvPr/>
        </p:nvSpPr>
        <p:spPr bwMode="auto">
          <a:xfrm>
            <a:off x="1066800" y="2432199"/>
            <a:ext cx="1168400" cy="46166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r>
              <a:rPr lang="en-US" dirty="0">
                <a:latin typeface="+mn-lt"/>
              </a:rPr>
              <a:t>Data Management</a:t>
            </a:r>
          </a:p>
        </p:txBody>
      </p:sp>
      <p:sp>
        <p:nvSpPr>
          <p:cNvPr id="2104" name="Line 56"/>
          <p:cNvSpPr>
            <a:spLocks noChangeShapeType="1"/>
          </p:cNvSpPr>
          <p:nvPr/>
        </p:nvSpPr>
        <p:spPr bwMode="auto">
          <a:xfrm>
            <a:off x="2198688" y="2676525"/>
            <a:ext cx="9144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981075" y="2037963"/>
            <a:ext cx="965200" cy="27699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r>
              <a:rPr lang="en-US" dirty="0">
                <a:latin typeface="+mn-lt"/>
              </a:rPr>
              <a:t>IT Team</a:t>
            </a:r>
          </a:p>
        </p:txBody>
      </p:sp>
      <p:sp>
        <p:nvSpPr>
          <p:cNvPr id="2105" name="Line 57"/>
          <p:cNvSpPr>
            <a:spLocks noChangeShapeType="1"/>
          </p:cNvSpPr>
          <p:nvPr/>
        </p:nvSpPr>
        <p:spPr bwMode="auto">
          <a:xfrm>
            <a:off x="1946275" y="2165737"/>
            <a:ext cx="1030389" cy="12313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6" name="Line 58"/>
          <p:cNvSpPr>
            <a:spLocks noChangeShapeType="1"/>
          </p:cNvSpPr>
          <p:nvPr/>
        </p:nvSpPr>
        <p:spPr bwMode="auto">
          <a:xfrm flipV="1">
            <a:off x="2321719" y="4294186"/>
            <a:ext cx="1223738" cy="952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7" name="Line 59"/>
          <p:cNvSpPr>
            <a:spLocks noChangeShapeType="1"/>
          </p:cNvSpPr>
          <p:nvPr/>
        </p:nvSpPr>
        <p:spPr bwMode="auto">
          <a:xfrm>
            <a:off x="1893888" y="4912516"/>
            <a:ext cx="133270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8" name="Line 60"/>
          <p:cNvSpPr>
            <a:spLocks noChangeShapeType="1"/>
          </p:cNvSpPr>
          <p:nvPr/>
        </p:nvSpPr>
        <p:spPr bwMode="auto">
          <a:xfrm>
            <a:off x="1578769" y="5411180"/>
            <a:ext cx="1317623" cy="12352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" name="Line 61"/>
          <p:cNvSpPr>
            <a:spLocks noChangeShapeType="1"/>
          </p:cNvSpPr>
          <p:nvPr/>
        </p:nvSpPr>
        <p:spPr bwMode="auto">
          <a:xfrm>
            <a:off x="5006975" y="1487488"/>
            <a:ext cx="1260475" cy="218440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0" name="Line 62"/>
          <p:cNvSpPr>
            <a:spLocks noChangeShapeType="1"/>
          </p:cNvSpPr>
          <p:nvPr/>
        </p:nvSpPr>
        <p:spPr bwMode="auto">
          <a:xfrm>
            <a:off x="2582863" y="1487488"/>
            <a:ext cx="1260475" cy="218440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1" name="Line 63"/>
          <p:cNvSpPr>
            <a:spLocks noChangeShapeType="1"/>
          </p:cNvSpPr>
          <p:nvPr/>
        </p:nvSpPr>
        <p:spPr bwMode="auto">
          <a:xfrm rot="10800000" flipH="1">
            <a:off x="2516188" y="3879851"/>
            <a:ext cx="1260475" cy="218440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4027487" y="6102351"/>
            <a:ext cx="2019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+mj-lt"/>
              </a:rPr>
              <a:t>Methods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5269" y="4071292"/>
            <a:ext cx="2076450" cy="1541165"/>
            <a:chOff x="876300" y="4260999"/>
            <a:chExt cx="2076450" cy="1541165"/>
          </a:xfrm>
        </p:grpSpPr>
        <p:sp>
          <p:nvSpPr>
            <p:cNvPr id="2073" name="Rectangle 25"/>
            <p:cNvSpPr>
              <a:spLocks noChangeArrowheads="1"/>
            </p:cNvSpPr>
            <p:nvPr/>
          </p:nvSpPr>
          <p:spPr bwMode="auto">
            <a:xfrm>
              <a:off x="1327150" y="4260999"/>
              <a:ext cx="1625600" cy="461665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 anchorCtr="1">
              <a:spAutoFit/>
            </a:bodyPr>
            <a:lstStyle/>
            <a:p>
              <a:r>
                <a:rPr lang="en-US" dirty="0"/>
                <a:t>Retest within 90 days</a:t>
              </a:r>
              <a:endParaRPr lang="en-US" dirty="0">
                <a:latin typeface="+mn-lt"/>
              </a:endParaRPr>
            </a:p>
          </p:txBody>
        </p:sp>
        <p:sp>
          <p:nvSpPr>
            <p:cNvPr id="2077" name="Rectangle 29"/>
            <p:cNvSpPr>
              <a:spLocks noChangeArrowheads="1"/>
            </p:cNvSpPr>
            <p:nvPr/>
          </p:nvSpPr>
          <p:spPr bwMode="auto">
            <a:xfrm>
              <a:off x="1066800" y="4807099"/>
              <a:ext cx="1473200" cy="461665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 anchorCtr="1">
              <a:spAutoFit/>
            </a:bodyPr>
            <a:lstStyle/>
            <a:p>
              <a:r>
                <a:rPr lang="en-US" dirty="0"/>
                <a:t>Compliance Report</a:t>
              </a:r>
              <a:endParaRPr lang="en-US" dirty="0">
                <a:latin typeface="+mn-lt"/>
              </a:endParaRPr>
            </a:p>
          </p:txBody>
        </p:sp>
        <p:sp>
          <p:nvSpPr>
            <p:cNvPr id="2074" name="Rectangle 26"/>
            <p:cNvSpPr>
              <a:spLocks noChangeArrowheads="1"/>
            </p:cNvSpPr>
            <p:nvPr/>
          </p:nvSpPr>
          <p:spPr bwMode="auto">
            <a:xfrm>
              <a:off x="876300" y="5340499"/>
              <a:ext cx="1333500" cy="461665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Prevention of Mismanagement</a:t>
              </a:r>
            </a:p>
          </p:txBody>
        </p:sp>
      </p:grpSp>
      <p:sp>
        <p:nvSpPr>
          <p:cNvPr id="34" name="Line 63"/>
          <p:cNvSpPr>
            <a:spLocks noChangeShapeType="1"/>
          </p:cNvSpPr>
          <p:nvPr/>
        </p:nvSpPr>
        <p:spPr bwMode="auto">
          <a:xfrm rot="10800000" flipH="1">
            <a:off x="5094287" y="3889376"/>
            <a:ext cx="1260475" cy="218440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AE43633-AC4D-E841-8640-E3E5EB93615F}"/>
              </a:ext>
            </a:extLst>
          </p:cNvPr>
          <p:cNvGrpSpPr/>
          <p:nvPr/>
        </p:nvGrpSpPr>
        <p:grpSpPr>
          <a:xfrm>
            <a:off x="3503609" y="4297458"/>
            <a:ext cx="2500995" cy="1316636"/>
            <a:chOff x="245269" y="4158314"/>
            <a:chExt cx="3300188" cy="1367121"/>
          </a:xfrm>
        </p:grpSpPr>
        <p:sp>
          <p:nvSpPr>
            <p:cNvPr id="40" name="Line 58">
              <a:extLst>
                <a:ext uri="{FF2B5EF4-FFF2-40B4-BE49-F238E27FC236}">
                  <a16:creationId xmlns:a16="http://schemas.microsoft.com/office/drawing/2014/main" id="{7BE2DB05-62C5-9F4A-B18B-8EF7DDCE3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1719" y="4294186"/>
              <a:ext cx="1223738" cy="9526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9">
              <a:extLst>
                <a:ext uri="{FF2B5EF4-FFF2-40B4-BE49-F238E27FC236}">
                  <a16:creationId xmlns:a16="http://schemas.microsoft.com/office/drawing/2014/main" id="{E94861F5-9431-FD48-86F0-D6BF95EF7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888" y="4912516"/>
              <a:ext cx="1332704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60">
              <a:extLst>
                <a:ext uri="{FF2B5EF4-FFF2-40B4-BE49-F238E27FC236}">
                  <a16:creationId xmlns:a16="http://schemas.microsoft.com/office/drawing/2014/main" id="{69090C5A-FBC6-CB48-BEDB-3479AE8A8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8769" y="5373238"/>
              <a:ext cx="1317623" cy="12352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427855D-1461-6440-A122-0B8F72A1281C}"/>
                </a:ext>
              </a:extLst>
            </p:cNvPr>
            <p:cNvGrpSpPr/>
            <p:nvPr/>
          </p:nvGrpSpPr>
          <p:grpSpPr>
            <a:xfrm>
              <a:off x="245269" y="4158314"/>
              <a:ext cx="2076450" cy="1367121"/>
              <a:chOff x="876300" y="4348021"/>
              <a:chExt cx="2076450" cy="1367121"/>
            </a:xfrm>
          </p:grpSpPr>
          <p:sp>
            <p:nvSpPr>
              <p:cNvPr id="44" name="Rectangle 25">
                <a:extLst>
                  <a:ext uri="{FF2B5EF4-FFF2-40B4-BE49-F238E27FC236}">
                    <a16:creationId xmlns:a16="http://schemas.microsoft.com/office/drawing/2014/main" id="{6D311288-3127-4B49-A8B5-614DEE633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151" y="4348021"/>
                <a:ext cx="1625599" cy="287620"/>
              </a:xfrm>
              <a:prstGeom prst="rect">
                <a:avLst/>
              </a:prstGeom>
              <a:ln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Data Recovery</a:t>
                </a:r>
              </a:p>
            </p:txBody>
          </p:sp>
          <p:sp>
            <p:nvSpPr>
              <p:cNvPr id="45" name="Rectangle 29">
                <a:extLst>
                  <a:ext uri="{FF2B5EF4-FFF2-40B4-BE49-F238E27FC236}">
                    <a16:creationId xmlns:a16="http://schemas.microsoft.com/office/drawing/2014/main" id="{E376734B-20B8-B645-BCD3-834BABAAB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799" y="4894121"/>
                <a:ext cx="1473199" cy="287620"/>
              </a:xfrm>
              <a:prstGeom prst="rect">
                <a:avLst/>
              </a:prstGeom>
              <a:ln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 anchorCtr="1">
                <a:spAutoFit/>
              </a:bodyPr>
              <a:lstStyle/>
              <a:p>
                <a:r>
                  <a:rPr lang="en-US" dirty="0"/>
                  <a:t>RTO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8FCCF130-BF5B-0745-B571-23E869610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300" y="5427522"/>
                <a:ext cx="1333500" cy="287620"/>
              </a:xfrm>
              <a:prstGeom prst="rect">
                <a:avLst/>
              </a:prstGeom>
              <a:ln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BIA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gray">
          <a:xfrm>
            <a:off x="6904038" y="3073400"/>
            <a:ext cx="1930400" cy="1371600"/>
          </a:xfrm>
          <a:prstGeom prst="rect">
            <a:avLst/>
          </a:prstGeom>
          <a:solidFill>
            <a:schemeClr val="tx2">
              <a:lumMod val="20000"/>
              <a:lumOff val="80000"/>
              <a:alpha val="58000"/>
            </a:schemeClr>
          </a:solidFill>
          <a:ln w="127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Reduced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competitiveness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Regarding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Technology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417907" y="6077253"/>
            <a:ext cx="2019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Systems</a:t>
            </a: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850900" y="1149350"/>
            <a:ext cx="292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Surroundings</a:t>
            </a: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3987800" y="1149350"/>
            <a:ext cx="204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Suppliers</a:t>
            </a:r>
          </a:p>
        </p:txBody>
      </p:sp>
      <p:sp>
        <p:nvSpPr>
          <p:cNvPr id="2097" name="Text Box 49"/>
          <p:cNvSpPr txBox="1">
            <a:spLocks noChangeArrowheads="1"/>
          </p:cNvSpPr>
          <p:nvPr/>
        </p:nvSpPr>
        <p:spPr bwMode="auto">
          <a:xfrm>
            <a:off x="774700" y="342900"/>
            <a:ext cx="748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 S’s Cause &amp; Effect Diagram (Fishbone)</a:t>
            </a:r>
          </a:p>
        </p:txBody>
      </p:sp>
      <p:sp>
        <p:nvSpPr>
          <p:cNvPr id="2100" name="Line 52"/>
          <p:cNvSpPr>
            <a:spLocks noChangeShapeType="1"/>
          </p:cNvSpPr>
          <p:nvPr/>
        </p:nvSpPr>
        <p:spPr bwMode="auto">
          <a:xfrm>
            <a:off x="419100" y="3759200"/>
            <a:ext cx="63992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95" name="Rectangle 47"/>
          <p:cNvSpPr>
            <a:spLocks noChangeArrowheads="1"/>
          </p:cNvSpPr>
          <p:nvPr/>
        </p:nvSpPr>
        <p:spPr bwMode="auto">
          <a:xfrm>
            <a:off x="3836988" y="2596247"/>
            <a:ext cx="952500" cy="646331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Low responsiveness</a:t>
            </a:r>
          </a:p>
        </p:txBody>
      </p:sp>
      <p:sp>
        <p:nvSpPr>
          <p:cNvPr id="2101" name="Line 53"/>
          <p:cNvSpPr>
            <a:spLocks noChangeShapeType="1"/>
          </p:cNvSpPr>
          <p:nvPr/>
        </p:nvSpPr>
        <p:spPr bwMode="auto">
          <a:xfrm>
            <a:off x="4810125" y="2932113"/>
            <a:ext cx="9144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3437207" y="1880327"/>
            <a:ext cx="1003300" cy="646331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Poor service reliability</a:t>
            </a:r>
          </a:p>
        </p:txBody>
      </p:sp>
      <p:sp>
        <p:nvSpPr>
          <p:cNvPr id="2102" name="Line 54"/>
          <p:cNvSpPr>
            <a:spLocks noChangeShapeType="1"/>
          </p:cNvSpPr>
          <p:nvPr/>
        </p:nvSpPr>
        <p:spPr bwMode="auto">
          <a:xfrm>
            <a:off x="4475163" y="2387600"/>
            <a:ext cx="9144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6800" y="1557969"/>
            <a:ext cx="2478656" cy="1755530"/>
            <a:chOff x="1066800" y="1557969"/>
            <a:chExt cx="2478656" cy="1755530"/>
          </a:xfrm>
        </p:grpSpPr>
        <p:sp>
          <p:nvSpPr>
            <p:cNvPr id="2080" name="Rectangle 32"/>
            <p:cNvSpPr>
              <a:spLocks noChangeArrowheads="1"/>
            </p:cNvSpPr>
            <p:nvPr/>
          </p:nvSpPr>
          <p:spPr bwMode="auto">
            <a:xfrm>
              <a:off x="1295400" y="3036500"/>
              <a:ext cx="1206500" cy="276999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 anchorCtr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Brain drain</a:t>
              </a:r>
            </a:p>
          </p:txBody>
        </p:sp>
        <p:sp>
          <p:nvSpPr>
            <p:cNvPr id="2103" name="Line 55"/>
            <p:cNvSpPr>
              <a:spLocks noChangeShapeType="1"/>
            </p:cNvSpPr>
            <p:nvPr/>
          </p:nvSpPr>
          <p:spPr bwMode="auto">
            <a:xfrm flipV="1">
              <a:off x="2516187" y="3149598"/>
              <a:ext cx="1029269" cy="25402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1066800" y="2432199"/>
              <a:ext cx="1168400" cy="461665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 anchorCtr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Complex to use</a:t>
              </a:r>
            </a:p>
          </p:txBody>
        </p:sp>
        <p:sp>
          <p:nvSpPr>
            <p:cNvPr id="2104" name="Line 56"/>
            <p:cNvSpPr>
              <a:spLocks noChangeShapeType="1"/>
            </p:cNvSpPr>
            <p:nvPr/>
          </p:nvSpPr>
          <p:spPr bwMode="auto">
            <a:xfrm flipV="1">
              <a:off x="2198688" y="2654705"/>
              <a:ext cx="1027904" cy="2182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79" name="Rectangle 31"/>
            <p:cNvSpPr>
              <a:spLocks noChangeArrowheads="1"/>
            </p:cNvSpPr>
            <p:nvPr/>
          </p:nvSpPr>
          <p:spPr bwMode="auto">
            <a:xfrm>
              <a:off x="1180308" y="1557969"/>
              <a:ext cx="965200" cy="830997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 anchorCtr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 support for advanced features</a:t>
              </a:r>
            </a:p>
          </p:txBody>
        </p:sp>
        <p:sp>
          <p:nvSpPr>
            <p:cNvPr id="2105" name="Line 57"/>
            <p:cNvSpPr>
              <a:spLocks noChangeShapeType="1"/>
            </p:cNvSpPr>
            <p:nvPr/>
          </p:nvSpPr>
          <p:spPr bwMode="auto">
            <a:xfrm>
              <a:off x="2185989" y="2209004"/>
              <a:ext cx="790124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09" name="Line 61"/>
          <p:cNvSpPr>
            <a:spLocks noChangeShapeType="1"/>
          </p:cNvSpPr>
          <p:nvPr/>
        </p:nvSpPr>
        <p:spPr bwMode="auto">
          <a:xfrm>
            <a:off x="5006975" y="1487488"/>
            <a:ext cx="1260475" cy="218440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10" name="Line 62"/>
          <p:cNvSpPr>
            <a:spLocks noChangeShapeType="1"/>
          </p:cNvSpPr>
          <p:nvPr/>
        </p:nvSpPr>
        <p:spPr bwMode="auto">
          <a:xfrm>
            <a:off x="2582863" y="1487488"/>
            <a:ext cx="1260475" cy="218440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11" name="Line 63"/>
          <p:cNvSpPr>
            <a:spLocks noChangeShapeType="1"/>
          </p:cNvSpPr>
          <p:nvPr/>
        </p:nvSpPr>
        <p:spPr bwMode="auto">
          <a:xfrm rot="10800000" flipH="1">
            <a:off x="2516188" y="3879851"/>
            <a:ext cx="1260475" cy="218440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4084636" y="6147149"/>
            <a:ext cx="2019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Skills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5269" y="4164806"/>
            <a:ext cx="3300188" cy="1447651"/>
            <a:chOff x="245269" y="4164806"/>
            <a:chExt cx="3300188" cy="1447651"/>
          </a:xfrm>
        </p:grpSpPr>
        <p:sp>
          <p:nvSpPr>
            <p:cNvPr id="2106" name="Line 58"/>
            <p:cNvSpPr>
              <a:spLocks noChangeShapeType="1"/>
            </p:cNvSpPr>
            <p:nvPr/>
          </p:nvSpPr>
          <p:spPr bwMode="auto">
            <a:xfrm flipV="1">
              <a:off x="2321719" y="4294186"/>
              <a:ext cx="1223738" cy="9526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07" name="Line 59"/>
            <p:cNvSpPr>
              <a:spLocks noChangeShapeType="1"/>
            </p:cNvSpPr>
            <p:nvPr/>
          </p:nvSpPr>
          <p:spPr bwMode="auto">
            <a:xfrm>
              <a:off x="1893888" y="4912516"/>
              <a:ext cx="1332704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08" name="Line 60"/>
            <p:cNvSpPr>
              <a:spLocks noChangeShapeType="1"/>
            </p:cNvSpPr>
            <p:nvPr/>
          </p:nvSpPr>
          <p:spPr bwMode="auto">
            <a:xfrm>
              <a:off x="1578769" y="5373238"/>
              <a:ext cx="1317623" cy="12352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45269" y="4164806"/>
              <a:ext cx="2076450" cy="1447651"/>
              <a:chOff x="876300" y="4354513"/>
              <a:chExt cx="2076450" cy="1447651"/>
            </a:xfrm>
          </p:grpSpPr>
          <p:sp>
            <p:nvSpPr>
              <p:cNvPr id="2073" name="Rectangle 25"/>
              <p:cNvSpPr>
                <a:spLocks noChangeArrowheads="1"/>
              </p:cNvSpPr>
              <p:nvPr/>
            </p:nvSpPr>
            <p:spPr bwMode="auto">
              <a:xfrm>
                <a:off x="1327150" y="4354513"/>
                <a:ext cx="1625600" cy="274637"/>
              </a:xfrm>
              <a:prstGeom prst="rect">
                <a:avLst/>
              </a:prstGeom>
              <a:ln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 anchorCtr="1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Poor functionality</a:t>
                </a:r>
              </a:p>
            </p:txBody>
          </p:sp>
          <p:sp>
            <p:nvSpPr>
              <p:cNvPr id="2077" name="Rectangle 29"/>
              <p:cNvSpPr>
                <a:spLocks noChangeArrowheads="1"/>
              </p:cNvSpPr>
              <p:nvPr/>
            </p:nvSpPr>
            <p:spPr bwMode="auto">
              <a:xfrm>
                <a:off x="1066800" y="4900613"/>
                <a:ext cx="1473200" cy="274637"/>
              </a:xfrm>
              <a:prstGeom prst="rect">
                <a:avLst/>
              </a:prstGeom>
              <a:ln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 anchorCtr="1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Poor flexibility</a:t>
                </a:r>
              </a:p>
            </p:txBody>
          </p:sp>
          <p:sp>
            <p:nvSpPr>
              <p:cNvPr id="2074" name="Rectangle 26"/>
              <p:cNvSpPr>
                <a:spLocks noChangeArrowheads="1"/>
              </p:cNvSpPr>
              <p:nvPr/>
            </p:nvSpPr>
            <p:spPr bwMode="auto">
              <a:xfrm>
                <a:off x="876300" y="5340499"/>
                <a:ext cx="1333500" cy="461665"/>
              </a:xfrm>
              <a:prstGeom prst="rect">
                <a:avLst/>
              </a:prstGeom>
              <a:ln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 anchorCtr="1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Poor initial implementation</a:t>
                </a:r>
              </a:p>
            </p:txBody>
          </p:sp>
        </p:grpSp>
      </p:grpSp>
      <p:sp>
        <p:nvSpPr>
          <p:cNvPr id="34" name="Line 63"/>
          <p:cNvSpPr>
            <a:spLocks noChangeShapeType="1"/>
          </p:cNvSpPr>
          <p:nvPr/>
        </p:nvSpPr>
        <p:spPr bwMode="auto">
          <a:xfrm rot="10800000" flipH="1">
            <a:off x="5094287" y="3889376"/>
            <a:ext cx="1260475" cy="218440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CABB3F-273A-554A-8971-D023ED22BF42}"/>
              </a:ext>
            </a:extLst>
          </p:cNvPr>
          <p:cNvGrpSpPr/>
          <p:nvPr/>
        </p:nvGrpSpPr>
        <p:grpSpPr>
          <a:xfrm>
            <a:off x="3631182" y="4082458"/>
            <a:ext cx="2429792" cy="1628922"/>
            <a:chOff x="245269" y="4088647"/>
            <a:chExt cx="3300188" cy="1506456"/>
          </a:xfrm>
        </p:grpSpPr>
        <p:sp>
          <p:nvSpPr>
            <p:cNvPr id="38" name="Line 58">
              <a:extLst>
                <a:ext uri="{FF2B5EF4-FFF2-40B4-BE49-F238E27FC236}">
                  <a16:creationId xmlns:a16="http://schemas.microsoft.com/office/drawing/2014/main" id="{7E0299DB-67B1-0545-B49E-F82F788F2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1719" y="4294186"/>
              <a:ext cx="1223738" cy="9526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9" name="Line 59">
              <a:extLst>
                <a:ext uri="{FF2B5EF4-FFF2-40B4-BE49-F238E27FC236}">
                  <a16:creationId xmlns:a16="http://schemas.microsoft.com/office/drawing/2014/main" id="{488E87DE-24A0-7B4C-BFDD-61F96DAFA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888" y="4912516"/>
              <a:ext cx="1332704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Line 60">
              <a:extLst>
                <a:ext uri="{FF2B5EF4-FFF2-40B4-BE49-F238E27FC236}">
                  <a16:creationId xmlns:a16="http://schemas.microsoft.com/office/drawing/2014/main" id="{03E81864-6435-504B-82A6-1A4C84558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8769" y="5373238"/>
              <a:ext cx="1317623" cy="12352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E0A6344-D5AF-C741-999B-78F4421E9E13}"/>
                </a:ext>
              </a:extLst>
            </p:cNvPr>
            <p:cNvGrpSpPr/>
            <p:nvPr/>
          </p:nvGrpSpPr>
          <p:grpSpPr>
            <a:xfrm>
              <a:off x="245269" y="4088647"/>
              <a:ext cx="2076450" cy="1506456"/>
              <a:chOff x="876300" y="4278354"/>
              <a:chExt cx="2076450" cy="1506456"/>
            </a:xfrm>
          </p:grpSpPr>
          <p:sp>
            <p:nvSpPr>
              <p:cNvPr id="42" name="Rectangle 25">
                <a:extLst>
                  <a:ext uri="{FF2B5EF4-FFF2-40B4-BE49-F238E27FC236}">
                    <a16:creationId xmlns:a16="http://schemas.microsoft.com/office/drawing/2014/main" id="{00E94D50-81BF-D94E-B995-69B16A898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150" y="4278354"/>
                <a:ext cx="1625600" cy="426956"/>
              </a:xfrm>
              <a:prstGeom prst="rect">
                <a:avLst/>
              </a:prstGeom>
              <a:ln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 anchorCtr="1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Lack of abilities</a:t>
                </a:r>
              </a:p>
            </p:txBody>
          </p:sp>
          <p:sp>
            <p:nvSpPr>
              <p:cNvPr id="43" name="Rectangle 29">
                <a:extLst>
                  <a:ext uri="{FF2B5EF4-FFF2-40B4-BE49-F238E27FC236}">
                    <a16:creationId xmlns:a16="http://schemas.microsoft.com/office/drawing/2014/main" id="{49AEE0ED-E64B-E24E-88FF-1D9200C52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4824453"/>
                <a:ext cx="1473200" cy="426956"/>
              </a:xfrm>
              <a:prstGeom prst="rect">
                <a:avLst/>
              </a:prstGeom>
              <a:ln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 anchorCtr="1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Poor experience</a:t>
                </a:r>
              </a:p>
            </p:txBody>
          </p:sp>
          <p:sp>
            <p:nvSpPr>
              <p:cNvPr id="44" name="Rectangle 26">
                <a:extLst>
                  <a:ext uri="{FF2B5EF4-FFF2-40B4-BE49-F238E27FC236}">
                    <a16:creationId xmlns:a16="http://schemas.microsoft.com/office/drawing/2014/main" id="{0B522BCB-08A0-6F4A-9CBF-D5449D8E0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300" y="5357854"/>
                <a:ext cx="1333500" cy="426956"/>
              </a:xfrm>
              <a:prstGeom prst="rect">
                <a:avLst/>
              </a:prstGeom>
              <a:ln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 anchorCtr="1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poor training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467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774700" y="342900"/>
            <a:ext cx="748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6 P’s Cause &amp; Effect Diagram (Fishbone)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06BF190-C0DC-4B6B-9B1B-1AEA29A59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2" y="818433"/>
            <a:ext cx="6589933" cy="58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6074"/>
      </p:ext>
    </p:extLst>
  </p:cSld>
  <p:clrMapOvr>
    <a:masterClrMapping/>
  </p:clrMapOvr>
</p:sld>
</file>

<file path=ppt/theme/theme1.xml><?xml version="1.0" encoding="utf-8"?>
<a:theme xmlns:a="http://schemas.openxmlformats.org/drawingml/2006/main" name="Cause and effect diagr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D437164E44934B872B4BA67897D6AE" ma:contentTypeVersion="10" ma:contentTypeDescription="Create a new document." ma:contentTypeScope="" ma:versionID="037ac29acb00a9adf25d55b81d8f9caa">
  <xsd:schema xmlns:xsd="http://www.w3.org/2001/XMLSchema" xmlns:xs="http://www.w3.org/2001/XMLSchema" xmlns:p="http://schemas.microsoft.com/office/2006/metadata/properties" xmlns:ns2="efef9f4f-0879-4d3f-99ae-1b6dcf180a39" targetNamespace="http://schemas.microsoft.com/office/2006/metadata/properties" ma:root="true" ma:fieldsID="980344b16be00dd9970692e0eb2f603a" ns2:_="">
    <xsd:import namespace="efef9f4f-0879-4d3f-99ae-1b6dcf180a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ef9f4f-0879-4d3f-99ae-1b6dcf180a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A27403-B437-4929-828C-BF2F1857BDCA}"/>
</file>

<file path=customXml/itemProps2.xml><?xml version="1.0" encoding="utf-8"?>
<ds:datastoreItem xmlns:ds="http://schemas.openxmlformats.org/officeDocument/2006/customXml" ds:itemID="{E568C397-1B1D-4D57-8D85-4C617D0543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FE0C1D-843D-4929-964C-60652DEF73B6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Cause and effect diagram</Template>
  <TotalTime>150</TotalTime>
  <Words>439</Words>
  <Application>Microsoft Office PowerPoint</Application>
  <PresentationFormat>On-screen Show (4:3)</PresentationFormat>
  <Paragraphs>66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Calibri,Italic</vt:lpstr>
      <vt:lpstr>Times New Roman</vt:lpstr>
      <vt:lpstr>Cause and effect diagram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 Henriksen-Bulmer</dc:creator>
  <cp:lastModifiedBy>Ben Gardiner</cp:lastModifiedBy>
  <cp:revision>17</cp:revision>
  <dcterms:created xsi:type="dcterms:W3CDTF">2018-01-28T12:43:14Z</dcterms:created>
  <dcterms:modified xsi:type="dcterms:W3CDTF">2021-05-11T16:13:29Z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TC060827371033</vt:lpwstr>
  </property>
  <property fmtid="{D5CDD505-2E9C-101B-9397-08002B2CF9AE}" pid="3" name="ContentTypeId">
    <vt:lpwstr>0x010100AED437164E44934B872B4BA67897D6AE</vt:lpwstr>
  </property>
  <property fmtid="{D5CDD505-2E9C-101B-9397-08002B2CF9AE}" pid="4" name="InternalTags">
    <vt:lpwstr/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LocMarketGroupTiers">
    <vt:lpwstr>,t:Tier 1,t:Tier 2,t:Tier 3,</vt:lpwstr>
  </property>
</Properties>
</file>