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9" r:id="rId1"/>
  </p:sldMasterIdLst>
  <p:sldIdLst>
    <p:sldId id="256" r:id="rId2"/>
    <p:sldId id="265" r:id="rId3"/>
    <p:sldId id="266" r:id="rId4"/>
    <p:sldId id="267" r:id="rId5"/>
    <p:sldId id="268" r:id="rId6"/>
    <p:sldId id="269" r:id="rId7"/>
    <p:sldId id="270" r:id="rId8"/>
    <p:sldId id="271" r:id="rId9"/>
    <p:sldId id="273" r:id="rId10"/>
    <p:sldId id="272" r:id="rId11"/>
    <p:sldId id="274" r:id="rId12"/>
    <p:sldId id="276" r:id="rId13"/>
    <p:sldId id="275" r:id="rId14"/>
    <p:sldId id="280" r:id="rId15"/>
    <p:sldId id="277" r:id="rId16"/>
    <p:sldId id="278" r:id="rId17"/>
    <p:sldId id="279" r:id="rId18"/>
    <p:sldId id="281" r:id="rId19"/>
    <p:sldId id="282"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23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62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0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5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91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2506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9747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5309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31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77916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54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10/11/2017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328454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hannel9.msdn.com/" TargetMode="External"/><Relationship Id="rId2" Type="http://schemas.openxmlformats.org/officeDocument/2006/relationships/hyperlink" Target="https://www.asp.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499731"/>
            <a:ext cx="10993549" cy="1475013"/>
          </a:xfrm>
        </p:spPr>
        <p:txBody>
          <a:bodyPr>
            <a:normAutofit/>
          </a:bodyPr>
          <a:lstStyle/>
          <a:p>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nghệ</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SignalR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 </a:t>
            </a:r>
            <a:r>
              <a:rPr lang="en-US" dirty="0" err="1" smtClean="0">
                <a:latin typeface="Tahoma" panose="020B0604030504040204" pitchFamily="34" charset="0"/>
                <a:ea typeface="Tahoma" panose="020B0604030504040204" pitchFamily="34" charset="0"/>
                <a:cs typeface="Tahoma" panose="020B0604030504040204" pitchFamily="34" charset="0"/>
              </a:rPr>
              <a:t>mvc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581194" y="1974745"/>
            <a:ext cx="10993546" cy="1111022"/>
          </a:xfrm>
        </p:spPr>
        <p:txBody>
          <a:bodyPr>
            <a:normAutofit/>
          </a:bodyPr>
          <a:lstStyle/>
          <a:p>
            <a:pPr marL="285750" indent="-285750">
              <a:buFont typeface="Arial" panose="020B0604020202020204" pitchFamily="34" charset="0"/>
              <a:buChar char="•"/>
            </a:pPr>
            <a:r>
              <a:rPr lang="en-US" cap="none" dirty="0" smtClean="0">
                <a:latin typeface="Tahoma" panose="020B0604030504040204" pitchFamily="34" charset="0"/>
                <a:ea typeface="Tahoma" panose="020B0604030504040204" pitchFamily="34" charset="0"/>
                <a:cs typeface="Tahoma" panose="020B0604030504040204" pitchFamily="34" charset="0"/>
              </a:rPr>
              <a:t>ASP.NET</a:t>
            </a:r>
            <a:endParaRPr lang="en-US" cap="none"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cap="none" dirty="0" err="1" smtClean="0">
                <a:latin typeface="Tahoma" panose="020B0604030504040204" pitchFamily="34" charset="0"/>
                <a:ea typeface="Tahoma" panose="020B0604030504040204" pitchFamily="34" charset="0"/>
                <a:cs typeface="Tahoma" panose="020B0604030504040204" pitchFamily="34" charset="0"/>
              </a:rPr>
              <a:t>Websocket</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và</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ứng</a:t>
            </a:r>
            <a:r>
              <a:rPr lang="en-US" cap="none" dirty="0" smtClean="0">
                <a:latin typeface="Tahoma" panose="020B0604030504040204" pitchFamily="34" charset="0"/>
                <a:ea typeface="Tahoma" panose="020B0604030504040204" pitchFamily="34" charset="0"/>
                <a:cs typeface="Tahoma" panose="020B0604030504040204" pitchFamily="34" charset="0"/>
              </a:rPr>
              <a:t> </a:t>
            </a:r>
            <a:r>
              <a:rPr lang="en-US" cap="none" dirty="0" err="1" smtClean="0">
                <a:latin typeface="Tahoma" panose="020B0604030504040204" pitchFamily="34" charset="0"/>
                <a:ea typeface="Tahoma" panose="020B0604030504040204" pitchFamily="34" charset="0"/>
                <a:cs typeface="Tahoma" panose="020B0604030504040204" pitchFamily="34" charset="0"/>
              </a:rPr>
              <a:t>dụng</a:t>
            </a:r>
            <a:r>
              <a:rPr lang="en-US" cap="none" dirty="0" smtClean="0">
                <a:latin typeface="Tahoma" panose="020B0604030504040204" pitchFamily="34" charset="0"/>
                <a:ea typeface="Tahoma" panose="020B0604030504040204" pitchFamily="34" charset="0"/>
                <a:cs typeface="Tahoma" panose="020B0604030504040204" pitchFamily="34" charset="0"/>
              </a:rPr>
              <a:t> chat</a:t>
            </a:r>
            <a:endParaRPr lang="en-US"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438" y="3759200"/>
            <a:ext cx="4933462" cy="1911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8" y="3759200"/>
            <a:ext cx="5734050" cy="1911350"/>
          </a:xfrm>
          <a:prstGeom prst="rect">
            <a:avLst/>
          </a:prstGeom>
        </p:spPr>
      </p:pic>
    </p:spTree>
    <p:extLst>
      <p:ext uri="{BB962C8B-B14F-4D97-AF65-F5344CB8AC3E}">
        <p14:creationId xmlns:p14="http://schemas.microsoft.com/office/powerpoint/2010/main" val="1916218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17044"/>
          </a:xfrm>
        </p:spPr>
        <p:txBody>
          <a:bodyPr>
            <a:normAutofit fontScale="90000"/>
          </a:bodyPr>
          <a:lstStyle/>
          <a:p>
            <a:r>
              <a:rPr lang="vi-VN" dirty="0" smtClean="0"/>
              <a:t>Công cụ phát triển</a:t>
            </a:r>
            <a:endParaRPr lang="en-US" dirty="0"/>
          </a:p>
        </p:txBody>
      </p:sp>
      <p:sp>
        <p:nvSpPr>
          <p:cNvPr id="3" name="Content Placeholder 2"/>
          <p:cNvSpPr>
            <a:spLocks noGrp="1"/>
          </p:cNvSpPr>
          <p:nvPr>
            <p:ph idx="1"/>
          </p:nvPr>
        </p:nvSpPr>
        <p:spPr>
          <a:xfrm>
            <a:off x="581192" y="1790700"/>
            <a:ext cx="11191708" cy="4914900"/>
          </a:xfrm>
        </p:spPr>
        <p:txBody>
          <a:bodyPr/>
          <a:lstStyle/>
          <a:p>
            <a:pPr>
              <a:buFont typeface="Wingdings" panose="05000000000000000000" pitchFamily="2" charset="2"/>
              <a:buChar char="q"/>
            </a:pPr>
            <a:r>
              <a:rPr lang="vi-VN" dirty="0" smtClean="0"/>
              <a:t>Môi trường hệ điều hành Windows</a:t>
            </a:r>
          </a:p>
          <a:p>
            <a:pPr lvl="1"/>
            <a:r>
              <a:rPr lang="vi-VN" dirty="0" smtClean="0"/>
              <a:t>Hệ điều hành Windows 7 hoặc 10</a:t>
            </a:r>
          </a:p>
          <a:p>
            <a:pPr lvl="1"/>
            <a:r>
              <a:rPr lang="vi-VN" dirty="0" smtClean="0"/>
              <a:t>SQL SERVER 2012 trở lên</a:t>
            </a:r>
          </a:p>
          <a:p>
            <a:pPr lvl="1"/>
            <a:r>
              <a:rPr lang="vi-VN" dirty="0" smtClean="0"/>
              <a:t>Visual Studio 2013 trở lên</a:t>
            </a:r>
          </a:p>
          <a:p>
            <a:pPr lvl="1"/>
            <a:r>
              <a:rPr lang="vi-VN" dirty="0" smtClean="0"/>
              <a:t>.Net Framework 3.5 cho SQL SERVER</a:t>
            </a:r>
          </a:p>
          <a:p>
            <a:pPr lvl="1"/>
            <a:r>
              <a:rPr lang="vi-VN" dirty="0" smtClean="0"/>
              <a:t>.NET Framework 4.5 trở lên cho Visual Studio 2013</a:t>
            </a:r>
          </a:p>
          <a:p>
            <a:endParaRPr lang="vi-VN" dirty="0"/>
          </a:p>
          <a:p>
            <a:pPr>
              <a:buFont typeface="Wingdings" panose="05000000000000000000" pitchFamily="2" charset="2"/>
              <a:buChar char="q"/>
            </a:pPr>
            <a:r>
              <a:rPr lang="vi-VN" dirty="0" smtClean="0"/>
              <a:t>Môi trường hệ điều hành Linux (chỉ dành cho nhà phát triển trên ASP.NET Core):</a:t>
            </a:r>
          </a:p>
          <a:p>
            <a:pPr lvl="1">
              <a:buFont typeface="Wingdings" panose="05000000000000000000" pitchFamily="2" charset="2"/>
              <a:buChar char="ü"/>
            </a:pPr>
            <a:r>
              <a:rPr lang="vi-VN" dirty="0" smtClean="0"/>
              <a:t>Hệ điều hành Ubuntu</a:t>
            </a:r>
          </a:p>
          <a:p>
            <a:pPr lvl="1">
              <a:buFont typeface="Wingdings" panose="05000000000000000000" pitchFamily="2" charset="2"/>
              <a:buChar char="ü"/>
            </a:pPr>
            <a:r>
              <a:rPr lang="vi-VN" dirty="0" smtClean="0"/>
              <a:t>SQL Server 2016 trở lên</a:t>
            </a:r>
          </a:p>
          <a:p>
            <a:pPr lvl="1">
              <a:buFont typeface="Wingdings" panose="05000000000000000000" pitchFamily="2" charset="2"/>
              <a:buChar char="ü"/>
            </a:pPr>
            <a:r>
              <a:rPr lang="vi-VN" dirty="0" smtClean="0"/>
              <a:t>Visual Studio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957" y="2123939"/>
            <a:ext cx="3134024" cy="16366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132" y="3704038"/>
            <a:ext cx="4257675" cy="10763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657" y="5541004"/>
            <a:ext cx="2987675" cy="674001"/>
          </a:xfrm>
          <a:prstGeom prst="rect">
            <a:avLst/>
          </a:prstGeom>
        </p:spPr>
      </p:pic>
    </p:spTree>
    <p:extLst>
      <p:ext uri="{BB962C8B-B14F-4D97-AF65-F5344CB8AC3E}">
        <p14:creationId xmlns:p14="http://schemas.microsoft.com/office/powerpoint/2010/main" val="2110679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9744"/>
          </a:xfrm>
        </p:spPr>
        <p:txBody>
          <a:bodyPr>
            <a:normAutofit/>
          </a:bodyPr>
          <a:lstStyle/>
          <a:p>
            <a:r>
              <a:rPr lang="vi-VN" dirty="0" smtClean="0"/>
              <a:t>Công nghệ websocket</a:t>
            </a:r>
            <a:endParaRPr lang="en-US" dirty="0"/>
          </a:p>
        </p:txBody>
      </p:sp>
      <p:sp>
        <p:nvSpPr>
          <p:cNvPr id="3" name="Content Placeholder 2"/>
          <p:cNvSpPr>
            <a:spLocks noGrp="1"/>
          </p:cNvSpPr>
          <p:nvPr>
            <p:ph idx="1"/>
          </p:nvPr>
        </p:nvSpPr>
        <p:spPr>
          <a:xfrm>
            <a:off x="581192" y="2180496"/>
            <a:ext cx="11029615" cy="4436204"/>
          </a:xfrm>
        </p:spPr>
        <p:txBody>
          <a:bodyPr>
            <a:normAutofit/>
          </a:bodyPr>
          <a:lstStyle/>
          <a:p>
            <a:r>
              <a:rPr lang="vi-VN" dirty="0" smtClean="0"/>
              <a:t>Websocket là giao thức truyền thông máy tính, cung cấp các kênh giao tiếp qua một kết nối TCP.</a:t>
            </a:r>
          </a:p>
          <a:p>
            <a:r>
              <a:rPr lang="vi-VN" dirty="0" smtClean="0"/>
              <a:t>Giao thức Websocket được chuẩn hóa bởi IETF</a:t>
            </a:r>
          </a:p>
          <a:p>
            <a:r>
              <a:rPr lang="vi-VN" dirty="0" smtClean="0"/>
              <a:t>Giao thức Websocket khác biệt hoàn toàn với giao thức TCP từ HTTP</a:t>
            </a:r>
          </a:p>
          <a:p>
            <a:r>
              <a:rPr lang="vi-VN" dirty="0" smtClean="0"/>
              <a:t>Websocket </a:t>
            </a:r>
            <a:r>
              <a:rPr lang="vi-VN" dirty="0" smtClean="0"/>
              <a:t>được thiết kế làm việc qua cổng 80 và 443 tương thích với giao thức HTTP (HTTPS) </a:t>
            </a:r>
          </a:p>
          <a:p>
            <a:r>
              <a:rPr lang="vi-VN" dirty="0" smtClean="0"/>
              <a:t>Websocket cho phép tương tác giữa trình duyệt máy khách và máy chủ tốn ít tài nguyên dữ liệu.</a:t>
            </a:r>
          </a:p>
          <a:p>
            <a:r>
              <a:rPr lang="vi-VN" dirty="0" smtClean="0"/>
              <a:t>Websocket được hỗ trợ trên nhiều trình duyệt: Google Chorme, Miscrosoft Edge, IE, Firefox, Safari, Opera và yêu cầu ứng dụng web hỗ trợ.</a:t>
            </a:r>
          </a:p>
          <a:p>
            <a:r>
              <a:rPr lang="vi-VN" dirty="0" smtClean="0"/>
              <a:t>Không giống HTTP( HTTP, HTTPS vs WS, WSS)</a:t>
            </a:r>
          </a:p>
          <a:p>
            <a:r>
              <a:rPr lang="vi-VN" dirty="0" smtClean="0"/>
              <a:t>Hỗ trợ giao thức truyền tải 2 chiều </a:t>
            </a:r>
          </a:p>
        </p:txBody>
      </p:sp>
    </p:spTree>
    <p:extLst>
      <p:ext uri="{BB962C8B-B14F-4D97-AF65-F5344CB8AC3E}">
        <p14:creationId xmlns:p14="http://schemas.microsoft.com/office/powerpoint/2010/main" val="221842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smtClean="0"/>
              <a:t>TCP/IP</a:t>
            </a:r>
            <a:r>
              <a:rPr lang="vi-VN" dirty="0" smtClean="0"/>
              <a:t/>
            </a:r>
            <a:br>
              <a:rPr lang="vi-VN"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75" y="1811845"/>
            <a:ext cx="6228449" cy="4500055"/>
          </a:xfrm>
        </p:spPr>
      </p:pic>
    </p:spTree>
    <p:extLst>
      <p:ext uri="{BB962C8B-B14F-4D97-AF65-F5344CB8AC3E}">
        <p14:creationId xmlns:p14="http://schemas.microsoft.com/office/powerpoint/2010/main" val="1502358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Websocket </a:t>
            </a:r>
            <a:r>
              <a:rPr lang="vi-VN" dirty="0" smtClean="0"/>
              <a:t>và </a:t>
            </a:r>
            <a:r>
              <a:rPr lang="en-US" dirty="0" smtClean="0"/>
              <a:t>http</a:t>
            </a:r>
            <a:r>
              <a:rPr lang="vi-VN" dirty="0" smtClean="0"/>
              <a:t/>
            </a:r>
            <a:br>
              <a:rPr lang="vi-VN" dirty="0" smtClean="0"/>
            </a:br>
            <a:endParaRPr lang="en-US" dirty="0"/>
          </a:p>
        </p:txBody>
      </p:sp>
      <p:sp>
        <p:nvSpPr>
          <p:cNvPr id="3" name="Text Placeholder 2"/>
          <p:cNvSpPr>
            <a:spLocks noGrp="1"/>
          </p:cNvSpPr>
          <p:nvPr>
            <p:ph type="body" idx="1"/>
          </p:nvPr>
        </p:nvSpPr>
        <p:spPr/>
        <p:txBody>
          <a:bodyPr/>
          <a:lstStyle/>
          <a:p>
            <a:pPr marL="342900" indent="-342900">
              <a:buFont typeface="Wingdings" panose="05000000000000000000" pitchFamily="2" charset="2"/>
              <a:buChar char="q"/>
            </a:pPr>
            <a:r>
              <a:rPr lang="en-US" dirty="0" smtClean="0"/>
              <a:t>HTTP</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87220" y="2925763"/>
            <a:ext cx="5087074" cy="2935287"/>
          </a:xfrm>
        </p:spPr>
      </p:pic>
      <p:sp>
        <p:nvSpPr>
          <p:cNvPr id="5" name="Text Placeholder 4"/>
          <p:cNvSpPr>
            <a:spLocks noGrp="1"/>
          </p:cNvSpPr>
          <p:nvPr>
            <p:ph type="body" sz="quarter" idx="3"/>
          </p:nvPr>
        </p:nvSpPr>
        <p:spPr/>
        <p:txBody>
          <a:bodyPr/>
          <a:lstStyle/>
          <a:p>
            <a:pPr marL="342900" indent="-342900">
              <a:buFont typeface="Wingdings" panose="05000000000000000000" pitchFamily="2" charset="2"/>
              <a:buChar char="q"/>
            </a:pPr>
            <a:r>
              <a:rPr lang="vi-VN" dirty="0" smtClean="0"/>
              <a:t>Websocket</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3735" y="2925763"/>
            <a:ext cx="5181743" cy="2935287"/>
          </a:xfrm>
        </p:spPr>
      </p:pic>
    </p:spTree>
    <p:extLst>
      <p:ext uri="{BB962C8B-B14F-4D97-AF65-F5344CB8AC3E}">
        <p14:creationId xmlns:p14="http://schemas.microsoft.com/office/powerpoint/2010/main" val="300417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biệt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3" y="2180497"/>
            <a:ext cx="4905208" cy="1718404"/>
          </a:xfrm>
        </p:spPr>
        <p:txBody>
          <a:bodyPr/>
          <a:lstStyle/>
          <a:p>
            <a:r>
              <a:rPr lang="en-US" dirty="0" err="1" smtClean="0"/>
              <a:t>Giao</a:t>
            </a:r>
            <a:r>
              <a:rPr lang="en-US" dirty="0" smtClean="0"/>
              <a:t> </a:t>
            </a:r>
            <a:r>
              <a:rPr lang="en-US" dirty="0" err="1" smtClean="0"/>
              <a:t>thức</a:t>
            </a:r>
            <a:r>
              <a:rPr lang="en-US" dirty="0" smtClean="0"/>
              <a:t> HTTP</a:t>
            </a:r>
          </a:p>
          <a:p>
            <a:r>
              <a:rPr lang="en-US" dirty="0" err="1" smtClean="0"/>
              <a:t>Giao</a:t>
            </a:r>
            <a:r>
              <a:rPr lang="en-US" dirty="0" smtClean="0"/>
              <a:t> </a:t>
            </a:r>
            <a:r>
              <a:rPr lang="en-US" dirty="0" err="1" smtClean="0"/>
              <a:t>thức</a:t>
            </a:r>
            <a:r>
              <a:rPr lang="en-US" dirty="0" smtClean="0"/>
              <a:t> HTTP Polling</a:t>
            </a:r>
          </a:p>
          <a:p>
            <a:r>
              <a:rPr lang="en-US" dirty="0" err="1" smtClean="0"/>
              <a:t>Giao</a:t>
            </a:r>
            <a:r>
              <a:rPr lang="en-US" dirty="0" smtClean="0"/>
              <a:t> </a:t>
            </a:r>
            <a:r>
              <a:rPr lang="en-US" dirty="0" err="1" smtClean="0"/>
              <a:t>thức</a:t>
            </a:r>
            <a:r>
              <a:rPr lang="en-US" dirty="0" smtClean="0"/>
              <a:t> HTTP Long-Polling</a:t>
            </a:r>
          </a:p>
          <a:p>
            <a:r>
              <a:rPr lang="en-US" dirty="0" smtClean="0"/>
              <a:t>HTML5 Server-Sent Events</a:t>
            </a:r>
            <a:endParaRPr lang="en-US" dirty="0"/>
          </a:p>
        </p:txBody>
      </p:sp>
      <p:sp>
        <p:nvSpPr>
          <p:cNvPr id="4" name="Content Placeholder 2"/>
          <p:cNvSpPr txBox="1">
            <a:spLocks/>
          </p:cNvSpPr>
          <p:nvPr/>
        </p:nvSpPr>
        <p:spPr>
          <a:xfrm>
            <a:off x="6705600" y="2180497"/>
            <a:ext cx="4905208" cy="8421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smtClean="0"/>
              <a:t>Giao</a:t>
            </a:r>
            <a:r>
              <a:rPr lang="en-US" dirty="0" smtClean="0"/>
              <a:t> </a:t>
            </a:r>
            <a:r>
              <a:rPr lang="en-US" dirty="0" err="1" smtClean="0"/>
              <a:t>thức</a:t>
            </a:r>
            <a:r>
              <a:rPr lang="en-US" dirty="0" smtClean="0"/>
              <a:t> </a:t>
            </a:r>
            <a:r>
              <a:rPr lang="en-US" dirty="0" err="1" smtClean="0"/>
              <a:t>WebSocket</a:t>
            </a:r>
            <a:endParaRPr lang="en-US" dirty="0" smtClean="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95" y="3991862"/>
            <a:ext cx="4553206" cy="25655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110" y="3886216"/>
            <a:ext cx="4740698" cy="2671229"/>
          </a:xfrm>
          <a:prstGeom prst="rect">
            <a:avLst/>
          </a:prstGeom>
        </p:spPr>
      </p:pic>
    </p:spTree>
    <p:extLst>
      <p:ext uri="{BB962C8B-B14F-4D97-AF65-F5344CB8AC3E}">
        <p14:creationId xmlns:p14="http://schemas.microsoft.com/office/powerpoint/2010/main" val="814042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Event trong Websocket</a:t>
            </a:r>
            <a:br>
              <a:rPr lang="en-US" smtClean="0"/>
            </a:br>
            <a:endParaRPr lang="en-US" dirty="0"/>
          </a:p>
        </p:txBody>
      </p:sp>
      <p:sp>
        <p:nvSpPr>
          <p:cNvPr id="3" name="Content Placeholder 2"/>
          <p:cNvSpPr>
            <a:spLocks noGrp="1"/>
          </p:cNvSpPr>
          <p:nvPr>
            <p:ph idx="1"/>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Open</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Message</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Error</a:t>
            </a:r>
          </a:p>
          <a:p>
            <a:r>
              <a:rPr lang="en-US" dirty="0" err="1" smtClean="0">
                <a:latin typeface="Tahoma" panose="020B0604030504040204" pitchFamily="34" charset="0"/>
                <a:ea typeface="Tahoma" panose="020B0604030504040204" pitchFamily="34" charset="0"/>
                <a:cs typeface="Tahoma" panose="020B0604030504040204" pitchFamily="34" charset="0"/>
              </a:rPr>
              <a:t>Sự</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kiện</a:t>
            </a:r>
            <a:r>
              <a:rPr lang="en-US" dirty="0" smtClean="0">
                <a:latin typeface="Tahoma" panose="020B0604030504040204" pitchFamily="34" charset="0"/>
                <a:ea typeface="Tahoma" panose="020B0604030504040204" pitchFamily="34" charset="0"/>
                <a:cs typeface="Tahoma" panose="020B0604030504040204" pitchFamily="34" charset="0"/>
              </a:rPr>
              <a:t> Close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07" y="2457450"/>
            <a:ext cx="5715000" cy="2857500"/>
          </a:xfrm>
          <a:prstGeom prst="rect">
            <a:avLst/>
          </a:prstGeom>
        </p:spPr>
      </p:pic>
    </p:spTree>
    <p:extLst>
      <p:ext uri="{BB962C8B-B14F-4D97-AF65-F5344CB8AC3E}">
        <p14:creationId xmlns:p14="http://schemas.microsoft.com/office/powerpoint/2010/main" val="331473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2010504"/>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web chat</a:t>
            </a:r>
          </a:p>
          <a:p>
            <a:r>
              <a:rPr lang="en-US" dirty="0" smtClean="0">
                <a:latin typeface="Tahoma" panose="020B0604030504040204" pitchFamily="34" charset="0"/>
                <a:ea typeface="Tahoma" panose="020B0604030504040204" pitchFamily="34" charset="0"/>
                <a:cs typeface="Tahoma" panose="020B0604030504040204" pitchFamily="34" charset="0"/>
              </a:rPr>
              <a:t>Game online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HTML5: </a:t>
            </a:r>
            <a:r>
              <a:rPr lang="en-US" dirty="0" err="1" smtClean="0">
                <a:latin typeface="Tahoma" panose="020B0604030504040204" pitchFamily="34" charset="0"/>
                <a:ea typeface="Tahoma" panose="020B0604030504040204" pitchFamily="34" charset="0"/>
                <a:cs typeface="Tahoma" panose="020B0604030504040204" pitchFamily="34" charset="0"/>
              </a:rPr>
              <a:t>đánh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đánh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cờ</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thực</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3195170"/>
            <a:ext cx="6073607" cy="3416404"/>
          </a:xfrm>
          <a:prstGeom prst="rect">
            <a:avLst/>
          </a:prstGeom>
        </p:spPr>
      </p:pic>
    </p:spTree>
    <p:extLst>
      <p:ext uri="{BB962C8B-B14F-4D97-AF65-F5344CB8AC3E}">
        <p14:creationId xmlns:p14="http://schemas.microsoft.com/office/powerpoint/2010/main" val="412594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SignalR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 </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3013804"/>
          </a:xfrm>
        </p:spPr>
        <p:txBody>
          <a:bodyPr/>
          <a:lstStyle/>
          <a:p>
            <a:pPr marL="285750" indent="-285750">
              <a:buFont typeface="Arial" panose="020B0604020202020204" pitchFamily="34" charset="0"/>
              <a:buChar char="•"/>
            </a:pPr>
            <a:r>
              <a:rPr lang="vi-VN" dirty="0"/>
              <a:t>Là một thư viện mới trong ASP.NET</a:t>
            </a:r>
          </a:p>
          <a:p>
            <a:pPr marL="285750" indent="-285750">
              <a:buFont typeface="Arial" panose="020B0604020202020204" pitchFamily="34" charset="0"/>
              <a:buChar char="•"/>
            </a:pPr>
            <a:r>
              <a:rPr lang="vi-VN" dirty="0"/>
              <a:t>Tạo các chức năng web thời gian thực</a:t>
            </a:r>
          </a:p>
          <a:p>
            <a:pPr marL="285750" indent="-285750">
              <a:buFont typeface="Arial" panose="020B0604020202020204" pitchFamily="34" charset="0"/>
              <a:buChar char="•"/>
            </a:pPr>
            <a:r>
              <a:rPr lang="vi-VN" dirty="0"/>
              <a:t>Dễ </a:t>
            </a:r>
            <a:r>
              <a:rPr lang="vi-VN" dirty="0">
                <a:ea typeface="Tahoma" panose="020B0604030504040204" pitchFamily="34" charset="0"/>
                <a:cs typeface="Tahoma" panose="020B0604030504040204" pitchFamily="34" charset="0"/>
              </a:rPr>
              <a:t>d</a:t>
            </a:r>
            <a:r>
              <a:rPr lang="en-US" dirty="0">
                <a:latin typeface="Tahoma" panose="020B0604030504040204" pitchFamily="34" charset="0"/>
                <a:ea typeface="Tahoma" panose="020B0604030504040204" pitchFamily="34" charset="0"/>
                <a:cs typeface="Tahoma" panose="020B0604030504040204" pitchFamily="34" charset="0"/>
              </a:rPr>
              <a:t>à</a:t>
            </a:r>
            <a:r>
              <a:rPr lang="vi-VN" dirty="0">
                <a:ea typeface="Tahoma" panose="020B0604030504040204" pitchFamily="34" charset="0"/>
                <a:cs typeface="Tahoma" panose="020B0604030504040204" pitchFamily="34" charset="0"/>
              </a:rPr>
              <a:t>ng</a:t>
            </a:r>
            <a:r>
              <a:rPr lang="vi-VN" dirty="0"/>
              <a:t> truyền tải thông tin giữa máy chủ (server) và máy khách (client) liên tục khi kết nối có sẵn.</a:t>
            </a:r>
          </a:p>
          <a:p>
            <a:pPr marL="285750" indent="-285750">
              <a:buFont typeface="Arial" panose="020B0604020202020204" pitchFamily="34" charset="0"/>
              <a:buChar char="•"/>
            </a:pPr>
            <a:r>
              <a:rPr lang="vi-VN" dirty="0"/>
              <a:t>Hỗ trợ Websocket chạy được trên hầu hết các trình duyệt phổ biến như: Chorme, IE, Microsoft Edge, FixeFox, Opera</a:t>
            </a:r>
            <a:r>
              <a:rPr lang="vi-VN" dirty="0" smtClean="0"/>
              <a:t>,</a:t>
            </a:r>
            <a:r>
              <a:rPr lang="en-US" dirty="0" smtClean="0"/>
              <a:t> </a:t>
            </a:r>
            <a:endParaRPr lang="vi-VN" dirty="0"/>
          </a:p>
          <a:p>
            <a:pPr marL="285750" indent="-285750">
              <a:buFont typeface="Arial" panose="020B0604020202020204" pitchFamily="34" charset="0"/>
              <a:buChar char="•"/>
            </a:pPr>
            <a:r>
              <a:rPr lang="vi-VN" dirty="0"/>
              <a:t>Có các API quản lý các kết nối (các sự kiện mở hoặc đóng kết nối), nhóm kết nối (các kênh) và ủy quyền</a:t>
            </a:r>
            <a:r>
              <a:rPr lang="vi-VN" dirty="0" smtClean="0"/>
              <a:t>.</a:t>
            </a:r>
            <a:endParaRPr lang="en-US" dirty="0" smtClean="0"/>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Tốn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9141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signal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asp.net</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581192" y="2180497"/>
            <a:ext cx="11029615" cy="1781904"/>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Chức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Đăng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ký</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err="1" smtClean="0">
                <a:latin typeface="Tahoma" panose="020B0604030504040204" pitchFamily="34" charset="0"/>
                <a:ea typeface="Tahoma" panose="020B0604030504040204" pitchFamily="34" charset="0"/>
                <a:cs typeface="Tahoma" panose="020B0604030504040204" pitchFamily="34" charset="0"/>
              </a:rPr>
              <a:t>Đăng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nhập</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Chat </a:t>
            </a:r>
            <a:r>
              <a:rPr lang="en-US" dirty="0" err="1" smtClean="0">
                <a:latin typeface="Tahoma" panose="020B0604030504040204" pitchFamily="34" charset="0"/>
                <a:ea typeface="Tahoma" panose="020B0604030504040204" pitchFamily="34" charset="0"/>
                <a:cs typeface="Tahoma" panose="020B0604030504040204" pitchFamily="34" charset="0"/>
              </a:rPr>
              <a:t>chung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mọi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179" y="2628901"/>
            <a:ext cx="7092628" cy="3987800"/>
          </a:xfrm>
          <a:prstGeom prst="rect">
            <a:avLst/>
          </a:prstGeom>
        </p:spPr>
      </p:pic>
    </p:spTree>
    <p:extLst>
      <p:ext uri="{BB962C8B-B14F-4D97-AF65-F5344CB8AC3E}">
        <p14:creationId xmlns:p14="http://schemas.microsoft.com/office/powerpoint/2010/main" val="1040322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Phân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chat</a:t>
            </a:r>
            <a:br>
              <a:rPr lang="en-US" dirty="0" smtClean="0">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Chat </a:t>
            </a:r>
            <a:r>
              <a:rPr lang="en-US" dirty="0" err="1" smtClean="0">
                <a:latin typeface="Tahoma" panose="020B0604030504040204" pitchFamily="34" charset="0"/>
                <a:ea typeface="Tahoma" panose="020B0604030504040204" pitchFamily="34" charset="0"/>
                <a:cs typeface="Tahoma" panose="020B0604030504040204" pitchFamily="34" charset="0"/>
              </a:rPr>
              <a:t>giữa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người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nhau</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Bảng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cơ</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thư</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viện</a:t>
            </a:r>
            <a:r>
              <a:rPr lang="en-US" dirty="0" smtClean="0">
                <a:latin typeface="Tahoma" panose="020B0604030504040204" pitchFamily="34" charset="0"/>
                <a:ea typeface="Tahoma" panose="020B0604030504040204" pitchFamily="34" charset="0"/>
                <a:cs typeface="Tahoma" panose="020B0604030504040204" pitchFamily="34" charset="0"/>
              </a:rPr>
              <a:t> Identity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Microsoft</a:t>
            </a:r>
          </a:p>
          <a:p>
            <a:pPr lvl="1"/>
            <a:r>
              <a:rPr lang="en-US" dirty="0" err="1" smtClean="0">
                <a:latin typeface="Tahoma" panose="020B0604030504040204" pitchFamily="34" charset="0"/>
                <a:ea typeface="Tahoma" panose="020B0604030504040204" pitchFamily="34" charset="0"/>
                <a:cs typeface="Tahoma" panose="020B0604030504040204" pitchFamily="34" charset="0"/>
              </a:rPr>
              <a:t>Bảng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thêm</a:t>
            </a:r>
            <a:r>
              <a:rPr lang="en-US" dirty="0" smtClean="0">
                <a:latin typeface="Tahoma" panose="020B0604030504040204" pitchFamily="34" charset="0"/>
                <a:ea typeface="Tahoma" panose="020B0604030504040204" pitchFamily="34" charset="0"/>
                <a:cs typeface="Tahoma" panose="020B0604030504040204" pitchFamily="34" charset="0"/>
              </a:rPr>
              <a:t>:</a:t>
            </a:r>
          </a:p>
          <a:p>
            <a:pPr lvl="2"/>
            <a:r>
              <a:rPr lang="en-US" dirty="0" smtClean="0">
                <a:latin typeface="Tahoma" panose="020B0604030504040204" pitchFamily="34" charset="0"/>
                <a:ea typeface="Tahoma" panose="020B0604030504040204" pitchFamily="34" charset="0"/>
                <a:cs typeface="Tahoma" panose="020B0604030504040204" pitchFamily="34" charset="0"/>
              </a:rPr>
              <a:t>Message :</a:t>
            </a:r>
          </a:p>
          <a:p>
            <a:pPr lvl="3"/>
            <a:r>
              <a:rPr lang="en-US" dirty="0" err="1" smtClean="0">
                <a:latin typeface="Tahoma" panose="020B0604030504040204" pitchFamily="34" charset="0"/>
                <a:ea typeface="Tahoma" panose="020B0604030504040204" pitchFamily="34" charset="0"/>
                <a:cs typeface="Tahoma" panose="020B0604030504040204" pitchFamily="34" charset="0"/>
              </a:rPr>
              <a:t>MessageId</a:t>
            </a:r>
            <a:r>
              <a:rPr lang="en-US" dirty="0" smtClean="0">
                <a:latin typeface="Tahoma" panose="020B0604030504040204" pitchFamily="34" charset="0"/>
                <a:ea typeface="Tahoma" panose="020B0604030504040204" pitchFamily="34" charset="0"/>
                <a:cs typeface="Tahoma" panose="020B0604030504040204" pitchFamily="34" charset="0"/>
              </a:rPr>
              <a:t> integer (Index)</a:t>
            </a:r>
          </a:p>
          <a:p>
            <a:pPr lvl="3"/>
            <a:r>
              <a:rPr lang="en-US" dirty="0" smtClean="0">
                <a:latin typeface="Tahoma" panose="020B0604030504040204" pitchFamily="34" charset="0"/>
                <a:ea typeface="Tahoma" panose="020B0604030504040204" pitchFamily="34" charset="0"/>
                <a:cs typeface="Tahoma" panose="020B0604030504040204" pitchFamily="34" charset="0"/>
              </a:rPr>
              <a:t>Content </a:t>
            </a:r>
            <a:r>
              <a:rPr lang="en-US" dirty="0" err="1" smtClean="0">
                <a:latin typeface="Tahoma" panose="020B0604030504040204" pitchFamily="34" charset="0"/>
                <a:ea typeface="Tahoma" panose="020B0604030504040204" pitchFamily="34" charset="0"/>
                <a:cs typeface="Tahoma" panose="020B0604030504040204" pitchFamily="34" charset="0"/>
              </a:rPr>
              <a:t>nvarchar</a:t>
            </a:r>
            <a:r>
              <a:rPr lang="en-US" dirty="0" smtClean="0">
                <a:latin typeface="Tahoma" panose="020B0604030504040204" pitchFamily="34" charset="0"/>
                <a:ea typeface="Tahoma" panose="020B0604030504040204" pitchFamily="34" charset="0"/>
                <a:cs typeface="Tahoma" panose="020B0604030504040204" pitchFamily="34" charset="0"/>
              </a:rPr>
              <a:t>(max)</a:t>
            </a:r>
          </a:p>
          <a:p>
            <a:pPr lvl="3"/>
            <a:r>
              <a:rPr lang="en-US" dirty="0" smtClean="0">
                <a:latin typeface="Tahoma" panose="020B0604030504040204" pitchFamily="34" charset="0"/>
                <a:ea typeface="Tahoma" panose="020B0604030504040204" pitchFamily="34" charset="0"/>
                <a:cs typeface="Tahoma" panose="020B0604030504040204" pitchFamily="34" charset="0"/>
              </a:rPr>
              <a:t>Time </a:t>
            </a:r>
            <a:r>
              <a:rPr lang="en-US" dirty="0" err="1" smtClean="0">
                <a:latin typeface="Tahoma" panose="020B0604030504040204" pitchFamily="34" charset="0"/>
                <a:ea typeface="Tahoma" panose="020B0604030504040204" pitchFamily="34" charset="0"/>
                <a:cs typeface="Tahoma" panose="020B0604030504040204" pitchFamily="34" charset="0"/>
              </a:rPr>
              <a:t>Datetime</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3"/>
            <a:r>
              <a:rPr lang="en-US" dirty="0" err="1" smtClean="0">
                <a:latin typeface="Tahoma" panose="020B0604030504040204" pitchFamily="34" charset="0"/>
                <a:ea typeface="Tahoma" panose="020B0604030504040204" pitchFamily="34" charset="0"/>
                <a:cs typeface="Tahoma" panose="020B0604030504040204" pitchFamily="34" charset="0"/>
              </a:rPr>
              <a:t>UserId</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nvarchar</a:t>
            </a:r>
            <a:r>
              <a:rPr lang="en-US" dirty="0" smtClean="0">
                <a:latin typeface="Tahoma" panose="020B0604030504040204" pitchFamily="34" charset="0"/>
                <a:ea typeface="Tahoma" panose="020B0604030504040204" pitchFamily="34" charset="0"/>
                <a:cs typeface="Tahoma" panose="020B0604030504040204" pitchFamily="34" charset="0"/>
              </a:rPr>
              <a:t>(128)</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82" y="2571825"/>
            <a:ext cx="6679325" cy="3751514"/>
          </a:xfrm>
          <a:prstGeom prst="rect">
            <a:avLst/>
          </a:prstGeom>
        </p:spPr>
      </p:pic>
    </p:spTree>
    <p:extLst>
      <p:ext uri="{BB962C8B-B14F-4D97-AF65-F5344CB8AC3E}">
        <p14:creationId xmlns:p14="http://schemas.microsoft.com/office/powerpoint/2010/main" val="2872762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1644"/>
          </a:xfrm>
        </p:spPr>
        <p:txBody>
          <a:bodyPr>
            <a:normAutofit fontScale="90000"/>
          </a:bodyPr>
          <a:lstStyle/>
          <a:p>
            <a:r>
              <a:rPr lang="en-US" dirty="0" smtClean="0"/>
              <a:t>Asp.NET</a:t>
            </a:r>
            <a:endParaRPr lang="en-US" dirty="0"/>
          </a:p>
        </p:txBody>
      </p:sp>
      <p:sp>
        <p:nvSpPr>
          <p:cNvPr id="3" name="Content Placeholder 2"/>
          <p:cNvSpPr>
            <a:spLocks noGrp="1"/>
          </p:cNvSpPr>
          <p:nvPr>
            <p:ph idx="1"/>
          </p:nvPr>
        </p:nvSpPr>
        <p:spPr>
          <a:xfrm>
            <a:off x="581192" y="2180497"/>
            <a:ext cx="11029615" cy="3458304"/>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ASP.NET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framework web </a:t>
            </a:r>
            <a:r>
              <a:rPr lang="en-US" dirty="0" err="1" smtClean="0">
                <a:latin typeface="Tahoma" panose="020B0604030504040204" pitchFamily="34" charset="0"/>
                <a:ea typeface="Tahoma" panose="020B0604030504040204" pitchFamily="34" charset="0"/>
                <a:cs typeface="Tahoma" panose="020B0604030504040204" pitchFamily="34" charset="0"/>
              </a:rPr>
              <a:t>mã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nguồn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được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xây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website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đại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dịch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vụ</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smtClean="0">
                <a:latin typeface="Tahoma" panose="020B0604030504040204" pitchFamily="34" charset="0"/>
                <a:ea typeface="Tahoma" panose="020B0604030504040204" pitchFamily="34" charset="0"/>
                <a:cs typeface="Tahoma" panose="020B0604030504040204" pitchFamily="34" charset="0"/>
              </a:rPr>
              <a:t> .NET. ASP.NET </a:t>
            </a: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dựa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HTML5, CSS, </a:t>
            </a:r>
            <a:r>
              <a:rPr lang="en-US" dirty="0" err="1" smtClean="0">
                <a:latin typeface="Tahoma" panose="020B0604030504040204" pitchFamily="34" charset="0"/>
                <a:ea typeface="Tahoma" panose="020B0604030504040204" pitchFamily="34" charset="0"/>
                <a:cs typeface="Tahoma" panose="020B0604030504040204" pitchFamily="34" charset="0"/>
              </a:rPr>
              <a:t>Javascript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 </a:t>
            </a:r>
            <a:r>
              <a:rPr lang="en-US" dirty="0" err="1" smtClean="0">
                <a:latin typeface="Tahoma" panose="020B0604030504040204" pitchFamily="34" charset="0"/>
                <a:ea typeface="Tahoma" panose="020B0604030504040204" pitchFamily="34" charset="0"/>
                <a:cs typeface="Tahoma" panose="020B0604030504040204" pitchFamily="34" charset="0"/>
              </a:rPr>
              <a:t>nhanh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chóng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mở</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rộng</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thữ</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mà</a:t>
            </a:r>
            <a:r>
              <a:rPr lang="en-US" dirty="0" smtClean="0">
                <a:latin typeface="Tahoma" panose="020B0604030504040204" pitchFamily="34" charset="0"/>
                <a:ea typeface="Tahoma" panose="020B0604030504040204" pitchFamily="34" charset="0"/>
                <a:cs typeface="Tahoma" panose="020B0604030504040204" pitchFamily="34" charset="0"/>
              </a:rPr>
              <a:t> ASP.NET </a:t>
            </a:r>
            <a:r>
              <a:rPr lang="en-US" dirty="0" err="1" smtClean="0">
                <a:latin typeface="Tahoma" panose="020B0604030504040204" pitchFamily="34" charset="0"/>
                <a:ea typeface="Tahoma" panose="020B0604030504040204" pitchFamily="34" charset="0"/>
                <a:cs typeface="Tahoma" panose="020B0604030504040204" pitchFamily="34" charset="0"/>
              </a:rPr>
              <a:t>có</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thể</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làm</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WebSites</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err="1" smtClean="0">
                <a:latin typeface="Tahoma" panose="020B0604030504040204" pitchFamily="34" charset="0"/>
                <a:ea typeface="Tahoma" panose="020B0604030504040204" pitchFamily="34" charset="0"/>
                <a:cs typeface="Tahoma" panose="020B0604030504040204" pitchFamily="34" charset="0"/>
              </a:rPr>
              <a:t>WebAPI</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Mobile</a:t>
            </a:r>
          </a:p>
          <a:p>
            <a:pPr lvl="1"/>
            <a:r>
              <a:rPr lang="en-US" dirty="0" err="1" smtClean="0">
                <a:latin typeface="Tahoma" panose="020B0604030504040204" pitchFamily="34" charset="0"/>
                <a:ea typeface="Tahoma" panose="020B0604030504040204" pitchFamily="34" charset="0"/>
                <a:cs typeface="Tahoma" panose="020B0604030504040204" pitchFamily="34" charset="0"/>
              </a:rPr>
              <a:t>Công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nghệ</a:t>
            </a:r>
            <a:r>
              <a:rPr lang="en-US" dirty="0" smtClean="0">
                <a:latin typeface="Tahoma" panose="020B0604030504040204" pitchFamily="34" charset="0"/>
                <a:ea typeface="Tahoma" panose="020B0604030504040204" pitchFamily="34" charset="0"/>
                <a:cs typeface="Tahoma" panose="020B0604030504040204" pitchFamily="34" charset="0"/>
              </a:rPr>
              <a:t> Real-time (</a:t>
            </a:r>
            <a:r>
              <a:rPr lang="en-US" dirty="0" err="1" smtClean="0">
                <a:latin typeface="Tahoma" panose="020B0604030504040204" pitchFamily="34" charset="0"/>
                <a:ea typeface="Tahoma" panose="020B0604030504040204" pitchFamily="34" charset="0"/>
                <a:cs typeface="Tahoma" panose="020B0604030504040204" pitchFamily="34" charset="0"/>
              </a:rPr>
              <a:t>Websocket</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lĩnh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khác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325" y="3559175"/>
            <a:ext cx="5667375" cy="1889125"/>
          </a:xfrm>
          <a:prstGeom prst="rect">
            <a:avLst/>
          </a:prstGeom>
        </p:spPr>
      </p:pic>
    </p:spTree>
    <p:extLst>
      <p:ext uri="{BB962C8B-B14F-4D97-AF65-F5344CB8AC3E}">
        <p14:creationId xmlns:p14="http://schemas.microsoft.com/office/powerpoint/2010/main" val="2698151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Tổng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t/>
            </a:r>
            <a:br>
              <a:rPr lang="en-US" dirty="0" smtClean="0"/>
            </a:br>
            <a:endParaRPr lang="en-US" dirty="0"/>
          </a:p>
        </p:txBody>
      </p:sp>
      <p:sp>
        <p:nvSpPr>
          <p:cNvPr id="3" name="Content Placeholder 2"/>
          <p:cNvSpPr>
            <a:spLocks noGrp="1"/>
          </p:cNvSpPr>
          <p:nvPr>
            <p:ph idx="1"/>
          </p:nvPr>
        </p:nvSpPr>
        <p:spPr>
          <a:xfrm>
            <a:off x="581192" y="1854201"/>
            <a:ext cx="11029615" cy="3962400"/>
          </a:xfrm>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 </a:t>
            </a:r>
          </a:p>
          <a:p>
            <a:r>
              <a:rPr lang="en-US" dirty="0" smtClean="0">
                <a:latin typeface="Tahoma" panose="020B0604030504040204" pitchFamily="34" charset="0"/>
                <a:ea typeface="Tahoma" panose="020B0604030504040204" pitchFamily="34" charset="0"/>
                <a:cs typeface="Tahoma" panose="020B0604030504040204" pitchFamily="34" charset="0"/>
              </a:rPr>
              <a:t>ASP.NET </a:t>
            </a:r>
          </a:p>
          <a:p>
            <a:r>
              <a:rPr lang="en-US" dirty="0" err="1" smtClean="0">
                <a:latin typeface="Tahoma" panose="020B0604030504040204" pitchFamily="34" charset="0"/>
                <a:ea typeface="Tahoma" panose="020B0604030504040204" pitchFamily="34" charset="0"/>
                <a:cs typeface="Tahoma" panose="020B0604030504040204" pitchFamily="34" charset="0"/>
              </a:rPr>
              <a:t>Websocket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SignalR</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Tài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liệu</a:t>
            </a:r>
            <a:r>
              <a:rPr lang="en-US" dirty="0" smtClean="0">
                <a:latin typeface="Tahoma" panose="020B0604030504040204" pitchFamily="34" charset="0"/>
                <a:ea typeface="Tahoma" panose="020B0604030504040204" pitchFamily="34" charset="0"/>
                <a:cs typeface="Tahoma" panose="020B0604030504040204" pitchFamily="34" charset="0"/>
              </a:rPr>
              <a:t>: </a:t>
            </a:r>
          </a:p>
          <a:p>
            <a:pPr lvl="1"/>
            <a:r>
              <a:rPr lang="en-US" dirty="0">
                <a:latin typeface="Tahoma" panose="020B0604030504040204" pitchFamily="34" charset="0"/>
                <a:ea typeface="Tahoma" panose="020B0604030504040204" pitchFamily="34" charset="0"/>
                <a:cs typeface="Tahoma" panose="020B0604030504040204" pitchFamily="34" charset="0"/>
                <a:hlinkClick r:id="rId2"/>
              </a:rPr>
              <a:t>https://www.asp.net</a:t>
            </a:r>
            <a:r>
              <a:rPr lang="en-US" dirty="0" smtClean="0">
                <a:latin typeface="Tahoma" panose="020B0604030504040204" pitchFamily="34" charset="0"/>
                <a:ea typeface="Tahoma" panose="020B0604030504040204" pitchFamily="34" charset="0"/>
                <a:cs typeface="Tahoma" panose="020B0604030504040204" pitchFamily="34" charset="0"/>
                <a:hlinkClick r:id="rId2"/>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hlinkClick r:id="rId3"/>
              </a:rPr>
              <a:t>https://channel9.msdn.com</a:t>
            </a:r>
            <a:r>
              <a:rPr lang="en-US" dirty="0" smtClean="0">
                <a:latin typeface="Tahoma" panose="020B0604030504040204" pitchFamily="34" charset="0"/>
                <a:ea typeface="Tahoma" panose="020B0604030504040204" pitchFamily="34" charset="0"/>
                <a:cs typeface="Tahoma" panose="020B0604030504040204" pitchFamily="34" charset="0"/>
                <a:hlinkClick r:id="rId3"/>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Thực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Lý</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thuyết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Javascript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Hướng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suy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nghĩ</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đơn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từ</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nhỏ</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đến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lớn</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040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28144"/>
          </a:xfrm>
        </p:spPr>
        <p:txBody>
          <a:bodyPr>
            <a:normAutofit fontScale="90000"/>
          </a:bodyPr>
          <a:lstStyle/>
          <a:p>
            <a:r>
              <a:rPr lang="en-US" dirty="0" smtClean="0"/>
              <a:t>ASP.NET WEBSITES</a:t>
            </a:r>
            <a:endParaRPr lang="en-US" dirty="0"/>
          </a:p>
        </p:txBody>
      </p:sp>
      <p:sp>
        <p:nvSpPr>
          <p:cNvPr id="4" name="Rounded Rectangle 3"/>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Web Forms</a:t>
            </a:r>
            <a:endParaRPr lang="en-US" dirty="0"/>
          </a:p>
        </p:txBody>
      </p:sp>
      <p:sp>
        <p:nvSpPr>
          <p:cNvPr id="6" name="Rounded Rectangle 5"/>
          <p:cNvSpPr/>
          <p:nvPr/>
        </p:nvSpPr>
        <p:spPr>
          <a:xfrm>
            <a:off x="581192" y="3842345"/>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Web Pages</a:t>
            </a:r>
            <a:endParaRPr lang="en-US" dirty="0"/>
          </a:p>
        </p:txBody>
      </p:sp>
      <p:sp>
        <p:nvSpPr>
          <p:cNvPr id="7" name="TextBox 6"/>
          <p:cNvSpPr txBox="1"/>
          <p:nvPr/>
        </p:nvSpPr>
        <p:spPr>
          <a:xfrm>
            <a:off x="581192" y="4493220"/>
            <a:ext cx="10937707"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những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cấu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trúc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cú</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pháp</a:t>
            </a:r>
            <a:r>
              <a:rPr lang="en-US" dirty="0" smtClean="0">
                <a:latin typeface="Tahoma" panose="020B0604030504040204" pitchFamily="34" charset="0"/>
                <a:ea typeface="Tahoma" panose="020B0604030504040204" pitchFamily="34" charset="0"/>
                <a:cs typeface="Tahoma" panose="020B0604030504040204" pitchFamily="34" charset="0"/>
              </a:rPr>
              <a:t> Razor </a:t>
            </a: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code C# </a:t>
            </a:r>
            <a:r>
              <a:rPr lang="en-US" dirty="0" err="1" smtClean="0">
                <a:latin typeface="Tahoma" panose="020B0604030504040204" pitchFamily="34" charset="0"/>
                <a:ea typeface="Tahoma" panose="020B0604030504040204" pitchFamily="34" charset="0"/>
                <a:cs typeface="Tahoma" panose="020B0604030504040204" pitchFamily="34" charset="0"/>
              </a:rPr>
              <a:t>trong</a:t>
            </a:r>
            <a:r>
              <a:rPr lang="en-US" dirty="0" smtClean="0">
                <a:latin typeface="Tahoma" panose="020B0604030504040204" pitchFamily="34" charset="0"/>
                <a:ea typeface="Tahoma" panose="020B0604030504040204" pitchFamily="34" charset="0"/>
                <a:cs typeface="Tahoma" panose="020B0604030504040204" pitchFamily="34" charset="0"/>
              </a:rPr>
              <a:t> HTML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server</a:t>
            </a: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Tích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hợp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nội</a:t>
            </a:r>
            <a:r>
              <a:rPr lang="en-US" dirty="0" smtClean="0">
                <a:latin typeface="Tahoma" panose="020B0604030504040204" pitchFamily="34" charset="0"/>
                <a:ea typeface="Tahoma" panose="020B0604030504040204" pitchFamily="34" charset="0"/>
                <a:cs typeface="Tahoma" panose="020B0604030504040204" pitchFamily="34" charset="0"/>
              </a:rPr>
              <a:t> dung </a:t>
            </a:r>
            <a:r>
              <a:rPr lang="en-US" dirty="0" err="1" smtClean="0">
                <a:latin typeface="Tahoma" panose="020B0604030504040204" pitchFamily="34" charset="0"/>
                <a:ea typeface="Tahoma" panose="020B0604030504040204" pitchFamily="34" charset="0"/>
                <a:cs typeface="Tahoma" panose="020B0604030504040204" pitchFamily="34" charset="0"/>
              </a:rPr>
              <a:t>văn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bản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ảnh</a:t>
            </a:r>
            <a:r>
              <a:rPr lang="en-US" dirty="0" smtClean="0">
                <a:latin typeface="Tahoma" panose="020B0604030504040204" pitchFamily="34" charset="0"/>
                <a:ea typeface="Tahoma" panose="020B0604030504040204" pitchFamily="34" charset="0"/>
                <a:cs typeface="Tahoma" panose="020B0604030504040204" pitchFamily="34" charset="0"/>
              </a:rPr>
              <a:t>, video , </a:t>
            </a:r>
            <a:r>
              <a:rPr lang="en-US" dirty="0" err="1" smtClean="0">
                <a:latin typeface="Tahoma" panose="020B0604030504040204" pitchFamily="34" charset="0"/>
                <a:ea typeface="Tahoma" panose="020B0604030504040204" pitchFamily="34" charset="0"/>
                <a:cs typeface="Tahoma" panose="020B0604030504040204" pitchFamily="34" charset="0"/>
              </a:rPr>
              <a:t>liên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kết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tới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mạng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hội</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tính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của</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website </a:t>
            </a:r>
            <a:r>
              <a:rPr lang="en-US" dirty="0" err="1" smtClean="0">
                <a:latin typeface="Tahoma" panose="020B0604030504040204" pitchFamily="34" charset="0"/>
                <a:ea typeface="Tahoma" panose="020B0604030504040204" pitchFamily="34" charset="0"/>
                <a:cs typeface="Tahoma" panose="020B0604030504040204" pitchFamily="34" charset="0"/>
              </a:rPr>
              <a:t>hiện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đại</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p:txBody>
      </p:sp>
      <p:sp>
        <p:nvSpPr>
          <p:cNvPr id="8" name="TextBox 7"/>
          <p:cNvSpPr txBox="1"/>
          <p:nvPr/>
        </p:nvSpPr>
        <p:spPr>
          <a:xfrm>
            <a:off x="673099" y="2788840"/>
            <a:ext cx="1084579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Tạo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trang</a:t>
            </a:r>
            <a:r>
              <a:rPr lang="en-US" dirty="0" smtClean="0">
                <a:latin typeface="Tahoma" panose="020B0604030504040204" pitchFamily="34" charset="0"/>
                <a:ea typeface="Tahoma" panose="020B0604030504040204" pitchFamily="34" charset="0"/>
                <a:cs typeface="Tahoma" panose="020B0604030504040204" pitchFamily="34" charset="0"/>
              </a:rPr>
              <a:t> web </a:t>
            </a:r>
            <a:r>
              <a:rPr lang="en-US" dirty="0" err="1" smtClean="0">
                <a:latin typeface="Tahoma" panose="020B0604030504040204" pitchFamily="34" charset="0"/>
                <a:ea typeface="Tahoma" panose="020B0604030504040204" pitchFamily="34" charset="0"/>
                <a:cs typeface="Tahoma" panose="020B0604030504040204" pitchFamily="34" charset="0"/>
              </a:rPr>
              <a:t>động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sử</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mô</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hình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kéo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thả</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các</a:t>
            </a:r>
            <a:r>
              <a:rPr lang="en-US" dirty="0" smtClean="0">
                <a:latin typeface="Tahoma" panose="020B0604030504040204" pitchFamily="34" charset="0"/>
                <a:ea typeface="Tahoma" panose="020B0604030504040204" pitchFamily="34" charset="0"/>
                <a:cs typeface="Tahoma" panose="020B0604030504040204" pitchFamily="34" charset="0"/>
              </a:rPr>
              <a:t> component</a:t>
            </a:r>
          </a:p>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Web Forms </a:t>
            </a:r>
            <a:r>
              <a:rPr lang="en-US" dirty="0" err="1" smtClean="0">
                <a:latin typeface="Tahoma" panose="020B0604030504040204" pitchFamily="34" charset="0"/>
                <a:ea typeface="Tahoma" panose="020B0604030504040204" pitchFamily="34" charset="0"/>
                <a:cs typeface="Tahoma" panose="020B0604030504040204" pitchFamily="34" charset="0"/>
              </a:rPr>
              <a:t>giúp</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xây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dựng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giao</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rất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nhiều</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thành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phần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một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bề</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mặt</a:t>
            </a:r>
            <a:r>
              <a:rPr lang="en-US" dirty="0" smtClean="0">
                <a:latin typeface="Tahoma" panose="020B0604030504040204" pitchFamily="34" charset="0"/>
                <a:ea typeface="Tahoma" panose="020B0604030504040204" pitchFamily="34" charset="0"/>
                <a:cs typeface="Tahoma" panose="020B0604030504040204" pitchFamily="34" charset="0"/>
              </a:rPr>
              <a:t> 1 </a:t>
            </a:r>
            <a:r>
              <a:rPr lang="en-US" dirty="0" err="1" smtClean="0">
                <a:latin typeface="Tahoma" panose="020B0604030504040204" pitchFamily="34" charset="0"/>
                <a:ea typeface="Tahoma" panose="020B0604030504040204" pitchFamily="34" charset="0"/>
                <a:cs typeface="Tahoma" panose="020B0604030504040204" pitchFamily="34" charset="0"/>
              </a:rPr>
              <a:t>cách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nhanh</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chóng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và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dễ</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dàng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8874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02744"/>
          </a:xfrm>
        </p:spPr>
        <p:txBody>
          <a:bodyPr>
            <a:normAutofit fontScale="90000"/>
          </a:bodyPr>
          <a:lstStyle/>
          <a:p>
            <a:r>
              <a:rPr lang="en-US" dirty="0" smtClean="0">
                <a:latin typeface="Tahoma" panose="020B0604030504040204" pitchFamily="34" charset="0"/>
                <a:ea typeface="Tahoma" panose="020B0604030504040204" pitchFamily="34" charset="0"/>
                <a:cs typeface="Tahoma" panose="020B0604030504040204" pitchFamily="34" charset="0"/>
              </a:rPr>
              <a:t>ASP.NET WEBSITES - 2</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ounded Rectangle 4"/>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MVC</a:t>
            </a:r>
          </a:p>
        </p:txBody>
      </p:sp>
      <p:sp>
        <p:nvSpPr>
          <p:cNvPr id="6" name="TextBox 5"/>
          <p:cNvSpPr txBox="1"/>
          <p:nvPr/>
        </p:nvSpPr>
        <p:spPr>
          <a:xfrm>
            <a:off x="787400" y="2832100"/>
            <a:ext cx="5588000" cy="3970318"/>
          </a:xfrm>
          <a:prstGeom prst="rect">
            <a:avLst/>
          </a:prstGeom>
          <a:noFill/>
        </p:spPr>
        <p:txBody>
          <a:bodyPr wrap="square" rtlCol="0">
            <a:spAutoFit/>
          </a:bodyPr>
          <a:lstStyle/>
          <a:p>
            <a:pPr marL="285750" indent="-285750">
              <a:buFont typeface="Arial" panose="020B0604020202020204" pitchFamily="34" charset="0"/>
              <a:buChar char="•"/>
            </a:pPr>
            <a:r>
              <a:rPr lang="vi-VN" dirty="0" smtClean="0"/>
              <a:t>Kế thừa mô hình MVC (Model – View - Controller)</a:t>
            </a:r>
          </a:p>
          <a:p>
            <a:pPr marL="742950" lvl="1" indent="-285750">
              <a:buFont typeface="Arial" panose="020B0604020202020204" pitchFamily="34" charset="0"/>
              <a:buChar char="•"/>
            </a:pPr>
            <a:r>
              <a:rPr lang="vi-VN" dirty="0" smtClean="0"/>
              <a:t>Model: Cấu trúc dữ liệu – Kết nói với database</a:t>
            </a:r>
          </a:p>
          <a:p>
            <a:pPr marL="742950" lvl="1" indent="-285750">
              <a:buFont typeface="Arial" panose="020B0604020202020204" pitchFamily="34" charset="0"/>
              <a:buChar char="•"/>
            </a:pPr>
            <a:r>
              <a:rPr lang="vi-VN" dirty="0" smtClean="0"/>
              <a:t>View: Hiển thị dữ liệu trên giao diện người dùng – giao diện trên trình duyệt máy khách</a:t>
            </a:r>
          </a:p>
          <a:p>
            <a:pPr marL="742950" lvl="1" indent="-285750">
              <a:buFont typeface="Arial" panose="020B0604020202020204" pitchFamily="34" charset="0"/>
              <a:buChar char="•"/>
            </a:pPr>
            <a:r>
              <a:rPr lang="vi-VN" dirty="0" smtClean="0"/>
              <a:t>Controller: Nhận request từ trình duyệt máy khách xử lý dữ liệu truy cập đến model lấy dữ liệu và trả về response cho máy khách</a:t>
            </a:r>
          </a:p>
          <a:p>
            <a:pPr marL="285750" indent="-285750">
              <a:buFont typeface="Arial" panose="020B0604020202020204" pitchFamily="34" charset="0"/>
              <a:buChar char="•"/>
            </a:pPr>
            <a:r>
              <a:rPr lang="vi-VN" dirty="0" smtClean="0"/>
              <a:t>Phân biệt các thành phần trong ứng dụng giúp dễ dang bảo trì nâng cấp vào mở rộng.</a:t>
            </a:r>
          </a:p>
          <a:p>
            <a:pPr marL="285750" indent="-285750">
              <a:buFont typeface="Arial" panose="020B0604020202020204" pitchFamily="34" charset="0"/>
              <a:buChar char="•"/>
            </a:pPr>
            <a:r>
              <a:rPr lang="vi-VN" dirty="0" smtClean="0"/>
              <a:t>Dễ dàng cấu hình routes, connectionString,...</a:t>
            </a:r>
          </a:p>
          <a:p>
            <a:pPr marL="285750" indent="-285750">
              <a:buFont typeface="Arial" panose="020B0604020202020204" pitchFamily="34" charset="0"/>
              <a:buChar char="•"/>
            </a:pPr>
            <a:r>
              <a:rPr lang="vi-VN" dirty="0" smtClean="0"/>
              <a:t>Cung cấp thư viện hỗ trợ sẵn cho Authentication và Authorization.</a:t>
            </a:r>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400" y="2832100"/>
            <a:ext cx="5600700" cy="3570446"/>
          </a:xfrm>
          <a:prstGeom prst="rect">
            <a:avLst/>
          </a:prstGeom>
        </p:spPr>
      </p:pic>
    </p:spTree>
    <p:extLst>
      <p:ext uri="{BB962C8B-B14F-4D97-AF65-F5344CB8AC3E}">
        <p14:creationId xmlns:p14="http://schemas.microsoft.com/office/powerpoint/2010/main" val="454452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40844"/>
          </a:xfrm>
        </p:spPr>
        <p:txBody>
          <a:bodyPr>
            <a:normAutofit fontScale="90000"/>
          </a:bodyPr>
          <a:lstStyle/>
          <a:p>
            <a:r>
              <a:rPr lang="vi-VN" dirty="0" smtClean="0">
                <a:latin typeface="Tahoma" panose="020B0604030504040204" pitchFamily="34" charset="0"/>
                <a:ea typeface="Tahoma" panose="020B0604030504040204" pitchFamily="34" charset="0"/>
                <a:cs typeface="Tahoma" panose="020B0604030504040204" pitchFamily="34" charset="0"/>
              </a:rPr>
              <a:t>ASP.NET WEBSITE - 3</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Rounded Rectangle 3"/>
          <p:cNvSpPr/>
          <p:nvPr/>
        </p:nvSpPr>
        <p:spPr>
          <a:xfrm>
            <a:off x="581192" y="1993900"/>
            <a:ext cx="11166308" cy="52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MVC</a:t>
            </a:r>
          </a:p>
        </p:txBody>
      </p:sp>
      <p:sp>
        <p:nvSpPr>
          <p:cNvPr id="5" name="TextBox 4"/>
          <p:cNvSpPr txBox="1"/>
          <p:nvPr/>
        </p:nvSpPr>
        <p:spPr>
          <a:xfrm>
            <a:off x="800100" y="2933700"/>
            <a:ext cx="10642600" cy="1200329"/>
          </a:xfrm>
          <a:prstGeom prst="rect">
            <a:avLst/>
          </a:prstGeom>
          <a:noFill/>
        </p:spPr>
        <p:txBody>
          <a:bodyPr wrap="square" rtlCol="0">
            <a:spAutoFit/>
          </a:bodyPr>
          <a:lstStyle/>
          <a:p>
            <a:pPr marL="285750" indent="-285750">
              <a:buFont typeface="Arial" panose="020B0604020202020204" pitchFamily="34" charset="0"/>
              <a:buChar char="•"/>
            </a:pPr>
            <a:r>
              <a:rPr lang="vi-VN" dirty="0" smtClean="0"/>
              <a:t>Dễ dàng kết hợp với Web API tạo nên ứng dụng đa nền tảng và tăng tốc độ </a:t>
            </a:r>
            <a:r>
              <a:rPr lang="en-US" dirty="0" err="1" smtClean="0">
                <a:latin typeface="Tahoma" panose="020B0604030504040204" pitchFamily="34" charset="0"/>
                <a:ea typeface="Tahoma" panose="020B0604030504040204" pitchFamily="34" charset="0"/>
                <a:cs typeface="Tahoma" panose="020B0604030504040204" pitchFamily="34" charset="0"/>
              </a:rPr>
              <a:t>ứng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dụng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trên</a:t>
            </a:r>
            <a:r>
              <a:rPr lang="en-US" dirty="0" smtClean="0">
                <a:latin typeface="Tahoma" panose="020B0604030504040204" pitchFamily="34" charset="0"/>
                <a:ea typeface="Tahoma" panose="020B0604030504040204" pitchFamily="34" charset="0"/>
                <a:cs typeface="Tahoma" panose="020B0604030504040204" pitchFamily="34" charset="0"/>
              </a:rPr>
              <a:t> server</a:t>
            </a:r>
            <a:endParaRPr lang="vi-VN"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vi-VN" dirty="0" smtClean="0"/>
              <a:t>Tăng tốc độ website phía trình duyệt với bundling và minification</a:t>
            </a:r>
          </a:p>
          <a:p>
            <a:pPr marL="285750" indent="-285750">
              <a:buFont typeface="Arial" panose="020B0604020202020204" pitchFamily="34" charset="0"/>
              <a:buChar char="•"/>
            </a:pPr>
            <a:r>
              <a:rPr lang="vi-VN" dirty="0" smtClean="0"/>
              <a:t>Dễ dàng truy vấn tới database qua EntityFramework bằng Linq</a:t>
            </a:r>
          </a:p>
          <a:p>
            <a:r>
              <a:rPr lang="vi-VN" dirty="0"/>
              <a:t>	</a:t>
            </a:r>
            <a:endParaRPr lang="vi-VN"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080" y="4299130"/>
            <a:ext cx="5835429" cy="1796870"/>
          </a:xfrm>
          <a:prstGeom prst="rect">
            <a:avLst/>
          </a:prstGeom>
        </p:spPr>
      </p:pic>
    </p:spTree>
    <p:extLst>
      <p:ext uri="{BB962C8B-B14F-4D97-AF65-F5344CB8AC3E}">
        <p14:creationId xmlns:p14="http://schemas.microsoft.com/office/powerpoint/2010/main" val="2639133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78944"/>
          </a:xfrm>
        </p:spPr>
        <p:txBody>
          <a:bodyPr>
            <a:normAutofit fontScale="90000"/>
          </a:bodyPr>
          <a:lstStyle/>
          <a:p>
            <a:r>
              <a:rPr lang="vi-VN" dirty="0" smtClean="0"/>
              <a:t>ASP.NET Web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17" y="3974802"/>
            <a:ext cx="5561691" cy="2440390"/>
          </a:xfrm>
          <a:prstGeom prst="rect">
            <a:avLst/>
          </a:prstGeom>
        </p:spPr>
      </p:pic>
      <p:sp>
        <p:nvSpPr>
          <p:cNvPr id="5" name="TextBox 4"/>
          <p:cNvSpPr txBox="1"/>
          <p:nvPr/>
        </p:nvSpPr>
        <p:spPr>
          <a:xfrm>
            <a:off x="581192" y="2171700"/>
            <a:ext cx="11029616" cy="1477328"/>
          </a:xfrm>
          <a:prstGeom prst="rect">
            <a:avLst/>
          </a:prstGeom>
          <a:noFill/>
        </p:spPr>
        <p:txBody>
          <a:bodyPr wrap="square" rtlCol="0">
            <a:spAutoFit/>
          </a:bodyPr>
          <a:lstStyle/>
          <a:p>
            <a:pPr marL="285750" indent="-285750">
              <a:buFont typeface="Arial" panose="020B0604020202020204" pitchFamily="34" charset="0"/>
              <a:buChar char="•"/>
            </a:pPr>
            <a:r>
              <a:rPr lang="vi-VN" dirty="0" smtClean="0"/>
              <a:t>Một framework hỗ trợ tốt việc xây dựng các dịch vụ HTTP đến nhiều máy khách bao gồm các thiết bị di động và các trình duyệt, ngoài ra các ứng dụng được biết bằng các ngôn ngữ khác C# cũng có thể gọi đến Web API thông qua đường dẫn URL</a:t>
            </a:r>
          </a:p>
          <a:p>
            <a:pPr marL="285750" indent="-285750">
              <a:buFont typeface="Arial" panose="020B0604020202020204" pitchFamily="34" charset="0"/>
              <a:buChar char="•"/>
            </a:pPr>
            <a:r>
              <a:rPr lang="vi-VN" dirty="0" smtClean="0"/>
              <a:t>Web API trong ASP.NET là một nền tảng mạnh và phổ biến việc xây dựng các ứng dụng RESTfull trên .Net Framework</a:t>
            </a:r>
            <a:endParaRPr lang="en-US" dirty="0"/>
          </a:p>
        </p:txBody>
      </p:sp>
    </p:spTree>
    <p:extLst>
      <p:ext uri="{BB962C8B-B14F-4D97-AF65-F5344CB8AC3E}">
        <p14:creationId xmlns:p14="http://schemas.microsoft.com/office/powerpoint/2010/main" val="78956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3544"/>
          </a:xfrm>
        </p:spPr>
        <p:txBody>
          <a:bodyPr>
            <a:normAutofit fontScale="90000"/>
          </a:bodyPr>
          <a:lstStyle/>
          <a:p>
            <a:r>
              <a:rPr lang="vi-VN" dirty="0" smtClean="0"/>
              <a:t>ASP.NET Mobile</a:t>
            </a:r>
            <a:endParaRPr lang="en-US" dirty="0"/>
          </a:p>
        </p:txBody>
      </p:sp>
      <p:sp>
        <p:nvSpPr>
          <p:cNvPr id="4" name="TextBox 3"/>
          <p:cNvSpPr txBox="1"/>
          <p:nvPr/>
        </p:nvSpPr>
        <p:spPr>
          <a:xfrm>
            <a:off x="581192" y="2286000"/>
            <a:ext cx="11029616" cy="4801314"/>
          </a:xfrm>
          <a:prstGeom prst="rect">
            <a:avLst/>
          </a:prstGeom>
          <a:noFill/>
        </p:spPr>
        <p:txBody>
          <a:bodyPr wrap="square" rtlCol="0">
            <a:spAutoFit/>
          </a:bodyPr>
          <a:lstStyle/>
          <a:p>
            <a:pPr marL="285750" indent="-285750">
              <a:buFont typeface="Arial" panose="020B0604020202020204" pitchFamily="34" charset="0"/>
              <a:buChar char="•"/>
            </a:pPr>
            <a:r>
              <a:rPr lang="vi-VN" dirty="0" smtClean="0"/>
              <a:t>Tạo các ứng dụng Web Service và Web API trả dữ liệu về dưới dạng XML/JSON </a:t>
            </a:r>
          </a:p>
          <a:p>
            <a:pPr marL="285750" indent="-285750">
              <a:buFont typeface="Arial" panose="020B0604020202020204" pitchFamily="34" charset="0"/>
              <a:buChar char="•"/>
            </a:pPr>
            <a:r>
              <a:rPr lang="vi-VN" dirty="0" smtClean="0"/>
              <a:t>Font-End hỗ trợ Responsive với thư viên Bootstrap 3 thích hợp với các trình duyệt trên điện thoại và máy tính bảng</a:t>
            </a:r>
          </a:p>
          <a:p>
            <a:pPr marL="285750" indent="-285750">
              <a:buFont typeface="Arial" panose="020B0604020202020204" pitchFamily="34" charset="0"/>
              <a:buChar char="•"/>
            </a:pPr>
            <a:r>
              <a:rPr lang="vi-VN" dirty="0" smtClean="0"/>
              <a:t>Nền tảng Xamarin giúp lập trình viên C# tạo ứng dụng mobile trên nhiều hệ điều hành:</a:t>
            </a:r>
          </a:p>
          <a:p>
            <a:pPr marL="800100" lvl="1" indent="-342900">
              <a:buFont typeface="+mj-lt"/>
              <a:buAutoNum type="arabicPeriod"/>
            </a:pPr>
            <a:r>
              <a:rPr lang="vi-VN" dirty="0" smtClean="0"/>
              <a:t>Android</a:t>
            </a:r>
          </a:p>
          <a:p>
            <a:pPr marL="800100" lvl="1" indent="-342900">
              <a:buFont typeface="+mj-lt"/>
              <a:buAutoNum type="arabicPeriod"/>
            </a:pPr>
            <a:r>
              <a:rPr lang="vi-VN" dirty="0" smtClean="0"/>
              <a:t>IOS</a:t>
            </a:r>
          </a:p>
          <a:p>
            <a:pPr marL="800100" lvl="1" indent="-342900">
              <a:buFont typeface="+mj-lt"/>
              <a:buAutoNum type="arabicPeriod"/>
            </a:pPr>
            <a:r>
              <a:rPr lang="vi-VN" dirty="0" smtClean="0"/>
              <a:t>WP</a:t>
            </a:r>
          </a:p>
          <a:p>
            <a:pPr marL="285750" indent="-285750">
              <a:buFont typeface="Arial" panose="020B0604020202020204" pitchFamily="34" charset="0"/>
              <a:buChar char="•"/>
            </a:pPr>
            <a:r>
              <a:rPr lang="vi-VN" dirty="0" smtClean="0"/>
              <a:t>Ngoài Xamarin, Corodva là 1 framework xây dựng ứng dụng trên mobile dựa trên HTML, CSS, Javascript một cách đơn giản . Nhưng Cordova hỗ trợ nhiều hệ điều hành hơn Xamarin:</a:t>
            </a:r>
          </a:p>
          <a:p>
            <a:pPr marL="800100" lvl="1" indent="-342900">
              <a:buFont typeface="+mj-lt"/>
              <a:buAutoNum type="arabicPeriod"/>
            </a:pPr>
            <a:r>
              <a:rPr lang="vi-VN" dirty="0" smtClean="0"/>
              <a:t>Android</a:t>
            </a:r>
          </a:p>
          <a:p>
            <a:pPr marL="800100" lvl="1" indent="-342900">
              <a:buFont typeface="+mj-lt"/>
              <a:buAutoNum type="arabicPeriod"/>
            </a:pPr>
            <a:r>
              <a:rPr lang="vi-VN" dirty="0" smtClean="0"/>
              <a:t>IOS</a:t>
            </a:r>
          </a:p>
          <a:p>
            <a:pPr marL="800100" lvl="1" indent="-342900">
              <a:buFont typeface="+mj-lt"/>
              <a:buAutoNum type="arabicPeriod"/>
            </a:pPr>
            <a:r>
              <a:rPr lang="vi-VN" dirty="0" smtClean="0"/>
              <a:t>WP8</a:t>
            </a:r>
          </a:p>
          <a:p>
            <a:pPr marL="800100" lvl="1" indent="-342900">
              <a:buFont typeface="+mj-lt"/>
              <a:buAutoNum type="arabicPeriod"/>
            </a:pPr>
            <a:r>
              <a:rPr lang="vi-VN" dirty="0" smtClean="0"/>
              <a:t>OS X</a:t>
            </a:r>
          </a:p>
          <a:p>
            <a:pPr marL="800100" lvl="1" indent="-342900">
              <a:buFont typeface="+mj-lt"/>
              <a:buAutoNum type="arabicPeriod"/>
            </a:pPr>
            <a:r>
              <a:rPr lang="vi-VN" dirty="0" smtClean="0"/>
              <a:t>Ubuntu</a:t>
            </a:r>
          </a:p>
          <a:p>
            <a:pPr marL="800100" lvl="1" indent="-342900">
              <a:buFont typeface="+mj-lt"/>
              <a:buAutoNum type="arabicPeriod"/>
            </a:pPr>
            <a:r>
              <a:rPr lang="vi-VN" dirty="0" smtClean="0"/>
              <a:t>Windows</a:t>
            </a:r>
          </a:p>
          <a:p>
            <a:pPr marL="800100" lvl="1" indent="-342900">
              <a:buFont typeface="+mj-lt"/>
              <a:buAutoNum type="arabicPeriod"/>
            </a:pPr>
            <a:r>
              <a:rPr lang="vi-VN" dirty="0" smtClean="0"/>
              <a:t>BlackBerry 10</a:t>
            </a:r>
          </a:p>
          <a:p>
            <a:r>
              <a:rPr lang="vi-VN" dirty="0"/>
              <a:t>	</a:t>
            </a:r>
            <a:endParaRPr lang="vi-VN" dirty="0" smtClean="0"/>
          </a:p>
        </p:txBody>
      </p:sp>
    </p:spTree>
    <p:extLst>
      <p:ext uri="{BB962C8B-B14F-4D97-AF65-F5344CB8AC3E}">
        <p14:creationId xmlns:p14="http://schemas.microsoft.com/office/powerpoint/2010/main" val="1186251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28144"/>
          </a:xfrm>
        </p:spPr>
        <p:txBody>
          <a:bodyPr>
            <a:normAutofit fontScale="90000"/>
          </a:bodyPr>
          <a:lstStyle/>
          <a:p>
            <a:r>
              <a:rPr lang="vi-VN" dirty="0" smtClean="0"/>
              <a:t>ASP.NET REAL-TIME (SIgnalR)</a:t>
            </a:r>
            <a:endParaRPr lang="en-US" dirty="0"/>
          </a:p>
        </p:txBody>
      </p:sp>
      <p:sp>
        <p:nvSpPr>
          <p:cNvPr id="4" name="TextBox 3"/>
          <p:cNvSpPr txBox="1"/>
          <p:nvPr/>
        </p:nvSpPr>
        <p:spPr>
          <a:xfrm>
            <a:off x="581192" y="2095500"/>
            <a:ext cx="10531308" cy="2308324"/>
          </a:xfrm>
          <a:prstGeom prst="rect">
            <a:avLst/>
          </a:prstGeom>
          <a:noFill/>
        </p:spPr>
        <p:txBody>
          <a:bodyPr wrap="square" rtlCol="0">
            <a:spAutoFit/>
          </a:bodyPr>
          <a:lstStyle/>
          <a:p>
            <a:pPr marL="285750" indent="-285750">
              <a:buFont typeface="Arial" panose="020B0604020202020204" pitchFamily="34" charset="0"/>
              <a:buChar char="•"/>
            </a:pPr>
            <a:r>
              <a:rPr lang="vi-VN" dirty="0" smtClean="0"/>
              <a:t>Là một thư viện mới trong ASP.NET</a:t>
            </a:r>
          </a:p>
          <a:p>
            <a:pPr marL="285750" indent="-285750">
              <a:buFont typeface="Arial" panose="020B0604020202020204" pitchFamily="34" charset="0"/>
              <a:buChar char="•"/>
            </a:pPr>
            <a:r>
              <a:rPr lang="vi-VN" dirty="0" smtClean="0"/>
              <a:t>Tạo các chức năng web thời gian thực</a:t>
            </a:r>
          </a:p>
          <a:p>
            <a:pPr marL="285750" indent="-285750">
              <a:buFont typeface="Arial" panose="020B0604020202020204" pitchFamily="34" charset="0"/>
              <a:buChar char="•"/>
            </a:pPr>
            <a:r>
              <a:rPr lang="vi-VN" dirty="0" smtClean="0"/>
              <a:t>Dễ </a:t>
            </a:r>
            <a:r>
              <a:rPr lang="vi-VN" dirty="0" smtClean="0">
                <a:latin typeface="Tahoma" panose="020B0604030504040204" pitchFamily="34" charset="0"/>
                <a:ea typeface="Tahoma" panose="020B0604030504040204" pitchFamily="34" charset="0"/>
                <a:cs typeface="Tahoma" panose="020B0604030504040204" pitchFamily="34" charset="0"/>
              </a:rPr>
              <a:t>d</a:t>
            </a:r>
            <a:r>
              <a:rPr lang="en-US" dirty="0" smtClean="0">
                <a:latin typeface="Tahoma" panose="020B0604030504040204" pitchFamily="34" charset="0"/>
                <a:ea typeface="Tahoma" panose="020B0604030504040204" pitchFamily="34" charset="0"/>
                <a:cs typeface="Tahoma" panose="020B0604030504040204" pitchFamily="34" charset="0"/>
              </a:rPr>
              <a:t>à</a:t>
            </a:r>
            <a:r>
              <a:rPr lang="vi-VN" dirty="0" smtClean="0">
                <a:latin typeface="Tahoma" panose="020B0604030504040204" pitchFamily="34" charset="0"/>
                <a:ea typeface="Tahoma" panose="020B0604030504040204" pitchFamily="34" charset="0"/>
                <a:cs typeface="Tahoma" panose="020B0604030504040204" pitchFamily="34" charset="0"/>
              </a:rPr>
              <a:t>ng</a:t>
            </a:r>
            <a:r>
              <a:rPr lang="vi-VN" dirty="0" smtClean="0"/>
              <a:t> truyền tải thông tin giữa máy chủ (server) và máy khách (client) liên tục khi kết nối có sẵn.</a:t>
            </a:r>
          </a:p>
          <a:p>
            <a:pPr marL="285750" indent="-285750">
              <a:buFont typeface="Arial" panose="020B0604020202020204" pitchFamily="34" charset="0"/>
              <a:buChar char="•"/>
            </a:pPr>
            <a:r>
              <a:rPr lang="vi-VN" dirty="0" smtClean="0"/>
              <a:t>Hỗ trợ Websocket chạy được trên hầu hết các trình duyệt phổ biến như: Chorme, IE, Microsoft Edge, FixeFox, Opera,..</a:t>
            </a:r>
          </a:p>
          <a:p>
            <a:pPr marL="285750" indent="-285750">
              <a:buFont typeface="Arial" panose="020B0604020202020204" pitchFamily="34" charset="0"/>
              <a:buChar char="•"/>
            </a:pPr>
            <a:r>
              <a:rPr lang="vi-VN" dirty="0" smtClean="0"/>
              <a:t>Có các API quản lý các kết nối (các sự kiện mở hoặc đóng kết nối), nhóm kết nối (các kênh) và ủy quyền.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632" y="4403824"/>
            <a:ext cx="4538476" cy="1663700"/>
          </a:xfrm>
          <a:prstGeom prst="rect">
            <a:avLst/>
          </a:prstGeom>
        </p:spPr>
      </p:pic>
      <p:sp>
        <p:nvSpPr>
          <p:cNvPr id="6" name="TextBox 5"/>
          <p:cNvSpPr txBox="1"/>
          <p:nvPr/>
        </p:nvSpPr>
        <p:spPr>
          <a:xfrm>
            <a:off x="581192" y="4403824"/>
            <a:ext cx="612440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ahoma" panose="020B0604030504040204" pitchFamily="34" charset="0"/>
                <a:ea typeface="Tahoma" panose="020B0604030504040204" pitchFamily="34" charset="0"/>
                <a:cs typeface="Tahoma" panose="020B0604030504040204" pitchFamily="34" charset="0"/>
              </a:rPr>
              <a:t>Tốn</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ít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băng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thông</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hơn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4925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0" y="774700"/>
            <a:ext cx="7924800" cy="5461000"/>
          </a:xfrm>
          <a:prstGeom prst="rect">
            <a:avLst/>
          </a:prstGeom>
        </p:spPr>
      </p:pic>
      <p:sp>
        <p:nvSpPr>
          <p:cNvPr id="3" name="TextBox 2"/>
          <p:cNvSpPr txBox="1"/>
          <p:nvPr/>
        </p:nvSpPr>
        <p:spPr>
          <a:xfrm>
            <a:off x="431800" y="1041400"/>
            <a:ext cx="3403600" cy="3693319"/>
          </a:xfrm>
          <a:prstGeom prst="rect">
            <a:avLst/>
          </a:prstGeom>
          <a:noFill/>
        </p:spPr>
        <p:txBody>
          <a:bodyPr wrap="square" rtlCol="0">
            <a:spAutoFit/>
          </a:bodyPr>
          <a:lstStyle/>
          <a:p>
            <a:r>
              <a:rPr lang="vi-VN" dirty="0" smtClean="0"/>
              <a:t>Các công nghệ trên nền tảng ASP.NET Framework</a:t>
            </a:r>
          </a:p>
          <a:p>
            <a:pPr marL="285750" indent="-285750">
              <a:buFontTx/>
              <a:buChar char="-"/>
            </a:pPr>
            <a:r>
              <a:rPr lang="vi-VN" dirty="0" smtClean="0"/>
              <a:t>Một số mảng khác:</a:t>
            </a:r>
          </a:p>
          <a:p>
            <a:pPr marL="742950" lvl="1" indent="-285750">
              <a:buFont typeface="Wingdings" panose="05000000000000000000" pitchFamily="2" charset="2"/>
              <a:buChar char="§"/>
            </a:pPr>
            <a:r>
              <a:rPr lang="vi-VN" dirty="0" smtClean="0"/>
              <a:t>SPA (Single page application)</a:t>
            </a:r>
          </a:p>
          <a:p>
            <a:pPr marL="742950" lvl="1" indent="-285750">
              <a:buFont typeface="Wingdings" panose="05000000000000000000" pitchFamily="2" charset="2"/>
              <a:buChar char="§"/>
            </a:pPr>
            <a:r>
              <a:rPr lang="vi-VN" dirty="0" smtClean="0"/>
              <a:t>Jquery Mobile: 1 thư viện Javascript hỗ trợ tốt các trình duyệt mobile.</a:t>
            </a:r>
          </a:p>
          <a:p>
            <a:pPr marL="742950" lvl="1" indent="-285750">
              <a:buFont typeface="Wingdings" panose="05000000000000000000" pitchFamily="2" charset="2"/>
              <a:buChar char="§"/>
            </a:pPr>
            <a:endParaRPr lang="vi-VN" dirty="0" smtClean="0"/>
          </a:p>
          <a:p>
            <a:r>
              <a:rPr lang="vi-VN" dirty="0" smtClean="0"/>
              <a:t>Ngoài ASP.NET, Microsoft còn hỗ trợ 1 framework khá tiề</a:t>
            </a:r>
            <a:r>
              <a:rPr lang="en-US" dirty="0">
                <a:latin typeface="Tahoma" panose="020B0604030504040204" pitchFamily="34" charset="0"/>
                <a:ea typeface="Tahoma" panose="020B0604030504040204" pitchFamily="34" charset="0"/>
                <a:cs typeface="Tahoma" panose="020B0604030504040204" pitchFamily="34" charset="0"/>
              </a:rPr>
              <a:t>m</a:t>
            </a:r>
            <a:r>
              <a:rPr lang="vi-VN" dirty="0" smtClean="0"/>
              <a:t> năng là ASP.NET Core.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4853605"/>
            <a:ext cx="3403600" cy="1382095"/>
          </a:xfrm>
          <a:prstGeom prst="rect">
            <a:avLst/>
          </a:prstGeom>
        </p:spPr>
      </p:pic>
    </p:spTree>
    <p:extLst>
      <p:ext uri="{BB962C8B-B14F-4D97-AF65-F5344CB8AC3E}">
        <p14:creationId xmlns:p14="http://schemas.microsoft.com/office/powerpoint/2010/main" val="1967573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652</TotalTime>
  <Words>1183</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Gill Sans MT</vt:lpstr>
      <vt:lpstr>Tahoma</vt:lpstr>
      <vt:lpstr>Wingdings</vt:lpstr>
      <vt:lpstr>Wingdings 2</vt:lpstr>
      <vt:lpstr>Dividend</vt:lpstr>
      <vt:lpstr>Công nghệ websocket và ứng dụng chat đơn giản với SignalR trong asp.net mvc</vt:lpstr>
      <vt:lpstr>Asp.NET</vt:lpstr>
      <vt:lpstr>ASP.NET WEBSITES</vt:lpstr>
      <vt:lpstr>ASP.NET WEBSITES - 2</vt:lpstr>
      <vt:lpstr>ASP.NET WEBSITE - 3</vt:lpstr>
      <vt:lpstr>ASP.NET Web API</vt:lpstr>
      <vt:lpstr>ASP.NET Mobile</vt:lpstr>
      <vt:lpstr>ASP.NET REAL-TIME (SIgnalR)</vt:lpstr>
      <vt:lpstr>PowerPoint Presentation</vt:lpstr>
      <vt:lpstr>Công cụ phát triển</vt:lpstr>
      <vt:lpstr>Công nghệ websocket</vt:lpstr>
      <vt:lpstr>Mô hình TCP/IP </vt:lpstr>
      <vt:lpstr>Websocket và http </vt:lpstr>
      <vt:lpstr>Sự khác biệt giữa websocket và các giao thức khác </vt:lpstr>
      <vt:lpstr>Các Event trong Websocket </vt:lpstr>
      <vt:lpstr>Ứng dụng của websocket </vt:lpstr>
      <vt:lpstr>SignalR trong asp.net  </vt:lpstr>
      <vt:lpstr>ỨNg dụng chat với signal Trong asp.net </vt:lpstr>
      <vt:lpstr>Phân tích ứng dụng chat </vt:lpstr>
      <vt:lpstr>Tổng kết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websocket và ứng dụng chat đơn giản với SignalR trong asp.net mvc</dc:title>
  <dc:creator>Doan Quoc Thai</dc:creator>
  <cp:lastModifiedBy>Doan Quoc Thai</cp:lastModifiedBy>
  <cp:revision>52</cp:revision>
  <dcterms:created xsi:type="dcterms:W3CDTF">2017-10-10T02:25:26Z</dcterms:created>
  <dcterms:modified xsi:type="dcterms:W3CDTF">2017-10-11T08:45:40Z</dcterms:modified>
</cp:coreProperties>
</file>