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73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5409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2827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5766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561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6824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6904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62025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3381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8558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5710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539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070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6415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4044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415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9812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510F3E-B874-4AE1-A84F-4AE775D7FED3}" type="datetimeFigureOut">
              <a:rPr lang="en-SI" smtClean="0"/>
              <a:t>28/12/2024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SI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65DF84-83CE-43F9-BBB0-7627AC4D701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205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F92D-CA4D-5F2A-356F-0F9870E81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43648"/>
            <a:ext cx="8825658" cy="2002096"/>
          </a:xfrm>
        </p:spPr>
        <p:txBody>
          <a:bodyPr/>
          <a:lstStyle/>
          <a:p>
            <a:r>
              <a:rPr lang="en-GB" b="0" i="0" dirty="0" err="1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Vizualizacija</a:t>
            </a:r>
            <a:r>
              <a:rPr lang="en-GB" b="0" i="0" dirty="0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značilk</a:t>
            </a:r>
            <a:r>
              <a:rPr lang="en-GB" b="0" i="0" dirty="0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fizioloških</a:t>
            </a:r>
            <a:r>
              <a:rPr lang="en-GB" b="0" i="0" dirty="0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chemeClr val="bg2">
                    <a:lumMod val="90000"/>
                  </a:schemeClr>
                </a:solidFill>
                <a:effectLst/>
                <a:latin typeface="Roboto" panose="02000000000000000000" pitchFamily="2" charset="0"/>
              </a:rPr>
              <a:t>signalov</a:t>
            </a:r>
            <a:endParaRPr lang="en-SI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E6C55-E031-DD01-FAAD-26E074DF0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45744"/>
            <a:ext cx="8825658" cy="2417504"/>
          </a:xfrm>
        </p:spPr>
        <p:txBody>
          <a:bodyPr/>
          <a:lstStyle/>
          <a:p>
            <a:pPr eaLnBrk="1" hangingPunct="1">
              <a:lnSpc>
                <a:spcPts val="2300"/>
              </a:lnSpc>
              <a:spcAft>
                <a:spcPts val="1475"/>
              </a:spcAft>
            </a:pPr>
            <a:r>
              <a:rPr lang="en-SI" altLang="en-SI" sz="1800" dirty="0">
                <a:latin typeface="Cambria" panose="02040503050406030204" pitchFamily="18" charset="0"/>
              </a:rPr>
              <a:t>Ime </a:t>
            </a:r>
            <a:r>
              <a:rPr lang="en-SI" altLang="en-SI" sz="1800" dirty="0" err="1">
                <a:latin typeface="Cambria" panose="02040503050406030204" pitchFamily="18" charset="0"/>
              </a:rPr>
              <a:t>Priimek</a:t>
            </a:r>
            <a:r>
              <a:rPr lang="en-SI" altLang="en-SI" sz="1800" dirty="0">
                <a:latin typeface="Cambria" panose="02040503050406030204" pitchFamily="18" charset="0"/>
              </a:rPr>
              <a:t>: un. dipl. el. </a:t>
            </a:r>
            <a:r>
              <a:rPr lang="en-SI" altLang="en-SI" sz="1800" dirty="0" err="1">
                <a:latin typeface="Cambria" panose="02040503050406030204" pitchFamily="18" charset="0"/>
              </a:rPr>
              <a:t>inž</a:t>
            </a:r>
            <a:r>
              <a:rPr lang="en-SI" altLang="en-SI" sz="1800" dirty="0">
                <a:latin typeface="Cambria" panose="02040503050406030204" pitchFamily="18" charset="0"/>
              </a:rPr>
              <a:t>. Žiga Fon </a:t>
            </a:r>
            <a:endParaRPr lang="en-GB" altLang="en-SI" sz="1800" dirty="0">
              <a:latin typeface="Cambria" panose="02040503050406030204" pitchFamily="18" charset="0"/>
            </a:endParaRPr>
          </a:p>
          <a:p>
            <a:pPr eaLnBrk="1" hangingPunct="1">
              <a:lnSpc>
                <a:spcPts val="2300"/>
              </a:lnSpc>
              <a:spcAft>
                <a:spcPts val="1475"/>
              </a:spcAft>
            </a:pPr>
            <a:r>
              <a:rPr lang="en-SI" altLang="en-SI" sz="1800" dirty="0" err="1">
                <a:latin typeface="Cambria" panose="02040503050406030204" pitchFamily="18" charset="0"/>
              </a:rPr>
              <a:t>Predmet</a:t>
            </a:r>
            <a:r>
              <a:rPr lang="en-SI" altLang="en-SI" sz="1800" dirty="0">
                <a:latin typeface="Cambria" panose="02040503050406030204" pitchFamily="18" charset="0"/>
              </a:rPr>
              <a:t>: </a:t>
            </a:r>
            <a:r>
              <a:rPr lang="en-SI" altLang="en-SI" sz="1800" dirty="0" err="1">
                <a:latin typeface="Cambria" panose="02040503050406030204" pitchFamily="18" charset="0"/>
              </a:rPr>
              <a:t>Uporabniku</a:t>
            </a:r>
            <a:r>
              <a:rPr lang="en-SI" altLang="en-SI" sz="1800" dirty="0">
                <a:latin typeface="Cambria" panose="02040503050406030204" pitchFamily="18" charset="0"/>
              </a:rPr>
              <a:t> </a:t>
            </a:r>
            <a:r>
              <a:rPr lang="en-SI" altLang="en-SI" sz="1800" dirty="0" err="1">
                <a:latin typeface="Cambria" panose="02040503050406030204" pitchFamily="18" charset="0"/>
              </a:rPr>
              <a:t>prilagojena</a:t>
            </a:r>
            <a:r>
              <a:rPr lang="en-SI" altLang="en-SI" sz="1800" dirty="0">
                <a:latin typeface="Cambria" panose="02040503050406030204" pitchFamily="18" charset="0"/>
              </a:rPr>
              <a:t> </a:t>
            </a:r>
            <a:r>
              <a:rPr lang="en-SI" altLang="en-SI" sz="1800" dirty="0" err="1">
                <a:latin typeface="Cambria" panose="02040503050406030204" pitchFamily="18" charset="0"/>
              </a:rPr>
              <a:t>komunikacija</a:t>
            </a:r>
            <a:r>
              <a:rPr lang="en-SI" altLang="en-SI" sz="1800" dirty="0">
                <a:latin typeface="Cambria" panose="02040503050406030204" pitchFamily="18" charset="0"/>
              </a:rPr>
              <a:t> </a:t>
            </a:r>
            <a:endParaRPr lang="en-GB" altLang="en-SI" sz="1800" dirty="0">
              <a:latin typeface="Cambria" panose="02040503050406030204" pitchFamily="18" charset="0"/>
            </a:endParaRPr>
          </a:p>
          <a:p>
            <a:pPr eaLnBrk="1" hangingPunct="1">
              <a:lnSpc>
                <a:spcPts val="2300"/>
              </a:lnSpc>
              <a:spcAft>
                <a:spcPts val="1475"/>
              </a:spcAft>
            </a:pPr>
            <a:r>
              <a:rPr lang="en-SI" altLang="en-SI" sz="1800" dirty="0">
                <a:latin typeface="Cambria" panose="02040503050406030204" pitchFamily="18" charset="0"/>
              </a:rPr>
              <a:t>Mentor: Dr. </a:t>
            </a:r>
            <a:r>
              <a:rPr lang="en-SI" altLang="en-SI" sz="1800" dirty="0" err="1">
                <a:latin typeface="Cambria" panose="02040503050406030204" pitchFamily="18" charset="0"/>
              </a:rPr>
              <a:t>Janez</a:t>
            </a:r>
            <a:r>
              <a:rPr lang="en-SI" altLang="en-SI" sz="1800" dirty="0">
                <a:latin typeface="Cambria" panose="02040503050406030204" pitchFamily="18" charset="0"/>
              </a:rPr>
              <a:t> </a:t>
            </a:r>
            <a:r>
              <a:rPr lang="en-SI" altLang="en-SI" sz="1800" dirty="0" err="1">
                <a:latin typeface="Cambria" panose="02040503050406030204" pitchFamily="18" charset="0"/>
              </a:rPr>
              <a:t>Zaletelj</a:t>
            </a:r>
            <a:r>
              <a:rPr lang="en-SI" altLang="en-SI" sz="1800" dirty="0">
                <a:latin typeface="Cambria" panose="02040503050406030204" pitchFamily="18" charset="0"/>
              </a:rPr>
              <a:t> </a:t>
            </a:r>
            <a:endParaRPr lang="en-GB" altLang="en-SI" sz="18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7055CC1-C952-7CA3-D1C1-7C86249794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1310979"/>
                  </p:ext>
                </p:extLst>
              </p:nvPr>
            </p:nvGraphicFramePr>
            <p:xfrm>
              <a:off x="-1507958" y="-2219236"/>
              <a:ext cx="3048000" cy="1714500"/>
            </p:xfrm>
            <a:graphic>
              <a:graphicData uri="http://schemas.microsoft.com/office/powerpoint/2016/slidezoom">
                <pslz:sldZm>
                  <pslz:sldZmObj sldId="256" cId="3033204822">
                    <pslz:zmPr id="{BE7CD329-EB62-47A5-801E-E58407745E7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7055CC1-C952-7CA3-D1C1-7C86249794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507958" y="-221923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Picture 1">
            <a:extLst>
              <a:ext uri="{FF2B5EF4-FFF2-40B4-BE49-F238E27FC236}">
                <a16:creationId xmlns:a16="http://schemas.microsoft.com/office/drawing/2014/main" id="{37E5E8C0-F3F5-3796-F7BC-7B9D3A165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54" y="3900507"/>
            <a:ext cx="5486400" cy="2125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20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F1EB-5C78-6EA8-3E2E-2D0C08CE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KAJ JE WESAD</a:t>
            </a:r>
            <a:endParaRPr lang="en-S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0C4701-AB92-E6F4-DDDC-5CE8CFC14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083733"/>
            <a:ext cx="10106604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I" altLang="en-SI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WESAD je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odprtokodna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množica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fizioloških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gibalnih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podatkov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prepoznavanje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stresa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afektivnih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stanj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Zajema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podatke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15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udeležencev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treh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stanjih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nevtralno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stresno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zabavno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Meritve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bile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izvedene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senzorji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prsih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zapestju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Natančnost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napovedi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80 % za tri </a:t>
            </a:r>
            <a:r>
              <a:rPr kumimoji="0" lang="en-SI" altLang="en-SI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stanja</a:t>
            </a:r>
            <a:r>
              <a:rPr kumimoji="0" lang="en-SI" altLang="en-SI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44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1291-5FA7-6D81-1A24-FEB0E392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ZNAČILKE</a:t>
            </a:r>
            <a:endParaRPr lang="en-S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4C2F-3B00-4A83-AC13-709B0E1C03E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001369" y="2530646"/>
            <a:ext cx="3141879" cy="3973668"/>
          </a:xfrm>
        </p:spPr>
        <p:txBody>
          <a:bodyPr>
            <a:normAutofit fontScale="25000" lnSpcReduction="20000"/>
          </a:bodyPr>
          <a:lstStyle/>
          <a:p>
            <a:pPr algn="just" eaLnBrk="1" hangingPunct="1">
              <a:lnSpc>
                <a:spcPts val="2300"/>
              </a:lnSpc>
            </a:pPr>
            <a:r>
              <a:rPr lang="en-SI" altLang="en-SI" sz="7200" dirty="0">
                <a:latin typeface="Cambria" panose="02040503050406030204" pitchFamily="18" charset="0"/>
              </a:rPr>
              <a:t>ACC -&gt; </a:t>
            </a:r>
            <a:r>
              <a:rPr lang="en-SI" altLang="en-SI" sz="7200" dirty="0" err="1">
                <a:latin typeface="Cambria" panose="02040503050406030204" pitchFamily="18" charset="0"/>
              </a:rPr>
              <a:t>pospešek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7200" dirty="0">
                <a:latin typeface="Cambria" panose="02040503050406030204" pitchFamily="18" charset="0"/>
              </a:rPr>
              <a:t>std -&gt; </a:t>
            </a:r>
            <a:r>
              <a:rPr lang="en-SI" altLang="en-SI" sz="7200" dirty="0" err="1">
                <a:latin typeface="Cambria" panose="02040503050406030204" pitchFamily="18" charset="0"/>
              </a:rPr>
              <a:t>standardni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odklon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US" altLang="en-SI" sz="7200" dirty="0">
                <a:latin typeface="Cambria" panose="02040503050406030204" pitchFamily="18" charset="0"/>
              </a:rPr>
              <a:t>max </a:t>
            </a:r>
            <a:r>
              <a:rPr lang="en-SI" altLang="en-SI" sz="7200" dirty="0">
                <a:latin typeface="Cambria" panose="02040503050406030204" pitchFamily="18" charset="0"/>
              </a:rPr>
              <a:t>-&gt; </a:t>
            </a:r>
            <a:r>
              <a:rPr lang="en-SI" altLang="en-SI" sz="7200" dirty="0" err="1">
                <a:latin typeface="Cambria" panose="02040503050406030204" pitchFamily="18" charset="0"/>
              </a:rPr>
              <a:t>najvišja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izmerjena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vrednost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7200" dirty="0">
                <a:latin typeface="Cambria" panose="02040503050406030204" pitchFamily="18" charset="0"/>
              </a:rPr>
              <a:t>ACC_3D -&gt; </a:t>
            </a:r>
            <a:r>
              <a:rPr lang="en-SI" altLang="en-SI" sz="7200" dirty="0" err="1">
                <a:latin typeface="Cambria" panose="02040503050406030204" pitchFamily="18" charset="0"/>
              </a:rPr>
              <a:t>tridimenzionalni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pospešek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7200" dirty="0">
                <a:latin typeface="Cambria" panose="02040503050406030204" pitchFamily="18" charset="0"/>
              </a:rPr>
              <a:t>HR -&gt; </a:t>
            </a:r>
            <a:r>
              <a:rPr lang="en-SI" altLang="en-SI" sz="7200" dirty="0" err="1">
                <a:latin typeface="Cambria" panose="02040503050406030204" pitchFamily="18" charset="0"/>
              </a:rPr>
              <a:t>srčna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frekvenca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7200" dirty="0">
                <a:latin typeface="Cambria" panose="02040503050406030204" pitchFamily="18" charset="0"/>
              </a:rPr>
              <a:t>ECG -&gt; </a:t>
            </a:r>
            <a:r>
              <a:rPr lang="en-SI" altLang="en-SI" sz="7200" dirty="0" err="1">
                <a:latin typeface="Cambria" panose="02040503050406030204" pitchFamily="18" charset="0"/>
              </a:rPr>
              <a:t>elektrokardiogram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7200" dirty="0">
                <a:latin typeface="Cambria" panose="02040503050406030204" pitchFamily="18" charset="0"/>
              </a:rPr>
              <a:t>NN50 -&gt; </a:t>
            </a:r>
            <a:r>
              <a:rPr lang="en-SI" altLang="en-SI" sz="7200" dirty="0" err="1">
                <a:latin typeface="Cambria" panose="02040503050406030204" pitchFamily="18" charset="0"/>
              </a:rPr>
              <a:t>Število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zaporednih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intervalov</a:t>
            </a:r>
            <a:r>
              <a:rPr lang="en-SI" altLang="en-SI" sz="7200" dirty="0">
                <a:latin typeface="Cambria" panose="02040503050406030204" pitchFamily="18" charset="0"/>
              </a:rPr>
              <a:t>, z </a:t>
            </a:r>
            <a:r>
              <a:rPr lang="en-SI" altLang="en-SI" sz="7200" dirty="0" err="1">
                <a:latin typeface="Cambria" panose="02040503050406030204" pitchFamily="18" charset="0"/>
              </a:rPr>
              <a:t>razliko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vsaj</a:t>
            </a:r>
            <a:r>
              <a:rPr lang="en-SI" altLang="en-SI" sz="7200" dirty="0">
                <a:latin typeface="Cambria" panose="02040503050406030204" pitchFamily="18" charset="0"/>
              </a:rPr>
              <a:t> 50 </a:t>
            </a:r>
            <a:r>
              <a:rPr lang="en-SI" altLang="en-SI" sz="7200" dirty="0" err="1">
                <a:latin typeface="Cambria" panose="02040503050406030204" pitchFamily="18" charset="0"/>
              </a:rPr>
              <a:t>ms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endParaRPr lang="en-S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51621D-B5C2-9315-45BF-046D610C12C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2495" y="2450434"/>
            <a:ext cx="3147009" cy="4407566"/>
          </a:xfrm>
        </p:spPr>
        <p:txBody>
          <a:bodyPr>
            <a:normAutofit fontScale="62500" lnSpcReduction="20000"/>
          </a:bodyPr>
          <a:lstStyle/>
          <a:p>
            <a:pPr algn="just" eaLnBrk="1" hangingPunct="1">
              <a:lnSpc>
                <a:spcPts val="2300"/>
              </a:lnSpc>
            </a:pPr>
            <a:r>
              <a:rPr lang="en-US" altLang="en-SI" sz="2900" dirty="0" err="1">
                <a:latin typeface="Cambria" panose="02040503050406030204" pitchFamily="18" charset="0"/>
              </a:rPr>
              <a:t>rmssd</a:t>
            </a:r>
            <a:r>
              <a:rPr lang="en-US" altLang="en-SI" sz="2900" dirty="0">
                <a:latin typeface="Cambria" panose="02040503050406030204" pitchFamily="18" charset="0"/>
              </a:rPr>
              <a:t> -&gt; Root Mean Square of Successive Differences</a:t>
            </a:r>
          </a:p>
          <a:p>
            <a:pPr algn="just" eaLnBrk="1" hangingPunct="1">
              <a:lnSpc>
                <a:spcPts val="2300"/>
              </a:lnSpc>
            </a:pPr>
            <a:r>
              <a:rPr lang="en-US" altLang="en-SI" sz="2900" dirty="0">
                <a:latin typeface="Cambria" panose="02040503050406030204" pitchFamily="18" charset="0"/>
              </a:rPr>
              <a:t>ULF -&gt; </a:t>
            </a:r>
            <a:r>
              <a:rPr lang="en-SI" altLang="en-SI" sz="2900" dirty="0" err="1">
                <a:latin typeface="Cambria" panose="02040503050406030204" pitchFamily="18" charset="0"/>
              </a:rPr>
              <a:t>Moč</a:t>
            </a:r>
            <a:r>
              <a:rPr lang="en-SI" altLang="en-SI" sz="2900" dirty="0">
                <a:latin typeface="Cambria" panose="02040503050406030204" pitchFamily="18" charset="0"/>
              </a:rPr>
              <a:t> v </a:t>
            </a:r>
            <a:r>
              <a:rPr lang="en-SI" altLang="en-SI" sz="2900" dirty="0" err="1">
                <a:latin typeface="Cambria" panose="02040503050406030204" pitchFamily="18" charset="0"/>
              </a:rPr>
              <a:t>ultranizkih</a:t>
            </a:r>
            <a:r>
              <a:rPr lang="en-SI" altLang="en-SI" sz="2900" dirty="0">
                <a:latin typeface="Cambria" panose="02040503050406030204" pitchFamily="18" charset="0"/>
              </a:rPr>
              <a:t> </a:t>
            </a:r>
            <a:r>
              <a:rPr lang="en-SI" altLang="en-SI" sz="2900" dirty="0" err="1">
                <a:latin typeface="Cambria" panose="02040503050406030204" pitchFamily="18" charset="0"/>
              </a:rPr>
              <a:t>frekvencah</a:t>
            </a:r>
            <a:endParaRPr lang="en-SI" altLang="en-SI" sz="29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US" altLang="en-SI" sz="2900" dirty="0">
                <a:latin typeface="Cambria" panose="02040503050406030204" pitchFamily="18" charset="0"/>
              </a:rPr>
              <a:t>LF -&gt; </a:t>
            </a:r>
            <a:r>
              <a:rPr lang="en-SI" altLang="en-SI" sz="2900" dirty="0" err="1">
                <a:latin typeface="Cambria" panose="02040503050406030204" pitchFamily="18" charset="0"/>
              </a:rPr>
              <a:t>Moč</a:t>
            </a:r>
            <a:r>
              <a:rPr lang="en-SI" altLang="en-SI" sz="2900" dirty="0">
                <a:latin typeface="Cambria" panose="02040503050406030204" pitchFamily="18" charset="0"/>
              </a:rPr>
              <a:t> v </a:t>
            </a:r>
            <a:r>
              <a:rPr lang="en-SI" altLang="en-SI" sz="2900" dirty="0" err="1">
                <a:latin typeface="Cambria" panose="02040503050406030204" pitchFamily="18" charset="0"/>
              </a:rPr>
              <a:t>nizkofrekvenčnih</a:t>
            </a:r>
            <a:r>
              <a:rPr lang="en-SI" altLang="en-SI" sz="2900" dirty="0">
                <a:latin typeface="Cambria" panose="02040503050406030204" pitchFamily="18" charset="0"/>
              </a:rPr>
              <a:t> </a:t>
            </a:r>
            <a:r>
              <a:rPr lang="en-SI" altLang="en-SI" sz="2900" dirty="0" err="1">
                <a:latin typeface="Cambria" panose="02040503050406030204" pitchFamily="18" charset="0"/>
              </a:rPr>
              <a:t>komponentah</a:t>
            </a:r>
            <a:endParaRPr lang="en-SI" altLang="en-SI" sz="29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US" altLang="en-SI" sz="2900" dirty="0" err="1">
                <a:latin typeface="Cambria" panose="02040503050406030204" pitchFamily="18" charset="0"/>
              </a:rPr>
              <a:t>resp_I</a:t>
            </a:r>
            <a:r>
              <a:rPr lang="en-US" altLang="en-SI" sz="2900" dirty="0">
                <a:latin typeface="Cambria" panose="02040503050406030204" pitchFamily="18" charset="0"/>
              </a:rPr>
              <a:t> -&gt; </a:t>
            </a:r>
            <a:r>
              <a:rPr lang="en-SI" altLang="en-SI" sz="2900" dirty="0" err="1">
                <a:latin typeface="Cambria" panose="02040503050406030204" pitchFamily="18" charset="0"/>
              </a:rPr>
              <a:t>trajanje</a:t>
            </a:r>
            <a:r>
              <a:rPr lang="en-SI" altLang="en-SI" sz="2900" dirty="0">
                <a:latin typeface="Cambria" panose="02040503050406030204" pitchFamily="18" charset="0"/>
              </a:rPr>
              <a:t> </a:t>
            </a:r>
            <a:r>
              <a:rPr lang="en-SI" altLang="en-SI" sz="2900" dirty="0" err="1">
                <a:latin typeface="Cambria" panose="02040503050406030204" pitchFamily="18" charset="0"/>
              </a:rPr>
              <a:t>inspiracije</a:t>
            </a:r>
            <a:r>
              <a:rPr lang="en-SI" altLang="en-SI" sz="2900" dirty="0">
                <a:latin typeface="Cambria" panose="02040503050406030204" pitchFamily="18" charset="0"/>
              </a:rPr>
              <a:t> </a:t>
            </a:r>
            <a:r>
              <a:rPr lang="en-SI" altLang="en-SI" sz="2900" dirty="0" err="1">
                <a:latin typeface="Cambria" panose="02040503050406030204" pitchFamily="18" charset="0"/>
              </a:rPr>
              <a:t>zraka</a:t>
            </a:r>
            <a:endParaRPr lang="en-SI" altLang="en-SI" sz="29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2900" dirty="0" err="1">
                <a:latin typeface="Cambria" panose="02040503050406030204" pitchFamily="18" charset="0"/>
              </a:rPr>
              <a:t>resp_E</a:t>
            </a:r>
            <a:r>
              <a:rPr lang="en-SI" altLang="en-SI" sz="2900" dirty="0">
                <a:latin typeface="Cambria" panose="02040503050406030204" pitchFamily="18" charset="0"/>
              </a:rPr>
              <a:t> -&gt; </a:t>
            </a:r>
            <a:r>
              <a:rPr lang="en-SI" altLang="en-SI" sz="2900" dirty="0" err="1">
                <a:latin typeface="Cambria" panose="02040503050406030204" pitchFamily="18" charset="0"/>
              </a:rPr>
              <a:t>trajanje</a:t>
            </a:r>
            <a:r>
              <a:rPr lang="en-SI" altLang="en-SI" sz="2900" dirty="0">
                <a:latin typeface="Cambria" panose="02040503050406030204" pitchFamily="18" charset="0"/>
              </a:rPr>
              <a:t> </a:t>
            </a:r>
            <a:r>
              <a:rPr lang="en-SI" altLang="en-SI" sz="2900" dirty="0" err="1">
                <a:latin typeface="Cambria" panose="02040503050406030204" pitchFamily="18" charset="0"/>
              </a:rPr>
              <a:t>ekshalacije</a:t>
            </a:r>
            <a:endParaRPr lang="en-SI" altLang="en-SI" sz="29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2900" dirty="0" err="1">
                <a:latin typeface="Cambria" panose="02040503050406030204" pitchFamily="18" charset="0"/>
              </a:rPr>
              <a:t>resp_IE</a:t>
            </a:r>
            <a:r>
              <a:rPr lang="en-SI" altLang="en-SI" sz="2900" dirty="0">
                <a:latin typeface="Cambria" panose="02040503050406030204" pitchFamily="18" charset="0"/>
              </a:rPr>
              <a:t> -&gt; </a:t>
            </a:r>
            <a:r>
              <a:rPr lang="en-SI" altLang="en-SI" sz="2900" dirty="0" err="1">
                <a:latin typeface="Cambria" panose="02040503050406030204" pitchFamily="18" charset="0"/>
              </a:rPr>
              <a:t>Razmerje</a:t>
            </a:r>
            <a:r>
              <a:rPr lang="en-SI" altLang="en-SI" sz="2900" dirty="0">
                <a:latin typeface="Cambria" panose="02040503050406030204" pitchFamily="18" charset="0"/>
              </a:rPr>
              <a:t> med </a:t>
            </a:r>
            <a:r>
              <a:rPr lang="en-SI" altLang="en-SI" sz="2900" dirty="0" err="1">
                <a:latin typeface="Cambria" panose="02040503050406030204" pitchFamily="18" charset="0"/>
              </a:rPr>
              <a:t>trajanjem</a:t>
            </a:r>
            <a:r>
              <a:rPr lang="en-SI" altLang="en-SI" sz="2900" dirty="0">
                <a:latin typeface="Cambria" panose="02040503050406030204" pitchFamily="18" charset="0"/>
              </a:rPr>
              <a:t> </a:t>
            </a:r>
            <a:r>
              <a:rPr lang="en-SI" altLang="en-SI" sz="2900" dirty="0" err="1">
                <a:latin typeface="Cambria" panose="02040503050406030204" pitchFamily="18" charset="0"/>
              </a:rPr>
              <a:t>inspiracije</a:t>
            </a:r>
            <a:r>
              <a:rPr lang="en-SI" altLang="en-SI" sz="2900" dirty="0">
                <a:latin typeface="Cambria" panose="02040503050406030204" pitchFamily="18" charset="0"/>
              </a:rPr>
              <a:t> in </a:t>
            </a:r>
            <a:r>
              <a:rPr lang="en-SI" altLang="en-SI" sz="2900" dirty="0" err="1">
                <a:latin typeface="Cambria" panose="02040503050406030204" pitchFamily="18" charset="0"/>
              </a:rPr>
              <a:t>ekshalacije</a:t>
            </a:r>
            <a:endParaRPr lang="en-SI" altLang="en-SI" sz="2900" dirty="0">
              <a:latin typeface="Cambria" panose="02040503050406030204" pitchFamily="18" charset="0"/>
            </a:endParaRPr>
          </a:p>
          <a:p>
            <a:endParaRPr lang="en-SI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5627D2-D2D2-5DDC-DD9A-5C4F2710148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48751" y="2530646"/>
            <a:ext cx="3145536" cy="3813244"/>
          </a:xfrm>
        </p:spPr>
        <p:txBody>
          <a:bodyPr>
            <a:normAutofit fontScale="25000" lnSpcReduction="20000"/>
          </a:bodyPr>
          <a:lstStyle/>
          <a:p>
            <a:pPr algn="just" eaLnBrk="1" hangingPunct="1">
              <a:lnSpc>
                <a:spcPts val="2300"/>
              </a:lnSpc>
            </a:pPr>
            <a:r>
              <a:rPr lang="en-SI" altLang="en-SI" sz="7200" dirty="0" err="1">
                <a:latin typeface="Cambria" panose="02040503050406030204" pitchFamily="18" charset="0"/>
              </a:rPr>
              <a:t>resp_volum</a:t>
            </a:r>
            <a:r>
              <a:rPr lang="en-SI" altLang="en-SI" sz="7200" dirty="0">
                <a:latin typeface="Cambria" panose="02040503050406030204" pitchFamily="18" charset="0"/>
              </a:rPr>
              <a:t> -&gt; </a:t>
            </a:r>
            <a:r>
              <a:rPr lang="en-SI" altLang="en-SI" sz="7200" dirty="0" err="1">
                <a:latin typeface="Cambria" panose="02040503050406030204" pitchFamily="18" charset="0"/>
              </a:rPr>
              <a:t>Prostornina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dihanja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7200" dirty="0" err="1">
                <a:latin typeface="Cambria" panose="02040503050406030204" pitchFamily="18" charset="0"/>
              </a:rPr>
              <a:t>resp_rate</a:t>
            </a:r>
            <a:r>
              <a:rPr lang="en-SI" altLang="en-SI" sz="7200" dirty="0">
                <a:latin typeface="Cambria" panose="02040503050406030204" pitchFamily="18" charset="0"/>
              </a:rPr>
              <a:t> -&gt; </a:t>
            </a:r>
            <a:r>
              <a:rPr lang="en-SI" altLang="en-SI" sz="7200" dirty="0" err="1">
                <a:latin typeface="Cambria" panose="02040503050406030204" pitchFamily="18" charset="0"/>
              </a:rPr>
              <a:t>Povprečna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dihalna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frekvenca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7200" dirty="0">
                <a:latin typeface="Cambria" panose="02040503050406030204" pitchFamily="18" charset="0"/>
              </a:rPr>
              <a:t>EDA -&gt; </a:t>
            </a:r>
            <a:r>
              <a:rPr lang="en-SI" altLang="en-SI" sz="7200" dirty="0" err="1">
                <a:latin typeface="Cambria" panose="02040503050406030204" pitchFamily="18" charset="0"/>
              </a:rPr>
              <a:t>elektrodermna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aktivnost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pPr algn="just" eaLnBrk="1" hangingPunct="1">
              <a:lnSpc>
                <a:spcPts val="2300"/>
              </a:lnSpc>
            </a:pPr>
            <a:r>
              <a:rPr lang="en-SI" altLang="en-SI" sz="7200" dirty="0">
                <a:latin typeface="Cambria" panose="02040503050406030204" pitchFamily="18" charset="0"/>
              </a:rPr>
              <a:t>SCR -&gt; </a:t>
            </a:r>
            <a:r>
              <a:rPr lang="en-SI" altLang="en-SI" sz="7200" dirty="0" err="1">
                <a:latin typeface="Cambria" panose="02040503050406030204" pitchFamily="18" charset="0"/>
              </a:rPr>
              <a:t>kožna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reakcija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US" altLang="en-SI" sz="7200" dirty="0">
                <a:latin typeface="Cambria" panose="02040503050406030204" pitchFamily="18" charset="0"/>
              </a:rPr>
              <a:t>(Skin Conductance Response)</a:t>
            </a:r>
          </a:p>
          <a:p>
            <a:pPr algn="just" eaLnBrk="1" hangingPunct="1">
              <a:lnSpc>
                <a:spcPts val="2300"/>
              </a:lnSpc>
            </a:pPr>
            <a:r>
              <a:rPr lang="en-US" altLang="en-SI" sz="7200" dirty="0">
                <a:latin typeface="Cambria" panose="02040503050406030204" pitchFamily="18" charset="0"/>
              </a:rPr>
              <a:t>SCL -&gt; </a:t>
            </a:r>
            <a:r>
              <a:rPr lang="en-SI" altLang="en-SI" sz="7200" dirty="0" err="1">
                <a:latin typeface="Cambria" panose="02040503050406030204" pitchFamily="18" charset="0"/>
              </a:rPr>
              <a:t>kožna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prevodnost</a:t>
            </a:r>
            <a:r>
              <a:rPr lang="en-SI" altLang="en-SI" sz="7200" dirty="0">
                <a:latin typeface="Cambria" panose="02040503050406030204" pitchFamily="18" charset="0"/>
              </a:rPr>
              <a:t> </a:t>
            </a:r>
            <a:r>
              <a:rPr lang="en-US" altLang="en-SI" sz="7200" dirty="0">
                <a:latin typeface="Cambria" panose="02040503050406030204" pitchFamily="18" charset="0"/>
              </a:rPr>
              <a:t>(Skin Conductance Level)</a:t>
            </a:r>
          </a:p>
          <a:p>
            <a:pPr algn="just" eaLnBrk="1" hangingPunct="1">
              <a:lnSpc>
                <a:spcPts val="2300"/>
              </a:lnSpc>
              <a:spcAft>
                <a:spcPts val="1475"/>
              </a:spcAft>
            </a:pPr>
            <a:r>
              <a:rPr lang="en-US" altLang="en-SI" sz="7200" dirty="0">
                <a:latin typeface="Cambria" panose="02040503050406030204" pitchFamily="18" charset="0"/>
              </a:rPr>
              <a:t>EMG -&gt; </a:t>
            </a:r>
            <a:r>
              <a:rPr lang="en-US" altLang="en-SI" sz="7200" dirty="0" err="1">
                <a:latin typeface="Cambria" panose="02040503050406030204" pitchFamily="18" charset="0"/>
              </a:rPr>
              <a:t>elektromiografska</a:t>
            </a:r>
            <a:r>
              <a:rPr lang="en-US" altLang="en-SI" sz="7200" dirty="0">
                <a:latin typeface="Cambria" panose="02040503050406030204" pitchFamily="18" charset="0"/>
              </a:rPr>
              <a:t> </a:t>
            </a:r>
            <a:r>
              <a:rPr lang="en-SI" altLang="en-SI" sz="7200" dirty="0" err="1">
                <a:latin typeface="Cambria" panose="02040503050406030204" pitchFamily="18" charset="0"/>
              </a:rPr>
              <a:t>aktivnost</a:t>
            </a:r>
            <a:endParaRPr lang="en-SI" altLang="en-SI" sz="7200" dirty="0">
              <a:latin typeface="Cambria" panose="02040503050406030204" pitchFamily="18" charset="0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48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7FA5-DD27-F500-F345-D1540F5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DELOVANJE PROGRAMA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ADCA1-C45A-577A-9050-8ACD17F8E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69" y="2779962"/>
            <a:ext cx="6073678" cy="38794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D166F-BCAC-251B-D729-BA5A6E8C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2" y="2427036"/>
            <a:ext cx="6455684" cy="30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4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332E-DF9C-CD72-DD44-381149F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RAZPOZNAVANJR STANJA IZ ZNAČILK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F07C-E605-438F-0436-548F42C9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l" sz="3200" b="1" dirty="0">
                <a:latin typeface="Cambria"/>
              </a:rPr>
              <a:t>State 1 </a:t>
            </a:r>
            <a:r>
              <a:rPr lang="sl" sz="3200" dirty="0">
                <a:latin typeface="Cambria"/>
              </a:rPr>
              <a:t>ustreza </a:t>
            </a:r>
            <a:r>
              <a:rPr lang="en-US" sz="3200" i="1" dirty="0">
                <a:latin typeface="Cambria"/>
              </a:rPr>
              <a:t>Baseline</a:t>
            </a:r>
            <a:r>
              <a:rPr lang="en-US" sz="3200" dirty="0">
                <a:latin typeface="Cambria"/>
              </a:rPr>
              <a:t> </a:t>
            </a:r>
            <a:r>
              <a:rPr lang="sl" sz="3200" dirty="0">
                <a:latin typeface="Cambria"/>
              </a:rPr>
              <a:t>(sproščeno/počivanje),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sl" sz="3200" b="1" dirty="0">
                <a:latin typeface="Cambria"/>
              </a:rPr>
              <a:t>State 2 </a:t>
            </a:r>
            <a:r>
              <a:rPr lang="sl" sz="3200" dirty="0">
                <a:latin typeface="Cambria"/>
              </a:rPr>
              <a:t>ustreza </a:t>
            </a:r>
            <a:r>
              <a:rPr lang="en-US" sz="3200" i="1" dirty="0">
                <a:latin typeface="Cambria"/>
              </a:rPr>
              <a:t>Stress</a:t>
            </a:r>
            <a:r>
              <a:rPr lang="en-US" sz="3200" dirty="0">
                <a:latin typeface="Cambria"/>
              </a:rPr>
              <a:t> </a:t>
            </a:r>
            <a:r>
              <a:rPr lang="sl" sz="3200" dirty="0">
                <a:latin typeface="Cambria"/>
              </a:rPr>
              <a:t>(izzvan s stresnim testom),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420"/>
              </a:spcAft>
              <a:defRPr/>
            </a:pPr>
            <a:r>
              <a:rPr lang="sl" sz="3200" b="1" dirty="0">
                <a:latin typeface="Cambria"/>
              </a:rPr>
              <a:t>State 3 </a:t>
            </a:r>
            <a:r>
              <a:rPr lang="sl" sz="3200" dirty="0">
                <a:latin typeface="Cambria"/>
              </a:rPr>
              <a:t>ustreza </a:t>
            </a:r>
            <a:r>
              <a:rPr lang="en-US" sz="3200" i="1" dirty="0">
                <a:latin typeface="Cambria"/>
              </a:rPr>
              <a:t>Amusement</a:t>
            </a:r>
            <a:r>
              <a:rPr lang="en-US" sz="3200" dirty="0">
                <a:latin typeface="Cambria"/>
              </a:rPr>
              <a:t> </a:t>
            </a:r>
            <a:r>
              <a:rPr lang="sl" sz="3200" dirty="0">
                <a:latin typeface="Cambria"/>
              </a:rPr>
              <a:t>(gledanje komedije).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5637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6264-FDDB-CFBF-FE68-8FF74C40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/>
              </a:rPr>
              <a:t>P</a:t>
            </a:r>
            <a:r>
              <a:rPr lang="sl" sz="3600" dirty="0">
                <a:latin typeface="Cambria"/>
              </a:rPr>
              <a:t>ovprečna srčna frekvenca  višja v časih stanja stresa kot </a:t>
            </a:r>
            <a:r>
              <a:rPr lang="en-US" sz="3600" dirty="0">
                <a:latin typeface="Cambria"/>
              </a:rPr>
              <a:t>baseline</a:t>
            </a:r>
            <a:endParaRPr lang="en-SI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D006A39-CB33-9CC2-922A-2325D1C00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" y="2961912"/>
            <a:ext cx="6345608" cy="389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FDD2E51A-CEF6-E612-ADC1-D6AA03A82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1" y="2363731"/>
            <a:ext cx="5775159" cy="29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82F03-E8FD-A3F5-0B7C-1D610B2E7625}"/>
              </a:ext>
            </a:extLst>
          </p:cNvPr>
          <p:cNvSpPr txBox="1"/>
          <p:nvPr/>
        </p:nvSpPr>
        <p:spPr>
          <a:xfrm>
            <a:off x="320841" y="2592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/>
              </a:rPr>
              <a:t>baseline</a:t>
            </a:r>
            <a:endParaRPr lang="en-S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E7052-CFDB-239D-73DD-F5B71091EA62}"/>
              </a:ext>
            </a:extLst>
          </p:cNvPr>
          <p:cNvSpPr txBox="1"/>
          <p:nvPr/>
        </p:nvSpPr>
        <p:spPr>
          <a:xfrm>
            <a:off x="7150769" y="5082105"/>
            <a:ext cx="6152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" sz="1800" dirty="0">
                <a:latin typeface="Cambria"/>
              </a:rPr>
              <a:t>stres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5658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468E-DFAB-3325-DA5E-D3BE6AFE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02005"/>
            <a:ext cx="8761413" cy="706964"/>
          </a:xfrm>
        </p:spPr>
        <p:txBody>
          <a:bodyPr/>
          <a:lstStyle/>
          <a:p>
            <a:r>
              <a:rPr lang="en-SI" altLang="en-SI" sz="3600" dirty="0" err="1">
                <a:latin typeface="Cambria" panose="02040503050406030204" pitchFamily="18" charset="0"/>
              </a:rPr>
              <a:t>Kot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vidimo</a:t>
            </a:r>
            <a:r>
              <a:rPr lang="en-SI" altLang="en-SI" sz="3600" dirty="0">
                <a:latin typeface="Cambria" panose="02040503050406030204" pitchFamily="18" charset="0"/>
              </a:rPr>
              <a:t> se </a:t>
            </a:r>
            <a:r>
              <a:rPr lang="en-SI" altLang="en-SI" sz="3600" dirty="0" err="1">
                <a:latin typeface="Cambria" panose="02040503050406030204" pitchFamily="18" charset="0"/>
              </a:rPr>
              <a:t>elektrodermalna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aktivnost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poveča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ob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stresu</a:t>
            </a:r>
            <a:br>
              <a:rPr lang="en-SI" altLang="en-SI" sz="3600" dirty="0">
                <a:latin typeface="Cambria" panose="02040503050406030204" pitchFamily="18" charset="0"/>
              </a:rPr>
            </a:br>
            <a:endParaRPr lang="en-SI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7DDEB7-40A2-B244-E9FB-7D6BF4B95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0" y="2304288"/>
            <a:ext cx="10798098" cy="455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94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4129-FA7F-5F0D-740E-F70373F1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altLang="en-SI" sz="3600" dirty="0" err="1">
                <a:latin typeface="Cambria" panose="02040503050406030204" pitchFamily="18" charset="0"/>
              </a:rPr>
              <a:t>Večja</a:t>
            </a:r>
            <a:r>
              <a:rPr lang="en-SI" altLang="en-SI" sz="3600" dirty="0">
                <a:latin typeface="Cambria" panose="02040503050406030204" pitchFamily="18" charset="0"/>
              </a:rPr>
              <a:t> in </a:t>
            </a:r>
            <a:r>
              <a:rPr lang="en-SI" altLang="en-SI" sz="3600" dirty="0" err="1">
                <a:latin typeface="Cambria" panose="02040503050406030204" pitchFamily="18" charset="0"/>
              </a:rPr>
              <a:t>bolj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raznolika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gibanja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telesa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lahko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kažejo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na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aktivno</a:t>
            </a:r>
            <a:r>
              <a:rPr lang="en-SI" altLang="en-SI" sz="3600" dirty="0">
                <a:latin typeface="Cambria" panose="02040503050406030204" pitchFamily="18" charset="0"/>
              </a:rPr>
              <a:t> in </a:t>
            </a:r>
            <a:r>
              <a:rPr lang="en-SI" altLang="en-SI" sz="3600" dirty="0" err="1">
                <a:latin typeface="Cambria" panose="02040503050406030204" pitchFamily="18" charset="0"/>
              </a:rPr>
              <a:t>vesele</a:t>
            </a:r>
            <a:r>
              <a:rPr lang="en-SI" altLang="en-SI" sz="3600" dirty="0">
                <a:latin typeface="Cambria" panose="02040503050406030204" pitchFamily="18" charset="0"/>
              </a:rPr>
              <a:t> </a:t>
            </a:r>
            <a:r>
              <a:rPr lang="en-SI" altLang="en-SI" sz="3600" dirty="0" err="1">
                <a:latin typeface="Cambria" panose="02040503050406030204" pitchFamily="18" charset="0"/>
              </a:rPr>
              <a:t>interakcije</a:t>
            </a:r>
            <a:r>
              <a:rPr lang="en-SI" altLang="en-SI" sz="3600" dirty="0">
                <a:latin typeface="Cambria" panose="02040503050406030204" pitchFamily="18" charset="0"/>
              </a:rPr>
              <a:t>.</a:t>
            </a:r>
            <a:endParaRPr lang="en-SI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D881B0-E03E-2497-8C80-2DF422EE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" y="2590799"/>
            <a:ext cx="11214164" cy="364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79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5E3C-5253-5763-56C9-0A96D38BA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ZAKLJUČEK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84D3E-17F3-E3DE-39E6-19D8257AF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575797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269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Century Gothic</vt:lpstr>
      <vt:lpstr>Roboto</vt:lpstr>
      <vt:lpstr>Wingdings 3</vt:lpstr>
      <vt:lpstr>Ion Boardroom</vt:lpstr>
      <vt:lpstr>Vizualizacija značilk fizioloških signalov</vt:lpstr>
      <vt:lpstr>KAJ JE WESAD</vt:lpstr>
      <vt:lpstr>ZNAČILKE</vt:lpstr>
      <vt:lpstr>DELOVANJE PROGRAMA</vt:lpstr>
      <vt:lpstr>RAZPOZNAVANJR STANJA IZ ZNAČILK</vt:lpstr>
      <vt:lpstr>Povprečna srčna frekvenca  višja v časih stanja stresa kot baseline</vt:lpstr>
      <vt:lpstr>Kot vidimo se elektrodermalna aktivnost poveča ob stresu </vt:lpstr>
      <vt:lpstr>Večja in bolj raznolika gibanja telesa lahko kažejo na aktivno in vesele interakcije.</vt:lpstr>
      <vt:lpstr>ZAKLJUČEK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Vizualizacija značilk fizioloških signalov</dc:title>
  <dc:creator>Žiga Fon</dc:creator>
  <cp:lastModifiedBy>Žiga Fon</cp:lastModifiedBy>
  <cp:revision>1</cp:revision>
  <dcterms:created xsi:type="dcterms:W3CDTF">2024-12-28T15:29:14Z</dcterms:created>
  <dcterms:modified xsi:type="dcterms:W3CDTF">2024-12-28T16:35:12Z</dcterms:modified>
</cp:coreProperties>
</file>