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7630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6566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16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1930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371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60215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7360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266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669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1066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8887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3497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0207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812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7723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523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9135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patica.com/research/e4/" TargetMode="External"/><Relationship Id="rId2" Type="http://schemas.openxmlformats.org/officeDocument/2006/relationships/hyperlink" Target="https://www.mdpi.com/1424-8220/20/2/4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i-spec.com/cdn/shop/articles/tendsupplies-empower-workshop-with-tend-hand-tools_1200x800.jpg?v=1719993187" TargetMode="External"/><Relationship Id="rId5" Type="http://schemas.openxmlformats.org/officeDocument/2006/relationships/hyperlink" Target="https://images.24ur.com/media/images/884xX/Mar2019/3cd9b037ac_62213094.jpg?v=d41d" TargetMode="External"/><Relationship Id="rId4" Type="http://schemas.openxmlformats.org/officeDocument/2006/relationships/hyperlink" Target="https://images.24ur.com/media/images/884xX/Feb2019/f290bc92cf_62208923.jpg?v=82ac&amp;fop=fp:0.50:0.4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5C84-5205-B549-303D-5993769A0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682" y="240406"/>
            <a:ext cx="5526756" cy="1646302"/>
          </a:xfrm>
        </p:spPr>
        <p:txBody>
          <a:bodyPr/>
          <a:lstStyle/>
          <a:p>
            <a:r>
              <a:rPr lang="en-GB" dirty="0" err="1"/>
              <a:t>Elektrodermalne</a:t>
            </a:r>
            <a:r>
              <a:rPr lang="en-GB" dirty="0"/>
              <a:t> </a:t>
            </a:r>
            <a:r>
              <a:rPr lang="en-GB" dirty="0" err="1"/>
              <a:t>Aktivnosti</a:t>
            </a:r>
            <a:r>
              <a:rPr lang="en-GB" dirty="0"/>
              <a:t> (EDA):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9A873-9803-B6CB-EEE1-FCEA1E178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5594" y="1886708"/>
            <a:ext cx="6740462" cy="934863"/>
          </a:xfrm>
        </p:spPr>
        <p:txBody>
          <a:bodyPr/>
          <a:lstStyle/>
          <a:p>
            <a:r>
              <a:rPr lang="en-GB" dirty="0" err="1"/>
              <a:t>Zbiranje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, </a:t>
            </a:r>
            <a:r>
              <a:rPr lang="en-GB" dirty="0" err="1"/>
              <a:t>obdelava</a:t>
            </a:r>
            <a:r>
              <a:rPr lang="en-GB" dirty="0"/>
              <a:t> </a:t>
            </a:r>
            <a:r>
              <a:rPr lang="en-GB" dirty="0" err="1"/>
              <a:t>signalov</a:t>
            </a:r>
            <a:r>
              <a:rPr lang="en-GB" dirty="0"/>
              <a:t> in </a:t>
            </a:r>
            <a:r>
              <a:rPr lang="en-GB" dirty="0" err="1"/>
              <a:t>nosljive</a:t>
            </a:r>
            <a:r>
              <a:rPr lang="en-GB" dirty="0"/>
              <a:t> </a:t>
            </a:r>
            <a:r>
              <a:rPr lang="en-GB" dirty="0" err="1"/>
              <a:t>tehnologije</a:t>
            </a:r>
            <a:endParaRPr lang="en-SI" dirty="0"/>
          </a:p>
        </p:txBody>
      </p:sp>
      <p:pic>
        <p:nvPicPr>
          <p:cNvPr id="1030" name="Picture 6" descr="E4 wristband | Real-time physiological signals | Wearable PPG, EDA,  Temperature, Motion sensors">
            <a:extLst>
              <a:ext uri="{FF2B5EF4-FFF2-40B4-BE49-F238E27FC236}">
                <a16:creationId xmlns:a16="http://schemas.microsoft.com/office/drawing/2014/main" id="{2AD11DDE-9FAB-FC1B-F8D0-5F83921B3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21914"/>
            <a:ext cx="39624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3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66BB-138F-5214-E7D0-AD67D922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609600"/>
            <a:ext cx="8830235" cy="1320800"/>
          </a:xfrm>
        </p:spPr>
        <p:txBody>
          <a:bodyPr/>
          <a:lstStyle/>
          <a:p>
            <a:r>
              <a:rPr lang="en-GB" dirty="0" err="1"/>
              <a:t>Kaj</a:t>
            </a:r>
            <a:r>
              <a:rPr lang="en-GB" dirty="0"/>
              <a:t> je </a:t>
            </a:r>
            <a:r>
              <a:rPr lang="en-GB" dirty="0" err="1"/>
              <a:t>meritev</a:t>
            </a:r>
            <a:r>
              <a:rPr lang="en-GB" dirty="0"/>
              <a:t> </a:t>
            </a:r>
            <a:r>
              <a:rPr lang="en-GB" dirty="0" err="1"/>
              <a:t>electrodermalne</a:t>
            </a:r>
            <a:r>
              <a:rPr lang="en-GB" dirty="0"/>
              <a:t> </a:t>
            </a:r>
            <a:r>
              <a:rPr lang="en-GB" dirty="0" err="1"/>
              <a:t>aktivnosti</a:t>
            </a:r>
            <a:endParaRPr lang="en-SI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7B08F6-F53E-2E5B-5236-5F88869EB5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671" y="2355099"/>
            <a:ext cx="8596668" cy="179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 err="1"/>
              <a:t>Meritev</a:t>
            </a:r>
            <a:r>
              <a:rPr lang="en-GB" sz="2800" dirty="0"/>
              <a:t> EDA </a:t>
            </a:r>
            <a:r>
              <a:rPr lang="en-GB" sz="2800" dirty="0" err="1"/>
              <a:t>odraža</a:t>
            </a:r>
            <a:r>
              <a:rPr lang="en-GB" sz="2800" dirty="0"/>
              <a:t> </a:t>
            </a:r>
            <a:r>
              <a:rPr lang="en-GB" sz="2800" dirty="0" err="1"/>
              <a:t>aktivnost</a:t>
            </a:r>
            <a:r>
              <a:rPr lang="en-GB" sz="2800" dirty="0"/>
              <a:t> </a:t>
            </a:r>
            <a:r>
              <a:rPr lang="en-GB" sz="2800" dirty="0" err="1"/>
              <a:t>simpatičnega</a:t>
            </a:r>
            <a:r>
              <a:rPr lang="en-GB" sz="2800" dirty="0"/>
              <a:t> </a:t>
            </a:r>
            <a:r>
              <a:rPr lang="en-GB" sz="2800" dirty="0" err="1"/>
              <a:t>živčnega</a:t>
            </a:r>
            <a:r>
              <a:rPr lang="en-GB" sz="2800" dirty="0"/>
              <a:t> Sistema in </a:t>
            </a:r>
            <a:r>
              <a:rPr lang="en-GB" sz="2800" dirty="0" err="1"/>
              <a:t>zagotavlja</a:t>
            </a:r>
            <a:r>
              <a:rPr lang="en-GB" sz="2800" dirty="0"/>
              <a:t> </a:t>
            </a:r>
            <a:r>
              <a:rPr lang="en-GB" sz="2800" dirty="0" err="1"/>
              <a:t>dragocene</a:t>
            </a:r>
            <a:r>
              <a:rPr lang="en-GB" sz="2800" dirty="0"/>
              <a:t> </a:t>
            </a:r>
            <a:r>
              <a:rPr lang="en-GB" sz="2800" dirty="0" err="1"/>
              <a:t>podatke</a:t>
            </a:r>
            <a:r>
              <a:rPr lang="en-GB" sz="2800" dirty="0"/>
              <a:t> o </a:t>
            </a:r>
            <a:r>
              <a:rPr lang="en-GB" sz="2800" dirty="0" err="1"/>
              <a:t>stopnji</a:t>
            </a:r>
            <a:r>
              <a:rPr lang="en-GB" sz="2800" dirty="0"/>
              <a:t> </a:t>
            </a:r>
            <a:r>
              <a:rPr lang="en-GB" sz="2800" dirty="0" err="1"/>
              <a:t>vzburjenosti</a:t>
            </a:r>
            <a:r>
              <a:rPr lang="en-GB" sz="2800" dirty="0"/>
              <a:t> v </a:t>
            </a:r>
            <a:r>
              <a:rPr lang="en-GB" sz="2800" dirty="0" err="1"/>
              <a:t>čustvenih</a:t>
            </a:r>
            <a:r>
              <a:rPr lang="en-GB" sz="2800" dirty="0"/>
              <a:t> </a:t>
            </a:r>
            <a:r>
              <a:rPr lang="en-GB" sz="2800" dirty="0" err="1"/>
              <a:t>odzivih</a:t>
            </a:r>
            <a:r>
              <a:rPr lang="en-GB" sz="2800" dirty="0"/>
              <a:t>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23907-096E-FB47-83FC-30BC391F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28" y="4570035"/>
            <a:ext cx="2619375" cy="1743075"/>
          </a:xfrm>
          <a:prstGeom prst="rect">
            <a:avLst/>
          </a:prstGeom>
        </p:spPr>
      </p:pic>
      <p:pic>
        <p:nvPicPr>
          <p:cNvPr id="2050" name="Picture 2" descr="Kaj sploh je bolečina in katere vrste poznamo? | Vizita.si">
            <a:extLst>
              <a:ext uri="{FF2B5EF4-FFF2-40B4-BE49-F238E27FC236}">
                <a16:creationId xmlns:a16="http://schemas.microsoft.com/office/drawing/2014/main" id="{6FD5CBEC-238A-51CB-BA11-C8F4DC5E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88" y="457003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CC2AAF-E1AB-B3ED-857D-4BD18D681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119" y="4570035"/>
            <a:ext cx="2931995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1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BCA-C970-7D0F-4BCA-EB94FB35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Nosljivi</a:t>
            </a:r>
            <a:r>
              <a:rPr lang="en-GB" dirty="0"/>
              <a:t> </a:t>
            </a:r>
            <a:r>
              <a:rPr lang="en-GB" dirty="0" err="1"/>
              <a:t>senzorji</a:t>
            </a:r>
            <a:r>
              <a:rPr lang="en-GB" dirty="0"/>
              <a:t> EDA</a:t>
            </a:r>
            <a:endParaRPr lang="en-S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57DF2D-4CEE-1A37-000C-D858EC28A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529548"/>
            <a:ext cx="8596668" cy="10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Dosedanji</a:t>
            </a:r>
            <a:r>
              <a:rPr lang="en-GB" dirty="0"/>
              <a:t> </a:t>
            </a:r>
            <a:r>
              <a:rPr lang="en-GB" dirty="0" err="1"/>
              <a:t>napredek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področju</a:t>
            </a:r>
            <a:r>
              <a:rPr lang="en-GB" dirty="0"/>
              <a:t> </a:t>
            </a:r>
            <a:r>
              <a:rPr lang="en-GB" dirty="0" err="1"/>
              <a:t>nosljive</a:t>
            </a:r>
            <a:r>
              <a:rPr lang="en-GB" dirty="0"/>
              <a:t> </a:t>
            </a:r>
            <a:r>
              <a:rPr lang="en-GB" dirty="0" err="1"/>
              <a:t>tehnologije</a:t>
            </a:r>
            <a:r>
              <a:rPr lang="en-GB" dirty="0"/>
              <a:t> </a:t>
            </a:r>
            <a:r>
              <a:rPr lang="en-GB" dirty="0" err="1"/>
              <a:t>omogoča</a:t>
            </a:r>
            <a:r>
              <a:rPr lang="en-GB" dirty="0"/>
              <a:t> </a:t>
            </a:r>
            <a:r>
              <a:rPr lang="en-GB" dirty="0" err="1"/>
              <a:t>dolgoročno</a:t>
            </a:r>
            <a:r>
              <a:rPr lang="en-GB" dirty="0"/>
              <a:t> </a:t>
            </a:r>
            <a:r>
              <a:rPr lang="en-GB" dirty="0" err="1"/>
              <a:t>spremljanje</a:t>
            </a:r>
            <a:r>
              <a:rPr lang="en-GB" dirty="0"/>
              <a:t> EDA</a:t>
            </a:r>
          </a:p>
          <a:p>
            <a:r>
              <a:rPr lang="en-GB" dirty="0" err="1"/>
              <a:t>Senzorji</a:t>
            </a:r>
            <a:r>
              <a:rPr lang="en-GB" dirty="0"/>
              <a:t> </a:t>
            </a:r>
            <a:r>
              <a:rPr lang="en-GB" dirty="0" err="1"/>
              <a:t>vgrajeni</a:t>
            </a:r>
            <a:r>
              <a:rPr lang="en-GB" dirty="0"/>
              <a:t> v </a:t>
            </a:r>
            <a:r>
              <a:rPr lang="en-GB" dirty="0" err="1"/>
              <a:t>oblačila</a:t>
            </a:r>
            <a:r>
              <a:rPr lang="en-GB" dirty="0"/>
              <a:t> – </a:t>
            </a:r>
            <a:r>
              <a:rPr lang="en-GB" dirty="0" err="1"/>
              <a:t>suhe</a:t>
            </a:r>
            <a:r>
              <a:rPr lang="en-GB" dirty="0"/>
              <a:t> </a:t>
            </a:r>
            <a:r>
              <a:rPr lang="en-GB" dirty="0" err="1"/>
              <a:t>elektrode</a:t>
            </a:r>
            <a:endParaRPr lang="en-GB" dirty="0"/>
          </a:p>
        </p:txBody>
      </p:sp>
      <p:pic>
        <p:nvPicPr>
          <p:cNvPr id="3" name="Picture 6" descr="E4 wristband | Real-time physiological signals | Wearable PPG, EDA,  Temperature, Motion sensors">
            <a:extLst>
              <a:ext uri="{FF2B5EF4-FFF2-40B4-BE49-F238E27FC236}">
                <a16:creationId xmlns:a16="http://schemas.microsoft.com/office/drawing/2014/main" id="{4E11F469-7A9D-C107-EB4C-E6745781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996" y="134551"/>
            <a:ext cx="2440867" cy="237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appy Ring">
            <a:extLst>
              <a:ext uri="{FF2B5EF4-FFF2-40B4-BE49-F238E27FC236}">
                <a16:creationId xmlns:a16="http://schemas.microsoft.com/office/drawing/2014/main" id="{4D5AECCB-ED6A-A6B7-91E5-D4695F41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8" y="3605657"/>
            <a:ext cx="5778182" cy="32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57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3976-1755-9609-42FD-1F11DDA8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Primeri</a:t>
            </a:r>
            <a:r>
              <a:rPr lang="en-GB" dirty="0"/>
              <a:t> </a:t>
            </a:r>
            <a:r>
              <a:rPr lang="en-GB" dirty="0" err="1"/>
              <a:t>orodij</a:t>
            </a:r>
            <a:endParaRPr lang="en-S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FBEB7-31D9-E9A9-2FF8-FBBDBBDB1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63884"/>
            <a:ext cx="8596668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Spektralna</a:t>
            </a:r>
            <a:r>
              <a:rPr lang="en-GB" dirty="0"/>
              <a:t> </a:t>
            </a:r>
            <a:r>
              <a:rPr lang="en-GB" dirty="0" err="1"/>
              <a:t>analiza</a:t>
            </a:r>
            <a:r>
              <a:rPr lang="en-GB" dirty="0"/>
              <a:t> EDA</a:t>
            </a:r>
          </a:p>
          <a:p>
            <a:r>
              <a:rPr lang="en-GB" dirty="0" err="1"/>
              <a:t>Tehnike</a:t>
            </a:r>
            <a:r>
              <a:rPr lang="en-GB" dirty="0"/>
              <a:t> </a:t>
            </a:r>
            <a:r>
              <a:rPr lang="en-GB" dirty="0" err="1"/>
              <a:t>razgradnje</a:t>
            </a:r>
            <a:r>
              <a:rPr lang="en-GB" dirty="0"/>
              <a:t> ki </a:t>
            </a:r>
            <a:r>
              <a:rPr lang="en-GB" dirty="0" err="1"/>
              <a:t>ločujejo</a:t>
            </a:r>
            <a:r>
              <a:rPr lang="en-GB" dirty="0"/>
              <a:t> </a:t>
            </a:r>
            <a:r>
              <a:rPr lang="en-GB" dirty="0" err="1"/>
              <a:t>tonične</a:t>
            </a:r>
            <a:r>
              <a:rPr lang="en-GB" dirty="0"/>
              <a:t> in </a:t>
            </a:r>
            <a:r>
              <a:rPr lang="en-GB" dirty="0" err="1"/>
              <a:t>fazne</a:t>
            </a:r>
            <a:r>
              <a:rPr lang="en-GB" dirty="0"/>
              <a:t> </a:t>
            </a:r>
            <a:r>
              <a:rPr lang="en-GB" dirty="0" err="1"/>
              <a:t>komponente</a:t>
            </a:r>
            <a:r>
              <a:rPr lang="en-GB" dirty="0"/>
              <a:t> EDA</a:t>
            </a:r>
          </a:p>
          <a:p>
            <a:r>
              <a:rPr lang="en-GB" dirty="0" err="1"/>
              <a:t>Valovne</a:t>
            </a:r>
            <a:r>
              <a:rPr lang="en-GB" dirty="0"/>
              <a:t> </a:t>
            </a:r>
            <a:r>
              <a:rPr lang="en-GB" dirty="0" err="1"/>
              <a:t>transformacije</a:t>
            </a:r>
            <a:endParaRPr lang="en-GB" dirty="0"/>
          </a:p>
          <a:p>
            <a:r>
              <a:rPr lang="en-GB" dirty="0" err="1"/>
              <a:t>Odkrivanje</a:t>
            </a:r>
            <a:r>
              <a:rPr lang="en-GB" dirty="0"/>
              <a:t> in </a:t>
            </a:r>
            <a:r>
              <a:rPr lang="en-GB" dirty="0" err="1"/>
              <a:t>popravljanje</a:t>
            </a:r>
            <a:r>
              <a:rPr lang="en-GB" dirty="0"/>
              <a:t> </a:t>
            </a:r>
            <a:r>
              <a:rPr lang="en-GB" dirty="0" err="1"/>
              <a:t>artefaktov</a:t>
            </a:r>
            <a:br>
              <a:rPr lang="en-GB" dirty="0"/>
            </a:br>
            <a:endParaRPr kumimoji="0" lang="en-SI" altLang="en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CBEFD-E2C1-BD12-80D3-903AF201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60" y="3505644"/>
            <a:ext cx="5001278" cy="33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2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B189-FDAC-5932-0C93-3696E7C4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Zaključek</a:t>
            </a:r>
            <a:r>
              <a:rPr lang="en-GB" dirty="0"/>
              <a:t>: </a:t>
            </a:r>
            <a:r>
              <a:rPr lang="en-GB" dirty="0" err="1"/>
              <a:t>Primeri</a:t>
            </a:r>
            <a:r>
              <a:rPr lang="en-GB" dirty="0"/>
              <a:t> </a:t>
            </a:r>
            <a:r>
              <a:rPr lang="en-GB" dirty="0" err="1"/>
              <a:t>uporabe</a:t>
            </a:r>
            <a:endParaRPr lang="en-S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78665A-86BD-2E79-8C99-6F778F7C2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67425"/>
            <a:ext cx="8448378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Razlikovanje</a:t>
            </a:r>
            <a:r>
              <a:rPr lang="en-GB" dirty="0"/>
              <a:t> med </a:t>
            </a:r>
            <a:r>
              <a:rPr lang="en-GB" dirty="0" err="1"/>
              <a:t>stresom</a:t>
            </a:r>
            <a:r>
              <a:rPr lang="en-GB" dirty="0"/>
              <a:t> in </a:t>
            </a:r>
            <a:r>
              <a:rPr lang="en-GB" dirty="0" err="1"/>
              <a:t>kognitivno</a:t>
            </a:r>
            <a:r>
              <a:rPr lang="en-GB" dirty="0"/>
              <a:t> </a:t>
            </a:r>
            <a:r>
              <a:rPr lang="en-GB" dirty="0" err="1"/>
              <a:t>obremenitvijo</a:t>
            </a:r>
            <a:endParaRPr lang="en-GB" dirty="0"/>
          </a:p>
          <a:p>
            <a:r>
              <a:rPr lang="en-GB" dirty="0" err="1"/>
              <a:t>Spremljanje</a:t>
            </a:r>
            <a:r>
              <a:rPr lang="en-GB" dirty="0"/>
              <a:t> </a:t>
            </a:r>
            <a:r>
              <a:rPr lang="en-GB" dirty="0" err="1"/>
              <a:t>avtonomnih</a:t>
            </a:r>
            <a:r>
              <a:rPr lang="en-GB" dirty="0"/>
              <a:t> </a:t>
            </a:r>
            <a:r>
              <a:rPr lang="en-GB" dirty="0" err="1"/>
              <a:t>odzivov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stanjih</a:t>
            </a:r>
            <a:r>
              <a:rPr lang="en-GB" dirty="0"/>
              <a:t>, </a:t>
            </a:r>
            <a:r>
              <a:rPr lang="en-GB" dirty="0" err="1"/>
              <a:t>kot</a:t>
            </a:r>
            <a:r>
              <a:rPr lang="en-GB" dirty="0"/>
              <a:t> </a:t>
            </a:r>
            <a:r>
              <a:rPr lang="en-GB" dirty="0" err="1"/>
              <a:t>sta</a:t>
            </a:r>
            <a:r>
              <a:rPr lang="en-GB" dirty="0"/>
              <a:t> </a:t>
            </a:r>
            <a:r>
              <a:rPr lang="en-GB" dirty="0" err="1"/>
              <a:t>sladkorna</a:t>
            </a:r>
            <a:r>
              <a:rPr lang="en-GB" dirty="0"/>
              <a:t> </a:t>
            </a:r>
            <a:r>
              <a:rPr lang="en-GB" dirty="0" err="1"/>
              <a:t>bolezen</a:t>
            </a:r>
            <a:r>
              <a:rPr lang="en-GB" dirty="0"/>
              <a:t> in stress</a:t>
            </a:r>
          </a:p>
          <a:p>
            <a:r>
              <a:rPr lang="en-GB" dirty="0" err="1"/>
              <a:t>Izboljšanje</a:t>
            </a:r>
            <a:r>
              <a:rPr lang="en-GB" dirty="0"/>
              <a:t> </a:t>
            </a:r>
            <a:r>
              <a:rPr lang="en-GB" dirty="0" err="1"/>
              <a:t>diagnostike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kroničnih</a:t>
            </a:r>
            <a:r>
              <a:rPr lang="en-GB" dirty="0"/>
              <a:t> </a:t>
            </a:r>
            <a:r>
              <a:rPr lang="en-GB" dirty="0" err="1"/>
              <a:t>boleznih</a:t>
            </a:r>
            <a:endParaRPr lang="en-GB" dirty="0"/>
          </a:p>
          <a:p>
            <a:r>
              <a:rPr lang="en-GB" b="1" dirty="0" err="1"/>
              <a:t>Variabilnost</a:t>
            </a:r>
            <a:r>
              <a:rPr lang="en-GB" b="1" dirty="0"/>
              <a:t> EDA je </a:t>
            </a:r>
            <a:r>
              <a:rPr lang="en-GB" b="1" dirty="0" err="1"/>
              <a:t>zelo</a:t>
            </a:r>
            <a:r>
              <a:rPr lang="en-GB" b="1" dirty="0"/>
              <a:t> Velika !!!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SI" altLang="en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DA155-F5D4-5317-3233-9F1CE197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3" y="3429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8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A777-8728-431E-ADEE-E1D6ECE9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76E3-2424-52B0-C8D5-4FC30969F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 </a:t>
            </a:r>
            <a:r>
              <a:rPr lang="en-GB" dirty="0">
                <a:hlinkClick r:id="rId2"/>
              </a:rPr>
              <a:t>https://www.mdpi.com/1424-8220/20/2/479</a:t>
            </a:r>
            <a:r>
              <a:rPr lang="en-GB" dirty="0"/>
              <a:t>  -&gt; sensors-20-00479.pdf</a:t>
            </a:r>
          </a:p>
          <a:p>
            <a:r>
              <a:rPr lang="en-GB" dirty="0" err="1"/>
              <a:t>Slike</a:t>
            </a:r>
            <a:r>
              <a:rPr lang="en-GB" dirty="0"/>
              <a:t>:</a:t>
            </a:r>
          </a:p>
          <a:p>
            <a:r>
              <a:rPr lang="en-GB" sz="1050" dirty="0">
                <a:hlinkClick r:id="rId3"/>
              </a:rPr>
              <a:t>https://www.empatica.com/research/e4/</a:t>
            </a:r>
            <a:endParaRPr lang="en-GB" sz="1050" dirty="0"/>
          </a:p>
          <a:p>
            <a:r>
              <a:rPr lang="en-GB" sz="1050" dirty="0">
                <a:hlinkClick r:id="rId4"/>
              </a:rPr>
              <a:t>https://images.24ur.com/media/images/884xX/Feb2019/f290bc92cf_62208923.jpg?v=82ac&amp;fop=fp:0.50:0.41</a:t>
            </a:r>
            <a:endParaRPr lang="en-GB" sz="1050" dirty="0"/>
          </a:p>
          <a:p>
            <a:r>
              <a:rPr lang="en-GB" sz="1050" dirty="0">
                <a:hlinkClick r:id="rId5"/>
              </a:rPr>
              <a:t>https://images.24ur.com/media/images/884xX/Mar2019/3cd9b037ac_62213094.jpg?v=d41d</a:t>
            </a:r>
            <a:endParaRPr lang="en-GB" sz="1050" dirty="0"/>
          </a:p>
          <a:p>
            <a:r>
              <a:rPr lang="en-GB" sz="1050" dirty="0">
                <a:hlinkClick r:id="rId6"/>
              </a:rPr>
              <a:t>https://hi-spec.com/cdn/shop/articles/tendsupplies-empower-workshop-with-tend-hand-tools_1200x800.jpg?v=1719993187</a:t>
            </a:r>
            <a:endParaRPr lang="en-GB" sz="1050" dirty="0"/>
          </a:p>
          <a:p>
            <a:endParaRPr lang="en-GB" sz="1050" dirty="0"/>
          </a:p>
          <a:p>
            <a:endParaRPr lang="en-GB" sz="1050" dirty="0"/>
          </a:p>
          <a:p>
            <a:endParaRPr lang="en-GB" dirty="0"/>
          </a:p>
          <a:p>
            <a:endParaRPr lang="en-GB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234145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214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Elektrodermalne Aktivnosti (EDA):</vt:lpstr>
      <vt:lpstr>Kaj je meritev electrodermalne aktivnosti</vt:lpstr>
      <vt:lpstr>Nosljivi senzorji EDA</vt:lpstr>
      <vt:lpstr>Primeri orodij</vt:lpstr>
      <vt:lpstr>Zaključek: Primeri uporabe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elektrodermalne aktivnosti (EDA):</dc:title>
  <dc:creator>Žiga Fon</dc:creator>
  <cp:lastModifiedBy>Žiga Fon</cp:lastModifiedBy>
  <cp:revision>3</cp:revision>
  <dcterms:created xsi:type="dcterms:W3CDTF">2024-11-04T15:46:11Z</dcterms:created>
  <dcterms:modified xsi:type="dcterms:W3CDTF">2024-11-11T16:04:53Z</dcterms:modified>
</cp:coreProperties>
</file>