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193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610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1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65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34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712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506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49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5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8B33-8DB0-46F2-8154-6FB9E30C8046}" type="datetimeFigureOut">
              <a:rPr lang="en-SI" smtClean="0"/>
              <a:t>20/10/2024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4072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social-sciences/education-level" TargetMode="External"/><Relationship Id="rId2" Type="http://schemas.openxmlformats.org/officeDocument/2006/relationships/hyperlink" Target="https://www.sciencedirect.com/topics/computer-science/information-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A1A-6103-7368-EC7D-21E82AA7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personal information security behavior and awareness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17E2-C854-A4CF-A23A-CCF7C877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628"/>
            <a:ext cx="9144000" cy="1655762"/>
          </a:xfrm>
        </p:spPr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871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EF3-64A5-417C-9B62-E90A041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34B3-1680-1427-E43B-97DE42E3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ElsevierGulliver"/>
              </a:rPr>
              <a:t>•We analyze the personal information security behavior and awareness of 881 </a:t>
            </a:r>
            <a:r>
              <a:rPr lang="en-US" b="0" i="0" dirty="0">
                <a:effectLst/>
                <a:latin typeface="ElsevierGulliver"/>
                <a:hlinkClick r:id="rId2" tooltip="Learn more about IS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lang="en-US" b="0" i="0" dirty="0">
                <a:effectLst/>
                <a:latin typeface="ElsevierGulliver"/>
              </a:rPr>
              <a:t> 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lsevierGulliver"/>
              </a:rPr>
              <a:t>•We propose four scales to measure how risky individuals' behavior is when using </a:t>
            </a:r>
            <a:r>
              <a:rPr lang="en-US" b="0" i="0" dirty="0">
                <a:effectLst/>
                <a:latin typeface="ElsevierGulliver"/>
                <a:hlinkClick r:id="rId2" tooltip="Learn more about IS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lang="en-US" b="0" i="0" dirty="0">
                <a:effectLst/>
                <a:latin typeface="ElsevierGulliv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lsevierGulliver"/>
              </a:rPr>
              <a:t>•The more the respondents perceive threats, their behavior becomes more protective.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lsevierGulliver"/>
              </a:rPr>
              <a:t>•Students, compared to other groups, are more vulnerable against risks.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lsevierGulliver"/>
              </a:rPr>
              <a:t>•The </a:t>
            </a:r>
            <a:r>
              <a:rPr lang="en-US" b="0" i="0" dirty="0">
                <a:effectLst/>
                <a:latin typeface="ElsevierGulliver"/>
                <a:hlinkClick r:id="rId3" tooltip="Learn more about education level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education level</a:t>
            </a:r>
            <a:r>
              <a:rPr lang="en-US" b="0" i="0" dirty="0">
                <a:effectLst/>
                <a:latin typeface="ElsevierGulliver"/>
              </a:rPr>
              <a:t> and information security awareness are positively correlated.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0114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EA13-D179-21C7-F425-9F3FB5B9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630-6CE9-4F98-3422-9D2FBC89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484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A814-6C24-6BAD-9FEC-5EAE95B9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7DCF-EF30-5E4A-CD00-2BD77E28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46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C9C-4435-805F-93C7-D163579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8BAF-1B25-1C3C-CE4A-5CF197D1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409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116-23DF-7F39-7A29-B98882B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27D0-D523-D236-D56F-E2850C65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003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777-D009-095F-5B62-94A9691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075-C00C-B786-0EBC-00B96BBC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https://www.sciencedirect.com/science/article/abs/pii/S0167404815001406</a:t>
            </a:r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3853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97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ElsevierGulliver</vt:lpstr>
      <vt:lpstr>Office Theme</vt:lpstr>
      <vt:lpstr>Analysis of personal information security behavior and awareness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personal information security behavior and awareness</dc:title>
  <dc:creator>Žiga Fon</dc:creator>
  <cp:lastModifiedBy>Žiga Fon</cp:lastModifiedBy>
  <cp:revision>1</cp:revision>
  <dcterms:created xsi:type="dcterms:W3CDTF">2024-10-20T09:33:09Z</dcterms:created>
  <dcterms:modified xsi:type="dcterms:W3CDTF">2024-10-20T09:38:17Z</dcterms:modified>
</cp:coreProperties>
</file>