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media/image14.png" ContentType="image/png"/>
  <Override PartName="/ppt/media/image13.png" ContentType="image/png"/>
  <Override PartName="/ppt/media/image12.png" ContentType="image/png"/>
  <Override PartName="/ppt/media/image11.png" ContentType="image/png"/>
  <Override PartName="/ppt/media/image10.png" ContentType="image/png"/>
  <Override PartName="/ppt/media/image9.png" ContentType="image/png"/>
  <Override PartName="/ppt/media/image8.png" ContentType="image/png"/>
  <Override PartName="/ppt/media/image7.png" ContentType="image/png"/>
  <Override PartName="/ppt/media/image2.png" ContentType="image/png"/>
  <Override PartName="/ppt/media/image15.png" ContentType="image/png"/>
  <Override PartName="/ppt/media/image1.png" ContentType="image/png"/>
  <Override PartName="/ppt/media/image3.png" ContentType="image/png"/>
  <Override PartName="/ppt/media/image4.png" ContentType="image/png"/>
  <Override PartName="/ppt/media/image5.png" ContentType="image/png"/>
  <Override PartName="/ppt/media/image6.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2.xml" ContentType="application/vnd.openxmlformats-officedocument.theme+xml"/>
  <Override PartName="/ppt/theme/theme1.xml" ContentType="application/vnd.openxmlformats-officedocument.theme+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s/_rels/slide22.xml.rels" ContentType="application/vnd.openxmlformats-package.relationships+xml"/>
  <Override PartName="/ppt/slides/_rels/slide21.xml.rels" ContentType="application/vnd.openxmlformats-package.relationships+xml"/>
  <Override PartName="/ppt/slides/_rels/slide20.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2.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26"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27"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29"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30"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31"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32"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34"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35"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36"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37"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38"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39"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45"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47"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49"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50"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54"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55"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56"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5"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58"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5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60"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62"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6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64"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66"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67"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69"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70"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71"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72"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74"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75"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76"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77"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78"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79"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7"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9"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10"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4"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5"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16"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8"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1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20"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22"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2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24"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10208520" y="0"/>
            <a:ext cx="1134360" cy="477360"/>
          </a:xfrm>
          <a:custGeom>
            <a:avLst/>
            <a:gdLst/>
            <a:ah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p:style>
      </p:sp>
      <p:sp>
        <p:nvSpPr>
          <p:cNvPr id="1" name="CustomShape 2"/>
          <p:cNvSpPr/>
          <p:nvPr/>
        </p:nvSpPr>
        <p:spPr>
          <a:xfrm flipV="1" rot="10800000">
            <a:off x="8722440" y="9230760"/>
            <a:ext cx="4082760" cy="4082760"/>
          </a:xfrm>
          <a:prstGeom prst="arc">
            <a:avLst>
              <a:gd name="adj1" fmla="val 16200000"/>
              <a:gd name="adj2" fmla="val 0"/>
            </a:avLst>
          </a:prstGeom>
          <a:noFill/>
          <a:ln cap="rnd" w="127080">
            <a:solidFill>
              <a:schemeClr val="accent4"/>
            </a:solidFill>
            <a:custDash>
              <a:ds d="400000" sp="300000"/>
            </a:custDash>
            <a:round/>
          </a:ln>
        </p:spPr>
        <p:style>
          <a:lnRef idx="1">
            <a:schemeClr val="accent1"/>
          </a:lnRef>
          <a:fillRef idx="0">
            <a:schemeClr val="accent1"/>
          </a:fillRef>
          <a:effectRef idx="0">
            <a:schemeClr val="accent1"/>
          </a:effectRef>
          <a:fontRef idx="minor"/>
        </p:style>
      </p:sp>
      <p:sp>
        <p:nvSpPr>
          <p:cNvPr id="2" name="PlaceHolder 3"/>
          <p:cNvSpPr>
            <a:spLocks noGrp="1"/>
          </p:cNvSpPr>
          <p:nvPr>
            <p:ph type="title"/>
          </p:nvPr>
        </p:nvSpPr>
        <p:spPr>
          <a:xfrm>
            <a:off x="838080" y="365040"/>
            <a:ext cx="10514880" cy="1324800"/>
          </a:xfrm>
          <a:prstGeom prst="rect">
            <a:avLst/>
          </a:prstGeom>
        </p:spPr>
        <p:txBody>
          <a:bodyPr lIns="0" rIns="0" tIns="0" bIns="0" anchor="ctr"/>
          <a:p>
            <a:r>
              <a:rPr b="0" lang="en-US" sz="1800" spc="-1" strike="noStrike">
                <a:latin typeface="Arial"/>
              </a:rPr>
              <a:t>Click to edit the title text format</a:t>
            </a:r>
            <a:endParaRPr b="0" lang="en-US" sz="1800" spc="-1" strike="noStrike">
              <a:latin typeface="Arial"/>
            </a:endParaRPr>
          </a:p>
        </p:txBody>
      </p:sp>
      <p:sp>
        <p:nvSpPr>
          <p:cNvPr id="3" name="PlaceHolder 4"/>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0" name="CustomShape 1"/>
          <p:cNvSpPr/>
          <p:nvPr/>
        </p:nvSpPr>
        <p:spPr>
          <a:xfrm>
            <a:off x="10494360" y="0"/>
            <a:ext cx="848520" cy="357120"/>
          </a:xfrm>
          <a:custGeom>
            <a:avLst/>
            <a:gdLst/>
            <a:ah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p:style>
      </p:sp>
      <p:sp>
        <p:nvSpPr>
          <p:cNvPr id="41" name="CustomShape 2"/>
          <p:cNvSpPr/>
          <p:nvPr/>
        </p:nvSpPr>
        <p:spPr>
          <a:xfrm flipH="1">
            <a:off x="122760" y="5717880"/>
            <a:ext cx="1770840" cy="1139400"/>
          </a:xfrm>
          <a:custGeom>
            <a:avLst/>
            <a:gdLst/>
            <a:ah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360">
            <a:noFill/>
          </a:ln>
        </p:spPr>
        <p:style>
          <a:lnRef idx="0"/>
          <a:fillRef idx="0"/>
          <a:effectRef idx="0"/>
          <a:fontRef idx="minor"/>
        </p:style>
      </p:sp>
      <p:sp>
        <p:nvSpPr>
          <p:cNvPr id="42" name="PlaceHolder 3"/>
          <p:cNvSpPr>
            <a:spLocks noGrp="1"/>
          </p:cNvSpPr>
          <p:nvPr>
            <p:ph type="title"/>
          </p:nvPr>
        </p:nvSpPr>
        <p:spPr>
          <a:xfrm>
            <a:off x="609480" y="273600"/>
            <a:ext cx="10972440" cy="11448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43" name="PlaceHolder 4"/>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0" name="CustomShape 1"/>
          <p:cNvSpPr/>
          <p:nvPr/>
        </p:nvSpPr>
        <p:spPr>
          <a:xfrm>
            <a:off x="2880" y="0"/>
            <a:ext cx="12188160" cy="68572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81" name="CustomShape 2"/>
          <p:cNvSpPr/>
          <p:nvPr/>
        </p:nvSpPr>
        <p:spPr>
          <a:xfrm>
            <a:off x="970920" y="1220760"/>
            <a:ext cx="5425200" cy="2386800"/>
          </a:xfrm>
          <a:prstGeom prst="rect">
            <a:avLst/>
          </a:prstGeom>
          <a:noFill/>
          <a:ln>
            <a:noFill/>
          </a:ln>
        </p:spPr>
        <p:style>
          <a:lnRef idx="0"/>
          <a:fillRef idx="0"/>
          <a:effectRef idx="0"/>
          <a:fontRef idx="minor"/>
        </p:style>
        <p:txBody>
          <a:bodyPr lIns="90000" rIns="90000" tIns="45000" bIns="45000" anchor="b">
            <a:normAutofit/>
          </a:bodyPr>
          <a:p>
            <a:pPr>
              <a:lnSpc>
                <a:spcPct val="90000"/>
              </a:lnSpc>
            </a:pPr>
            <a:r>
              <a:rPr b="0" lang="en-US" sz="3800" spc="-1" strike="noStrike">
                <a:solidFill>
                  <a:srgbClr val="000000"/>
                </a:solidFill>
                <a:latin typeface="Times New Roman"/>
              </a:rPr>
              <a:t>Group Report</a:t>
            </a:r>
            <a:br/>
            <a:br/>
            <a:r>
              <a:rPr b="0" lang="en-US" sz="3800" spc="-1" strike="noStrike">
                <a:solidFill>
                  <a:srgbClr val="000000"/>
                </a:solidFill>
                <a:latin typeface="Times New Roman"/>
              </a:rPr>
              <a:t>ITSS Software Development - IT3290E</a:t>
            </a:r>
            <a:endParaRPr b="0" lang="en-US" sz="3800" spc="-1" strike="noStrike">
              <a:latin typeface="Arial"/>
            </a:endParaRPr>
          </a:p>
        </p:txBody>
      </p:sp>
      <p:sp>
        <p:nvSpPr>
          <p:cNvPr id="82" name="CustomShape 3"/>
          <p:cNvSpPr/>
          <p:nvPr/>
        </p:nvSpPr>
        <p:spPr>
          <a:xfrm>
            <a:off x="970920" y="3700440"/>
            <a:ext cx="7554600" cy="1654920"/>
          </a:xfrm>
          <a:prstGeom prst="rect">
            <a:avLst/>
          </a:prstGeom>
          <a:noFill/>
          <a:ln>
            <a:noFill/>
          </a:ln>
        </p:spPr>
        <p:style>
          <a:lnRef idx="0"/>
          <a:fillRef idx="0"/>
          <a:effectRef idx="0"/>
          <a:fontRef idx="minor"/>
        </p:style>
        <p:txBody>
          <a:bodyPr lIns="90000" rIns="90000" tIns="45000" bIns="45000">
            <a:normAutofit/>
          </a:bodyPr>
          <a:p>
            <a:pPr>
              <a:lnSpc>
                <a:spcPct val="90000"/>
              </a:lnSpc>
              <a:spcBef>
                <a:spcPts val="1001"/>
              </a:spcBef>
            </a:pPr>
            <a:r>
              <a:rPr b="0" lang="en-US" sz="2400" spc="-1" strike="noStrike">
                <a:solidFill>
                  <a:srgbClr val="000000"/>
                </a:solidFill>
                <a:latin typeface="Arial"/>
              </a:rPr>
              <a:t>Project: EcoBikeRental</a:t>
            </a:r>
            <a:endParaRPr b="0" lang="en-US" sz="2400" spc="-1" strike="noStrike">
              <a:latin typeface="Arial"/>
            </a:endParaRPr>
          </a:p>
          <a:p>
            <a:pPr>
              <a:lnSpc>
                <a:spcPct val="90000"/>
              </a:lnSpc>
              <a:spcBef>
                <a:spcPts val="1001"/>
              </a:spcBef>
            </a:pPr>
            <a:r>
              <a:rPr b="0" lang="en-US" sz="2400" spc="-1" strike="noStrike">
                <a:solidFill>
                  <a:srgbClr val="000000"/>
                </a:solidFill>
                <a:latin typeface="Arial"/>
              </a:rPr>
              <a:t>Solution for Bike Renting Management</a:t>
            </a:r>
            <a:endParaRPr b="0" lang="en-US" sz="2400" spc="-1" strike="noStrike">
              <a:latin typeface="Arial"/>
            </a:endParaRPr>
          </a:p>
        </p:txBody>
      </p:sp>
      <p:sp>
        <p:nvSpPr>
          <p:cNvPr id="83" name="CustomShape 4"/>
          <p:cNvSpPr/>
          <p:nvPr/>
        </p:nvSpPr>
        <p:spPr>
          <a:xfrm>
            <a:off x="10208520" y="0"/>
            <a:ext cx="1134360" cy="477360"/>
          </a:xfrm>
          <a:custGeom>
            <a:avLst/>
            <a:gdLst/>
            <a:ah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p:style>
      </p:sp>
      <p:sp>
        <p:nvSpPr>
          <p:cNvPr id="84" name="CustomShape 5"/>
          <p:cNvSpPr/>
          <p:nvPr/>
        </p:nvSpPr>
        <p:spPr>
          <a:xfrm>
            <a:off x="6821280" y="2624400"/>
            <a:ext cx="811800" cy="811800"/>
          </a:xfrm>
          <a:prstGeom prst="ellipse">
            <a:avLst/>
          </a:prstGeom>
          <a:noFill/>
          <a:ln w="127080">
            <a:solidFill>
              <a:schemeClr val="accent5"/>
            </a:solidFill>
            <a:round/>
          </a:ln>
        </p:spPr>
        <p:style>
          <a:lnRef idx="2">
            <a:schemeClr val="accent1">
              <a:shade val="50000"/>
            </a:schemeClr>
          </a:lnRef>
          <a:fillRef idx="1">
            <a:schemeClr val="accent1"/>
          </a:fillRef>
          <a:effectRef idx="0">
            <a:schemeClr val="accent1"/>
          </a:effectRef>
          <a:fontRef idx="minor"/>
        </p:style>
      </p:sp>
      <p:sp>
        <p:nvSpPr>
          <p:cNvPr id="85" name="CustomShape 6"/>
          <p:cNvSpPr/>
          <p:nvPr/>
        </p:nvSpPr>
        <p:spPr>
          <a:xfrm rot="16200000">
            <a:off x="8912520" y="1203120"/>
            <a:ext cx="2386800" cy="2386800"/>
          </a:xfrm>
          <a:prstGeom prst="blockArc">
            <a:avLst>
              <a:gd name="adj1" fmla="val 10800000"/>
              <a:gd name="adj2" fmla="val 0"/>
              <a:gd name="adj3" fmla="val 25000"/>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86" name="CustomShape 7"/>
          <p:cNvSpPr/>
          <p:nvPr/>
        </p:nvSpPr>
        <p:spPr>
          <a:xfrm>
            <a:off x="6821280" y="0"/>
            <a:ext cx="2314440" cy="1550160"/>
          </a:xfrm>
          <a:custGeom>
            <a:avLst/>
            <a:gdLst/>
            <a:ah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360">
            <a:noFill/>
          </a:ln>
        </p:spPr>
        <p:style>
          <a:lnRef idx="0"/>
          <a:fillRef idx="0"/>
          <a:effectRef idx="0"/>
          <a:fontRef idx="minor"/>
        </p:style>
      </p:sp>
      <p:sp>
        <p:nvSpPr>
          <p:cNvPr id="87" name="Line 8"/>
          <p:cNvSpPr/>
          <p:nvPr/>
        </p:nvSpPr>
        <p:spPr>
          <a:xfrm>
            <a:off x="11724480" y="1331280"/>
            <a:ext cx="360" cy="1597680"/>
          </a:xfrm>
          <a:prstGeom prst="line">
            <a:avLst/>
          </a:prstGeom>
          <a:ln cap="rnd" w="127080">
            <a:solidFill>
              <a:schemeClr val="accent4"/>
            </a:solidFill>
            <a:custDash>
              <a:ds d="400000" sp="300000"/>
            </a:custDash>
            <a:round/>
          </a:ln>
        </p:spPr>
        <p:style>
          <a:lnRef idx="1">
            <a:schemeClr val="accent1"/>
          </a:lnRef>
          <a:fillRef idx="0">
            <a:schemeClr val="accent1"/>
          </a:fillRef>
          <a:effectRef idx="0">
            <a:schemeClr val="accent1"/>
          </a:effectRef>
          <a:fontRef idx="minor"/>
        </p:style>
      </p:sp>
      <p:sp>
        <p:nvSpPr>
          <p:cNvPr id="88" name="CustomShape 9"/>
          <p:cNvSpPr/>
          <p:nvPr/>
        </p:nvSpPr>
        <p:spPr>
          <a:xfrm>
            <a:off x="11005560" y="4111920"/>
            <a:ext cx="1185840" cy="1770840"/>
          </a:xfrm>
          <a:custGeom>
            <a:avLst/>
            <a:gdLst/>
            <a:ah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360">
            <a:noFill/>
          </a:ln>
        </p:spPr>
        <p:style>
          <a:lnRef idx="0"/>
          <a:fillRef idx="0"/>
          <a:effectRef idx="0"/>
          <a:fontRef idx="minor"/>
        </p:style>
      </p:sp>
      <p:sp>
        <p:nvSpPr>
          <p:cNvPr id="89" name="CustomShape 10"/>
          <p:cNvSpPr/>
          <p:nvPr/>
        </p:nvSpPr>
        <p:spPr>
          <a:xfrm rot="20993400">
            <a:off x="6086880" y="4145040"/>
            <a:ext cx="4082760" cy="4082760"/>
          </a:xfrm>
          <a:prstGeom prst="arc">
            <a:avLst>
              <a:gd name="adj1" fmla="val 16200000"/>
              <a:gd name="adj2" fmla="val 0"/>
            </a:avLst>
          </a:prstGeom>
          <a:noFill/>
          <a:ln cap="rnd" w="127080">
            <a:solidFill>
              <a:schemeClr val="accent4"/>
            </a:solidFill>
            <a:custDash>
              <a:ds d="400000" sp="300000"/>
            </a:custDash>
            <a:round/>
          </a:ln>
        </p:spPr>
        <p:style>
          <a:lnRef idx="1">
            <a:schemeClr val="accent1"/>
          </a:lnRef>
          <a:fillRef idx="0">
            <a:schemeClr val="accent1"/>
          </a:fillRef>
          <a:effectRef idx="0">
            <a:schemeClr val="accent1"/>
          </a:effectRef>
          <a:fontRef idx="minor"/>
        </p:style>
      </p:sp>
      <p:sp>
        <p:nvSpPr>
          <p:cNvPr id="90" name="CustomShape 11"/>
          <p:cNvSpPr/>
          <p:nvPr/>
        </p:nvSpPr>
        <p:spPr>
          <a:xfrm>
            <a:off x="6821280" y="4962600"/>
            <a:ext cx="2642760" cy="1894680"/>
          </a:xfrm>
          <a:custGeom>
            <a:avLst/>
            <a:gdLst/>
            <a:ah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p:style>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400" spc="-1" strike="noStrike">
                <a:solidFill>
                  <a:srgbClr val="000000"/>
                </a:solidFill>
                <a:latin typeface="Tw Cen MT"/>
              </a:rPr>
              <a:t>Detail Class Diagram</a:t>
            </a:r>
            <a:endParaRPr b="0" lang="en-US" sz="4400" spc="-1" strike="noStrike">
              <a:latin typeface="Arial"/>
            </a:endParaRPr>
          </a:p>
        </p:txBody>
      </p:sp>
      <p:pic>
        <p:nvPicPr>
          <p:cNvPr id="107" name="Picture 2" descr=""/>
          <p:cNvPicPr/>
          <p:nvPr/>
        </p:nvPicPr>
        <p:blipFill>
          <a:blip r:embed="rId1"/>
          <a:stretch/>
        </p:blipFill>
        <p:spPr>
          <a:xfrm>
            <a:off x="507240" y="1215360"/>
            <a:ext cx="5485680" cy="3050280"/>
          </a:xfrm>
          <a:prstGeom prst="rect">
            <a:avLst/>
          </a:prstGeom>
          <a:ln>
            <a:noFill/>
          </a:ln>
        </p:spPr>
      </p:pic>
      <p:pic>
        <p:nvPicPr>
          <p:cNvPr id="108" name="Picture 3" descr=""/>
          <p:cNvPicPr/>
          <p:nvPr/>
        </p:nvPicPr>
        <p:blipFill>
          <a:blip r:embed="rId2"/>
          <a:stretch/>
        </p:blipFill>
        <p:spPr>
          <a:xfrm>
            <a:off x="5280120" y="4347720"/>
            <a:ext cx="3104280" cy="2440080"/>
          </a:xfrm>
          <a:prstGeom prst="rect">
            <a:avLst/>
          </a:prstGeom>
          <a:ln>
            <a:noFill/>
          </a:ln>
        </p:spPr>
      </p:pic>
      <p:pic>
        <p:nvPicPr>
          <p:cNvPr id="109" name="Picture 5" descr=""/>
          <p:cNvPicPr/>
          <p:nvPr/>
        </p:nvPicPr>
        <p:blipFill>
          <a:blip r:embed="rId3"/>
          <a:stretch/>
        </p:blipFill>
        <p:spPr>
          <a:xfrm>
            <a:off x="2156400" y="4266720"/>
            <a:ext cx="2829600" cy="2630160"/>
          </a:xfrm>
          <a:prstGeom prst="rect">
            <a:avLst/>
          </a:prstGeom>
          <a:ln>
            <a:noFill/>
          </a:ln>
        </p:spPr>
      </p:pic>
      <p:pic>
        <p:nvPicPr>
          <p:cNvPr id="110" name="Picture 6" descr=""/>
          <p:cNvPicPr/>
          <p:nvPr/>
        </p:nvPicPr>
        <p:blipFill>
          <a:blip r:embed="rId4"/>
          <a:stretch/>
        </p:blipFill>
        <p:spPr>
          <a:xfrm>
            <a:off x="6950160" y="1215360"/>
            <a:ext cx="4067640" cy="2988720"/>
          </a:xfrm>
          <a:prstGeom prst="rect">
            <a:avLst/>
          </a:prstGeom>
          <a:ln>
            <a:noFill/>
          </a:ln>
        </p:spPr>
      </p:pic>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400" spc="-1" strike="noStrike">
                <a:solidFill>
                  <a:srgbClr val="000000"/>
                </a:solidFill>
                <a:latin typeface="Tw Cen MT"/>
              </a:rPr>
              <a:t>Detail Class Diagram</a:t>
            </a:r>
            <a:endParaRPr b="0" lang="en-US" sz="4400" spc="-1" strike="noStrike">
              <a:latin typeface="Arial"/>
            </a:endParaRPr>
          </a:p>
        </p:txBody>
      </p:sp>
      <p:pic>
        <p:nvPicPr>
          <p:cNvPr id="112" name="Picture 4" descr=""/>
          <p:cNvPicPr/>
          <p:nvPr/>
        </p:nvPicPr>
        <p:blipFill>
          <a:blip r:embed="rId1"/>
          <a:stretch/>
        </p:blipFill>
        <p:spPr>
          <a:xfrm>
            <a:off x="1066680" y="1351800"/>
            <a:ext cx="10057680" cy="4152960"/>
          </a:xfrm>
          <a:prstGeom prst="rect">
            <a:avLst/>
          </a:prstGeom>
          <a:ln>
            <a:noFill/>
          </a:ln>
        </p:spPr>
      </p:pic>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400" spc="-1" strike="noStrike">
                <a:solidFill>
                  <a:srgbClr val="000000"/>
                </a:solidFill>
                <a:latin typeface="Tw Cen MT"/>
              </a:rPr>
              <a:t>Detail Class Diagram</a:t>
            </a:r>
            <a:endParaRPr b="0" lang="en-US" sz="4400" spc="-1" strike="noStrike">
              <a:latin typeface="Arial"/>
            </a:endParaRPr>
          </a:p>
        </p:txBody>
      </p:sp>
      <p:pic>
        <p:nvPicPr>
          <p:cNvPr id="114" name="Picture 2" descr=""/>
          <p:cNvPicPr/>
          <p:nvPr/>
        </p:nvPicPr>
        <p:blipFill>
          <a:blip r:embed="rId1"/>
          <a:stretch/>
        </p:blipFill>
        <p:spPr>
          <a:xfrm>
            <a:off x="1067400" y="1109520"/>
            <a:ext cx="10056960" cy="5445000"/>
          </a:xfrm>
          <a:prstGeom prst="rect">
            <a:avLst/>
          </a:prstGeom>
          <a:ln>
            <a:noFill/>
          </a:ln>
        </p:spPr>
      </p:pic>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400" spc="-1" strike="noStrike">
                <a:solidFill>
                  <a:srgbClr val="000000"/>
                </a:solidFill>
                <a:latin typeface="Tw Cen MT"/>
              </a:rPr>
              <a:t>Detail Class Diagram</a:t>
            </a:r>
            <a:endParaRPr b="0" lang="en-US" sz="4400" spc="-1" strike="noStrike">
              <a:latin typeface="Arial"/>
            </a:endParaRPr>
          </a:p>
        </p:txBody>
      </p:sp>
      <p:pic>
        <p:nvPicPr>
          <p:cNvPr id="116" name="Picture 3" descr=""/>
          <p:cNvPicPr/>
          <p:nvPr/>
        </p:nvPicPr>
        <p:blipFill>
          <a:blip r:embed="rId1"/>
          <a:stretch/>
        </p:blipFill>
        <p:spPr>
          <a:xfrm>
            <a:off x="706680" y="1093320"/>
            <a:ext cx="10057680" cy="5570280"/>
          </a:xfrm>
          <a:prstGeom prst="rect">
            <a:avLst/>
          </a:prstGeom>
          <a:ln>
            <a:noFill/>
          </a:ln>
        </p:spPr>
      </p:pic>
    </p:spTree>
  </p:cSld>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normAutofit/>
          </a:bodyPr>
          <a:p>
            <a:pPr>
              <a:lnSpc>
                <a:spcPct val="90000"/>
              </a:lnSpc>
            </a:pPr>
            <a:r>
              <a:rPr b="0" lang="en-US" sz="4400" spc="-1" strike="noStrike">
                <a:solidFill>
                  <a:srgbClr val="000000"/>
                </a:solidFill>
                <a:latin typeface="Tw Cen MT"/>
              </a:rPr>
              <a:t>Design Consideration</a:t>
            </a:r>
            <a:endParaRPr b="0" lang="en-US" sz="4400" spc="-1" strike="noStrike">
              <a:latin typeface="Arial"/>
            </a:endParaRPr>
          </a:p>
        </p:txBody>
      </p:sp>
      <p:sp>
        <p:nvSpPr>
          <p:cNvPr id="118" name="CustomShape 2"/>
          <p:cNvSpPr/>
          <p:nvPr/>
        </p:nvSpPr>
        <p:spPr>
          <a:xfrm>
            <a:off x="838080" y="1825560"/>
            <a:ext cx="10514880" cy="3859200"/>
          </a:xfrm>
          <a:prstGeom prst="rect">
            <a:avLst/>
          </a:prstGeom>
          <a:noFill/>
          <a:ln>
            <a:noFill/>
          </a:ln>
        </p:spPr>
        <p:style>
          <a:lnRef idx="0"/>
          <a:fillRef idx="0"/>
          <a:effectRef idx="0"/>
          <a:fontRef idx="minor"/>
        </p:style>
        <p:txBody>
          <a:bodyPr lIns="90000" rIns="90000" tIns="45000" bIns="45000"/>
          <a:p>
            <a:pPr marL="228600" indent="-227880">
              <a:lnSpc>
                <a:spcPct val="90000"/>
              </a:lnSpc>
              <a:spcBef>
                <a:spcPts val="1001"/>
              </a:spcBef>
              <a:buClr>
                <a:srgbClr val="000000"/>
              </a:buClr>
              <a:buFont typeface="Arial"/>
              <a:buChar char="•"/>
            </a:pPr>
            <a:r>
              <a:rPr b="0" lang="en-US" sz="2800" spc="-1" strike="noStrike">
                <a:solidFill>
                  <a:srgbClr val="000000"/>
                </a:solidFill>
                <a:latin typeface="Avenir Next LT Pro"/>
              </a:rPr>
              <a:t>Coupling: Our Project has Data Coupling, Control Coupling &amp; Stamp Coupling:</a:t>
            </a:r>
            <a:endParaRPr b="0" lang="en-US" sz="28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Avenir Next LT Pro"/>
              </a:rPr>
              <a:t>Data Coupling: RentingController class only knows how to get data from Bike Entity class and use it for a totally different method to take it to the View package</a:t>
            </a:r>
            <a:endParaRPr b="0" lang="en-US" sz="24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Avenir Next LT Pro"/>
              </a:rPr>
              <a:t>Control Coupling: In class BikeFactory, we pass the parameter “category” string to know which category will be taken, then return the responding child class Ebike or Standardbike,…</a:t>
            </a:r>
            <a:endParaRPr b="0" lang="en-US" sz="24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Avenir Next LT Pro"/>
              </a:rPr>
              <a:t>Stamp Coupling: In class DetailDockScreen, we pass the Bike object as the input to the next screen is DetailBikeScreen.</a:t>
            </a:r>
            <a:endParaRPr b="0" lang="en-US" sz="2400" spc="-1" strike="noStrike">
              <a:latin typeface="Arial"/>
            </a:endParaRPr>
          </a:p>
        </p:txBody>
      </p:sp>
    </p:spTree>
  </p:cSld>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normAutofit/>
          </a:bodyPr>
          <a:p>
            <a:pPr>
              <a:lnSpc>
                <a:spcPct val="90000"/>
              </a:lnSpc>
            </a:pPr>
            <a:r>
              <a:rPr b="0" lang="en-US" sz="4400" spc="-1" strike="noStrike">
                <a:solidFill>
                  <a:srgbClr val="000000"/>
                </a:solidFill>
                <a:latin typeface="Tw Cen MT"/>
              </a:rPr>
              <a:t>Design Consideration</a:t>
            </a:r>
            <a:endParaRPr b="0" lang="en-US" sz="4400" spc="-1" strike="noStrike">
              <a:latin typeface="Arial"/>
            </a:endParaRPr>
          </a:p>
        </p:txBody>
      </p:sp>
      <p:sp>
        <p:nvSpPr>
          <p:cNvPr id="120" name="CustomShape 2"/>
          <p:cNvSpPr/>
          <p:nvPr/>
        </p:nvSpPr>
        <p:spPr>
          <a:xfrm>
            <a:off x="838080" y="1825560"/>
            <a:ext cx="10514880" cy="3859200"/>
          </a:xfrm>
          <a:prstGeom prst="rect">
            <a:avLst/>
          </a:prstGeom>
          <a:noFill/>
          <a:ln>
            <a:noFill/>
          </a:ln>
        </p:spPr>
        <p:style>
          <a:lnRef idx="0"/>
          <a:fillRef idx="0"/>
          <a:effectRef idx="0"/>
          <a:fontRef idx="minor"/>
        </p:style>
        <p:txBody>
          <a:bodyPr lIns="90000" rIns="90000" tIns="45000" bIns="45000"/>
          <a:p>
            <a:pPr marL="228600" indent="-227880">
              <a:lnSpc>
                <a:spcPct val="90000"/>
              </a:lnSpc>
              <a:spcBef>
                <a:spcPts val="1001"/>
              </a:spcBef>
              <a:buClr>
                <a:srgbClr val="000000"/>
              </a:buClr>
              <a:buFont typeface="Arial"/>
              <a:buChar char="•"/>
            </a:pPr>
            <a:r>
              <a:rPr b="0" lang="en-US" sz="2800" spc="-1" strike="noStrike">
                <a:solidFill>
                  <a:srgbClr val="000000"/>
                </a:solidFill>
                <a:latin typeface="Avenir Next LT Pro"/>
              </a:rPr>
              <a:t>Cohesion: Our Project Use Functional Cohesion:</a:t>
            </a:r>
            <a:endParaRPr b="0" lang="en-US" sz="28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Avenir Next LT Pro"/>
              </a:rPr>
              <a:t>calculateRentingAmount method in RentingController class performs the calculation task and sends it to RentedBikeView. The RentedBikeView class only renders the returned value.</a:t>
            </a:r>
            <a:endParaRPr b="0" lang="en-US" sz="2400" spc="-1" strike="noStrike">
              <a:latin typeface="Arial"/>
            </a:endParaRPr>
          </a:p>
          <a:p>
            <a:pPr>
              <a:lnSpc>
                <a:spcPct val="90000"/>
              </a:lnSpc>
              <a:spcBef>
                <a:spcPts val="1001"/>
              </a:spcBef>
            </a:pPr>
            <a:endParaRPr b="0" lang="en-US" sz="2400" spc="-1" strike="noStrike">
              <a:latin typeface="Arial"/>
            </a:endParaRPr>
          </a:p>
        </p:txBody>
      </p:sp>
    </p:spTree>
  </p:cSld>
  <p:timing>
    <p:tnLst>
      <p:par>
        <p:cTn id="29" dur="indefinite" restart="never" nodeType="tmRoot">
          <p:childTnLst>
            <p:seq>
              <p:cTn id="30"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normAutofit/>
          </a:bodyPr>
          <a:p>
            <a:pPr>
              <a:lnSpc>
                <a:spcPct val="90000"/>
              </a:lnSpc>
            </a:pPr>
            <a:r>
              <a:rPr b="0" lang="en-US" sz="4400" spc="-1" strike="noStrike">
                <a:solidFill>
                  <a:srgbClr val="000000"/>
                </a:solidFill>
                <a:latin typeface="Tw Cen MT"/>
              </a:rPr>
              <a:t>Design Consideration</a:t>
            </a:r>
            <a:endParaRPr b="0" lang="en-US" sz="4400" spc="-1" strike="noStrike">
              <a:latin typeface="Arial"/>
            </a:endParaRPr>
          </a:p>
        </p:txBody>
      </p:sp>
      <p:sp>
        <p:nvSpPr>
          <p:cNvPr id="122" name="CustomShape 2"/>
          <p:cNvSpPr/>
          <p:nvPr/>
        </p:nvSpPr>
        <p:spPr>
          <a:xfrm>
            <a:off x="838080" y="1825560"/>
            <a:ext cx="10514880" cy="3859200"/>
          </a:xfrm>
          <a:prstGeom prst="rect">
            <a:avLst/>
          </a:prstGeom>
          <a:noFill/>
          <a:ln>
            <a:noFill/>
          </a:ln>
        </p:spPr>
        <p:style>
          <a:lnRef idx="0"/>
          <a:fillRef idx="0"/>
          <a:effectRef idx="0"/>
          <a:fontRef idx="minor"/>
        </p:style>
        <p:txBody>
          <a:bodyPr lIns="90000" rIns="90000" tIns="45000" bIns="45000"/>
          <a:p>
            <a:pPr marL="228600" indent="-227880">
              <a:lnSpc>
                <a:spcPct val="90000"/>
              </a:lnSpc>
              <a:spcBef>
                <a:spcPts val="1001"/>
              </a:spcBef>
              <a:buClr>
                <a:srgbClr val="000000"/>
              </a:buClr>
              <a:buFont typeface="Arial"/>
              <a:buChar char="•"/>
            </a:pPr>
            <a:r>
              <a:rPr b="0" lang="en-US" sz="2800" spc="-1" strike="noStrike">
                <a:solidFill>
                  <a:srgbClr val="000000"/>
                </a:solidFill>
                <a:latin typeface="Avenir Next LT Pro"/>
              </a:rPr>
              <a:t>Design Pattern:</a:t>
            </a:r>
            <a:endParaRPr b="0" lang="en-US" sz="28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Avenir Next LT Pro"/>
              </a:rPr>
              <a:t>Singleton:</a:t>
            </a:r>
            <a:endParaRPr b="0" lang="en-US" sz="2400" spc="-1" strike="noStrike">
              <a:latin typeface="Arial"/>
            </a:endParaRPr>
          </a:p>
        </p:txBody>
      </p:sp>
      <p:pic>
        <p:nvPicPr>
          <p:cNvPr id="123" name="image9.png" descr=""/>
          <p:cNvPicPr/>
          <p:nvPr/>
        </p:nvPicPr>
        <p:blipFill>
          <a:blip r:embed="rId1"/>
          <a:stretch/>
        </p:blipFill>
        <p:spPr>
          <a:xfrm>
            <a:off x="2386440" y="2771640"/>
            <a:ext cx="7530480" cy="3312000"/>
          </a:xfrm>
          <a:prstGeom prst="rect">
            <a:avLst/>
          </a:prstGeom>
          <a:ln>
            <a:noFill/>
          </a:ln>
        </p:spPr>
      </p:pic>
    </p:spTree>
  </p:cSld>
  <p:timing>
    <p:tnLst>
      <p:par>
        <p:cTn id="31" dur="indefinite" restart="never" nodeType="tmRoot">
          <p:childTnLst>
            <p:seq>
              <p:cTn id="32" dur="indefinite"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normAutofit/>
          </a:bodyPr>
          <a:p>
            <a:pPr>
              <a:lnSpc>
                <a:spcPct val="90000"/>
              </a:lnSpc>
            </a:pPr>
            <a:r>
              <a:rPr b="0" lang="en-US" sz="4400" spc="-1" strike="noStrike">
                <a:solidFill>
                  <a:srgbClr val="000000"/>
                </a:solidFill>
                <a:latin typeface="Tw Cen MT"/>
              </a:rPr>
              <a:t>Design Consideration</a:t>
            </a:r>
            <a:endParaRPr b="0" lang="en-US" sz="4400" spc="-1" strike="noStrike">
              <a:latin typeface="Arial"/>
            </a:endParaRPr>
          </a:p>
        </p:txBody>
      </p:sp>
      <p:sp>
        <p:nvSpPr>
          <p:cNvPr id="125" name="CustomShape 2"/>
          <p:cNvSpPr/>
          <p:nvPr/>
        </p:nvSpPr>
        <p:spPr>
          <a:xfrm>
            <a:off x="838080" y="1825560"/>
            <a:ext cx="10514880" cy="3859200"/>
          </a:xfrm>
          <a:prstGeom prst="rect">
            <a:avLst/>
          </a:prstGeom>
          <a:noFill/>
          <a:ln>
            <a:noFill/>
          </a:ln>
        </p:spPr>
        <p:style>
          <a:lnRef idx="0"/>
          <a:fillRef idx="0"/>
          <a:effectRef idx="0"/>
          <a:fontRef idx="minor"/>
        </p:style>
        <p:txBody>
          <a:bodyPr lIns="90000" rIns="90000" tIns="45000" bIns="45000"/>
          <a:p>
            <a:pPr marL="228600" indent="-227880">
              <a:lnSpc>
                <a:spcPct val="90000"/>
              </a:lnSpc>
              <a:spcBef>
                <a:spcPts val="1001"/>
              </a:spcBef>
              <a:buClr>
                <a:srgbClr val="000000"/>
              </a:buClr>
              <a:buFont typeface="Arial"/>
              <a:buChar char="•"/>
            </a:pPr>
            <a:r>
              <a:rPr b="0" lang="en-US" sz="2800" spc="-1" strike="noStrike">
                <a:solidFill>
                  <a:srgbClr val="000000"/>
                </a:solidFill>
                <a:latin typeface="Avenir Next LT Pro"/>
              </a:rPr>
              <a:t>Design Pattern:</a:t>
            </a:r>
            <a:endParaRPr b="0" lang="en-US" sz="28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Avenir Next LT Pro"/>
              </a:rPr>
              <a:t>Factory Method:</a:t>
            </a:r>
            <a:endParaRPr b="0" lang="en-US" sz="2400" spc="-1" strike="noStrike">
              <a:latin typeface="Arial"/>
            </a:endParaRPr>
          </a:p>
        </p:txBody>
      </p:sp>
      <p:pic>
        <p:nvPicPr>
          <p:cNvPr id="126" name="image37.png" descr=""/>
          <p:cNvPicPr/>
          <p:nvPr/>
        </p:nvPicPr>
        <p:blipFill>
          <a:blip r:embed="rId1"/>
          <a:stretch/>
        </p:blipFill>
        <p:spPr>
          <a:xfrm>
            <a:off x="1815480" y="2881800"/>
            <a:ext cx="8710920" cy="3233160"/>
          </a:xfrm>
          <a:prstGeom prst="rect">
            <a:avLst/>
          </a:prstGeom>
          <a:ln>
            <a:noFill/>
          </a:ln>
        </p:spPr>
      </p:pic>
    </p:spTree>
  </p:cSld>
  <p:timing>
    <p:tnLst>
      <p:par>
        <p:cTn id="33" dur="indefinite" restart="never" nodeType="tmRoot">
          <p:childTnLst>
            <p:seq>
              <p:cTn id="34" dur="indefinite"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normAutofit/>
          </a:bodyPr>
          <a:p>
            <a:pPr>
              <a:lnSpc>
                <a:spcPct val="90000"/>
              </a:lnSpc>
            </a:pPr>
            <a:r>
              <a:rPr b="0" lang="en-US" sz="4400" spc="-1" strike="noStrike">
                <a:solidFill>
                  <a:srgbClr val="000000"/>
                </a:solidFill>
                <a:latin typeface="Tw Cen MT"/>
              </a:rPr>
              <a:t>Design Consideration</a:t>
            </a:r>
            <a:endParaRPr b="0" lang="en-US" sz="4400" spc="-1" strike="noStrike">
              <a:latin typeface="Arial"/>
            </a:endParaRPr>
          </a:p>
        </p:txBody>
      </p:sp>
      <p:sp>
        <p:nvSpPr>
          <p:cNvPr id="128" name="CustomShape 2"/>
          <p:cNvSpPr/>
          <p:nvPr/>
        </p:nvSpPr>
        <p:spPr>
          <a:xfrm>
            <a:off x="838080" y="1265040"/>
            <a:ext cx="10514880" cy="3859200"/>
          </a:xfrm>
          <a:prstGeom prst="rect">
            <a:avLst/>
          </a:prstGeom>
          <a:noFill/>
          <a:ln>
            <a:noFill/>
          </a:ln>
        </p:spPr>
        <p:style>
          <a:lnRef idx="0"/>
          <a:fillRef idx="0"/>
          <a:effectRef idx="0"/>
          <a:fontRef idx="minor"/>
        </p:style>
        <p:txBody>
          <a:bodyPr lIns="90000" rIns="90000" tIns="45000" bIns="45000"/>
          <a:p>
            <a:pPr marL="228600" indent="-227880">
              <a:lnSpc>
                <a:spcPct val="90000"/>
              </a:lnSpc>
              <a:spcBef>
                <a:spcPts val="1001"/>
              </a:spcBef>
              <a:buClr>
                <a:srgbClr val="000000"/>
              </a:buClr>
              <a:buFont typeface="Arial"/>
              <a:buChar char="•"/>
            </a:pPr>
            <a:r>
              <a:rPr b="0" lang="en-US" sz="2800" spc="-1" strike="noStrike">
                <a:solidFill>
                  <a:srgbClr val="000000"/>
                </a:solidFill>
                <a:latin typeface="Avenir Next LT Pro"/>
              </a:rPr>
              <a:t>Design Pattern:</a:t>
            </a:r>
            <a:endParaRPr b="0" lang="en-US" sz="28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Avenir Next LT Pro"/>
              </a:rPr>
              <a:t>Facade:</a:t>
            </a:r>
            <a:endParaRPr b="0" lang="en-US" sz="2400" spc="-1" strike="noStrike">
              <a:latin typeface="Arial"/>
            </a:endParaRPr>
          </a:p>
        </p:txBody>
      </p:sp>
      <p:pic>
        <p:nvPicPr>
          <p:cNvPr id="129" name="Picture 3" descr=""/>
          <p:cNvPicPr/>
          <p:nvPr/>
        </p:nvPicPr>
        <p:blipFill>
          <a:blip r:embed="rId1"/>
          <a:stretch/>
        </p:blipFill>
        <p:spPr>
          <a:xfrm>
            <a:off x="1445400" y="2000880"/>
            <a:ext cx="10450800" cy="4591080"/>
          </a:xfrm>
          <a:prstGeom prst="rect">
            <a:avLst/>
          </a:prstGeom>
          <a:ln>
            <a:noFill/>
          </a:ln>
        </p:spPr>
      </p:pic>
    </p:spTree>
  </p:cSld>
  <p:timing>
    <p:tnLst>
      <p:par>
        <p:cTn id="35" dur="indefinite" restart="never" nodeType="tmRoot">
          <p:childTnLst>
            <p:seq>
              <p:cTn id="36" dur="indefinite"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normAutofit/>
          </a:bodyPr>
          <a:p>
            <a:pPr>
              <a:lnSpc>
                <a:spcPct val="90000"/>
              </a:lnSpc>
            </a:pPr>
            <a:r>
              <a:rPr b="0" lang="en-US" sz="4400" spc="-1" strike="noStrike">
                <a:solidFill>
                  <a:srgbClr val="000000"/>
                </a:solidFill>
                <a:latin typeface="Tw Cen MT"/>
              </a:rPr>
              <a:t>Design Consideration</a:t>
            </a:r>
            <a:endParaRPr b="0" lang="en-US" sz="4400" spc="-1" strike="noStrike">
              <a:latin typeface="Arial"/>
            </a:endParaRPr>
          </a:p>
        </p:txBody>
      </p:sp>
      <p:sp>
        <p:nvSpPr>
          <p:cNvPr id="131" name="CustomShape 2"/>
          <p:cNvSpPr/>
          <p:nvPr/>
        </p:nvSpPr>
        <p:spPr>
          <a:xfrm>
            <a:off x="838080" y="1265040"/>
            <a:ext cx="10514880" cy="3859200"/>
          </a:xfrm>
          <a:prstGeom prst="rect">
            <a:avLst/>
          </a:prstGeom>
          <a:noFill/>
          <a:ln>
            <a:noFill/>
          </a:ln>
        </p:spPr>
        <p:style>
          <a:lnRef idx="0"/>
          <a:fillRef idx="0"/>
          <a:effectRef idx="0"/>
          <a:fontRef idx="minor"/>
        </p:style>
        <p:txBody>
          <a:bodyPr lIns="90000" rIns="90000" tIns="45000" bIns="45000"/>
          <a:p>
            <a:pPr marL="228600" indent="-227880">
              <a:lnSpc>
                <a:spcPct val="90000"/>
              </a:lnSpc>
              <a:spcBef>
                <a:spcPts val="1001"/>
              </a:spcBef>
              <a:buClr>
                <a:srgbClr val="000000"/>
              </a:buClr>
              <a:buFont typeface="Arial"/>
              <a:buChar char="•"/>
            </a:pPr>
            <a:r>
              <a:rPr b="0" lang="en-US" sz="2800" spc="-1" strike="noStrike">
                <a:solidFill>
                  <a:srgbClr val="000000"/>
                </a:solidFill>
                <a:latin typeface="Avenir Next LT Pro"/>
              </a:rPr>
              <a:t>Additional Requirement:</a:t>
            </a:r>
            <a:endParaRPr b="0" lang="en-US" sz="28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Avenir Next LT Pro"/>
              </a:rPr>
              <a:t>Add New Kind of Bike:</a:t>
            </a:r>
            <a:endParaRPr b="0" lang="en-US" sz="2400" spc="-1" strike="noStrike">
              <a:latin typeface="Arial"/>
            </a:endParaRPr>
          </a:p>
        </p:txBody>
      </p:sp>
      <p:pic>
        <p:nvPicPr>
          <p:cNvPr id="132" name="Picture 1" descr=""/>
          <p:cNvPicPr/>
          <p:nvPr/>
        </p:nvPicPr>
        <p:blipFill>
          <a:blip r:embed="rId1"/>
          <a:stretch/>
        </p:blipFill>
        <p:spPr>
          <a:xfrm>
            <a:off x="933480" y="2479680"/>
            <a:ext cx="10323720" cy="3276000"/>
          </a:xfrm>
          <a:prstGeom prst="rect">
            <a:avLst/>
          </a:prstGeom>
          <a:ln>
            <a:noFill/>
          </a:ln>
        </p:spPr>
      </p:pic>
    </p:spTree>
  </p:cSld>
  <p:timing>
    <p:tnLst>
      <p:par>
        <p:cTn id="37" dur="indefinite" restart="never" nodeType="tmRoot">
          <p:childTnLst>
            <p:seq>
              <p:cTn id="38"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400" spc="-1" strike="noStrike">
                <a:solidFill>
                  <a:srgbClr val="000000"/>
                </a:solidFill>
                <a:latin typeface="Tw Cen MT"/>
              </a:rPr>
              <a:t>Outline</a:t>
            </a:r>
            <a:endParaRPr b="0" lang="en-US" sz="4400" spc="-1" strike="noStrike">
              <a:latin typeface="Arial"/>
            </a:endParaRPr>
          </a:p>
        </p:txBody>
      </p:sp>
      <p:sp>
        <p:nvSpPr>
          <p:cNvPr id="92" name="CustomShape 2"/>
          <p:cNvSpPr/>
          <p:nvPr/>
        </p:nvSpPr>
        <p:spPr>
          <a:xfrm>
            <a:off x="838080" y="1825560"/>
            <a:ext cx="10514880" cy="3859200"/>
          </a:xfrm>
          <a:prstGeom prst="rect">
            <a:avLst/>
          </a:prstGeom>
          <a:noFill/>
          <a:ln>
            <a:noFill/>
          </a:ln>
        </p:spPr>
        <p:style>
          <a:lnRef idx="0"/>
          <a:fillRef idx="0"/>
          <a:effectRef idx="0"/>
          <a:fontRef idx="minor"/>
        </p:style>
        <p:txBody>
          <a:bodyPr lIns="90000" rIns="90000" tIns="45000" bIns="45000">
            <a:normAutofit/>
          </a:bodyPr>
          <a:p>
            <a:pPr marL="228600" indent="-227880">
              <a:lnSpc>
                <a:spcPct val="90000"/>
              </a:lnSpc>
              <a:spcBef>
                <a:spcPts val="1001"/>
              </a:spcBef>
              <a:buClr>
                <a:srgbClr val="000000"/>
              </a:buClr>
              <a:buFont typeface="Arial"/>
              <a:buChar char="•"/>
            </a:pPr>
            <a:r>
              <a:rPr b="0" lang="en-US" sz="2800" spc="-1" strike="noStrike">
                <a:solidFill>
                  <a:srgbClr val="000000"/>
                </a:solidFill>
                <a:latin typeface="Avenir Next LT Pro"/>
              </a:rPr>
              <a:t>I. Overview</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Avenir Next LT Pro"/>
              </a:rPr>
              <a:t>II. Interaction Diagram</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Avenir Next LT Pro"/>
              </a:rPr>
              <a:t>III. Class Diagram</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Avenir Next LT Pro"/>
              </a:rPr>
              <a:t>IV. Design Consideration</a:t>
            </a:r>
            <a:endParaRPr b="0" lang="en-US" sz="2800" spc="-1" strike="noStrike">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normAutofit/>
          </a:bodyPr>
          <a:p>
            <a:pPr>
              <a:lnSpc>
                <a:spcPct val="90000"/>
              </a:lnSpc>
            </a:pPr>
            <a:r>
              <a:rPr b="0" lang="en-US" sz="4400" spc="-1" strike="noStrike">
                <a:solidFill>
                  <a:srgbClr val="000000"/>
                </a:solidFill>
                <a:latin typeface="Tw Cen MT"/>
              </a:rPr>
              <a:t>Design Consideration</a:t>
            </a:r>
            <a:endParaRPr b="0" lang="en-US" sz="4400" spc="-1" strike="noStrike">
              <a:latin typeface="Arial"/>
            </a:endParaRPr>
          </a:p>
        </p:txBody>
      </p:sp>
      <p:sp>
        <p:nvSpPr>
          <p:cNvPr id="134" name="CustomShape 2"/>
          <p:cNvSpPr/>
          <p:nvPr/>
        </p:nvSpPr>
        <p:spPr>
          <a:xfrm>
            <a:off x="838080" y="1265040"/>
            <a:ext cx="10514880" cy="3859200"/>
          </a:xfrm>
          <a:prstGeom prst="rect">
            <a:avLst/>
          </a:prstGeom>
          <a:noFill/>
          <a:ln>
            <a:noFill/>
          </a:ln>
        </p:spPr>
        <p:style>
          <a:lnRef idx="0"/>
          <a:fillRef idx="0"/>
          <a:effectRef idx="0"/>
          <a:fontRef idx="minor"/>
        </p:style>
        <p:txBody>
          <a:bodyPr lIns="90000" rIns="90000" tIns="45000" bIns="45000"/>
          <a:p>
            <a:pPr marL="228600" indent="-227880">
              <a:lnSpc>
                <a:spcPct val="90000"/>
              </a:lnSpc>
              <a:spcBef>
                <a:spcPts val="1001"/>
              </a:spcBef>
              <a:buClr>
                <a:srgbClr val="000000"/>
              </a:buClr>
              <a:buFont typeface="Arial"/>
              <a:buChar char="•"/>
            </a:pPr>
            <a:r>
              <a:rPr b="0" lang="en-US" sz="2800" spc="-1" strike="noStrike">
                <a:solidFill>
                  <a:srgbClr val="000000"/>
                </a:solidFill>
                <a:latin typeface="Avenir Next LT Pro"/>
              </a:rPr>
              <a:t>Additional Requirement:</a:t>
            </a:r>
            <a:endParaRPr b="0" lang="en-US" sz="28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Avenir Next LT Pro"/>
              </a:rPr>
              <a:t>Add new Renting Type:</a:t>
            </a:r>
            <a:endParaRPr b="0" lang="en-US" sz="2400" spc="-1" strike="noStrike">
              <a:latin typeface="Arial"/>
            </a:endParaRPr>
          </a:p>
        </p:txBody>
      </p:sp>
      <p:pic>
        <p:nvPicPr>
          <p:cNvPr id="135" name="Picture 3" descr=""/>
          <p:cNvPicPr/>
          <p:nvPr/>
        </p:nvPicPr>
        <p:blipFill>
          <a:blip r:embed="rId1"/>
          <a:stretch/>
        </p:blipFill>
        <p:spPr>
          <a:xfrm>
            <a:off x="291960" y="2265840"/>
            <a:ext cx="11416680" cy="3612600"/>
          </a:xfrm>
          <a:prstGeom prst="rect">
            <a:avLst/>
          </a:prstGeom>
          <a:ln>
            <a:noFill/>
          </a:ln>
        </p:spPr>
      </p:pic>
    </p:spTree>
  </p:cSld>
  <p:timing>
    <p:tnLst>
      <p:par>
        <p:cTn id="39" dur="indefinite" restart="never" nodeType="tmRoot">
          <p:childTnLst>
            <p:seq>
              <p:cTn id="40" dur="indefinite"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normAutofit/>
          </a:bodyPr>
          <a:p>
            <a:pPr>
              <a:lnSpc>
                <a:spcPct val="90000"/>
              </a:lnSpc>
            </a:pPr>
            <a:r>
              <a:rPr b="0" lang="en-US" sz="4400" spc="-1" strike="noStrike">
                <a:solidFill>
                  <a:srgbClr val="000000"/>
                </a:solidFill>
                <a:latin typeface="Tw Cen MT"/>
              </a:rPr>
              <a:t>Design Consideration</a:t>
            </a:r>
            <a:endParaRPr b="0" lang="en-US" sz="4400" spc="-1" strike="noStrike">
              <a:latin typeface="Arial"/>
            </a:endParaRPr>
          </a:p>
        </p:txBody>
      </p:sp>
      <p:sp>
        <p:nvSpPr>
          <p:cNvPr id="137" name="CustomShape 2"/>
          <p:cNvSpPr/>
          <p:nvPr/>
        </p:nvSpPr>
        <p:spPr>
          <a:xfrm>
            <a:off x="838080" y="1837080"/>
            <a:ext cx="10514880" cy="3859200"/>
          </a:xfrm>
          <a:prstGeom prst="rect">
            <a:avLst/>
          </a:prstGeom>
          <a:noFill/>
          <a:ln>
            <a:noFill/>
          </a:ln>
        </p:spPr>
        <p:style>
          <a:lnRef idx="0"/>
          <a:fillRef idx="0"/>
          <a:effectRef idx="0"/>
          <a:fontRef idx="minor"/>
        </p:style>
        <p:txBody>
          <a:bodyPr lIns="90000" rIns="90000" tIns="45000" bIns="45000"/>
          <a:p>
            <a:pPr marL="228600" indent="-227880">
              <a:lnSpc>
                <a:spcPct val="90000"/>
              </a:lnSpc>
              <a:spcBef>
                <a:spcPts val="1001"/>
              </a:spcBef>
              <a:buClr>
                <a:srgbClr val="000000"/>
              </a:buClr>
              <a:buFont typeface="Arial"/>
              <a:buChar char="•"/>
            </a:pPr>
            <a:r>
              <a:rPr b="0" lang="en-US" sz="2800" spc="-1" strike="noStrike">
                <a:solidFill>
                  <a:srgbClr val="000000"/>
                </a:solidFill>
                <a:latin typeface="Avenir Next LT Pro"/>
              </a:rPr>
              <a:t>Additional Requirement:</a:t>
            </a:r>
            <a:endParaRPr b="0" lang="en-US" sz="28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Avenir Next LT Pro"/>
              </a:rPr>
              <a:t>Add Pause Time Features:</a:t>
            </a:r>
            <a:endParaRPr b="0" lang="en-US" sz="2400" spc="-1" strike="noStrike">
              <a:latin typeface="Arial"/>
            </a:endParaRPr>
          </a:p>
          <a:p>
            <a:pPr lvl="2" marL="1143000" indent="-227880">
              <a:lnSpc>
                <a:spcPct val="90000"/>
              </a:lnSpc>
              <a:spcBef>
                <a:spcPts val="499"/>
              </a:spcBef>
              <a:buClr>
                <a:srgbClr val="000000"/>
              </a:buClr>
              <a:buFont typeface="Arial"/>
              <a:buChar char="•"/>
            </a:pPr>
            <a:r>
              <a:rPr b="0" lang="en-US" sz="2000" spc="-1" strike="noStrike">
                <a:solidFill>
                  <a:srgbClr val="000000"/>
                </a:solidFill>
                <a:latin typeface="Avenir Next LT Pro"/>
              </a:rPr>
              <a:t>In this additional requirement, we will consider in the Rented Bike View Screen to pause counting up the duration. Then the renting amount will not be counted until the user push the button to unlock the bike, the duration will continue.</a:t>
            </a:r>
            <a:endParaRPr b="0" lang="en-US" sz="2000" spc="-1" strike="noStrike">
              <a:latin typeface="Arial"/>
            </a:endParaRPr>
          </a:p>
        </p:txBody>
      </p:sp>
    </p:spTree>
  </p:cSld>
  <p:timing>
    <p:tnLst>
      <p:par>
        <p:cTn id="41" dur="indefinite" restart="never" nodeType="tmRoot">
          <p:childTnLst>
            <p:seq>
              <p:cTn id="42" dur="indefinite"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CustomShape 1"/>
          <p:cNvSpPr/>
          <p:nvPr/>
        </p:nvSpPr>
        <p:spPr>
          <a:xfrm>
            <a:off x="838080" y="2973240"/>
            <a:ext cx="10514880" cy="1324800"/>
          </a:xfrm>
          <a:prstGeom prst="rect">
            <a:avLst/>
          </a:prstGeom>
          <a:noFill/>
          <a:ln>
            <a:noFill/>
          </a:ln>
        </p:spPr>
        <p:style>
          <a:lnRef idx="0"/>
          <a:fillRef idx="0"/>
          <a:effectRef idx="0"/>
          <a:fontRef idx="minor"/>
        </p:style>
        <p:txBody>
          <a:bodyPr lIns="90000" rIns="90000" tIns="45000" bIns="45000" anchor="ctr"/>
          <a:p>
            <a:pPr algn="ctr">
              <a:lnSpc>
                <a:spcPct val="90000"/>
              </a:lnSpc>
            </a:pPr>
            <a:r>
              <a:rPr b="1" lang="en-US" sz="8000" spc="-1" strike="noStrike">
                <a:solidFill>
                  <a:srgbClr val="000000"/>
                </a:solidFill>
                <a:latin typeface="Tw Cen MT"/>
              </a:rPr>
              <a:t>THANK YOU!</a:t>
            </a:r>
            <a:endParaRPr b="0" lang="en-US" sz="8000" spc="-1" strike="noStrike">
              <a:latin typeface="Arial"/>
            </a:endParaRPr>
          </a:p>
        </p:txBody>
      </p:sp>
    </p:spTree>
  </p:cSld>
  <p:timing>
    <p:tnLst>
      <p:par>
        <p:cTn id="43" dur="indefinite" restart="never" nodeType="tmRoot">
          <p:childTnLst>
            <p:seq>
              <p:cTn id="4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400" spc="-1" strike="noStrike">
                <a:solidFill>
                  <a:srgbClr val="000000"/>
                </a:solidFill>
                <a:latin typeface="Tw Cen MT"/>
              </a:rPr>
              <a:t>Overview</a:t>
            </a:r>
            <a:endParaRPr b="0" lang="en-US" sz="4400" spc="-1" strike="noStrike">
              <a:latin typeface="Arial"/>
            </a:endParaRPr>
          </a:p>
        </p:txBody>
      </p:sp>
      <p:sp>
        <p:nvSpPr>
          <p:cNvPr id="94" name="CustomShape 2"/>
          <p:cNvSpPr/>
          <p:nvPr/>
        </p:nvSpPr>
        <p:spPr>
          <a:xfrm>
            <a:off x="838080" y="1825560"/>
            <a:ext cx="10514880" cy="3859200"/>
          </a:xfrm>
          <a:prstGeom prst="rect">
            <a:avLst/>
          </a:prstGeom>
          <a:noFill/>
          <a:ln>
            <a:noFill/>
          </a:ln>
        </p:spPr>
        <p:style>
          <a:lnRef idx="0"/>
          <a:fillRef idx="0"/>
          <a:effectRef idx="0"/>
          <a:fontRef idx="minor"/>
        </p:style>
        <p:txBody>
          <a:bodyPr lIns="90000" rIns="90000" tIns="45000" bIns="45000">
            <a:normAutofit/>
          </a:bodyPr>
          <a:p>
            <a:pPr marL="228600" indent="-227880">
              <a:lnSpc>
                <a:spcPct val="90000"/>
              </a:lnSpc>
              <a:spcBef>
                <a:spcPts val="1001"/>
              </a:spcBef>
              <a:buClr>
                <a:srgbClr val="000000"/>
              </a:buClr>
              <a:buFont typeface="Arial"/>
              <a:buChar char="•"/>
            </a:pPr>
            <a:r>
              <a:rPr b="0" lang="en-US" sz="2800" spc="-1" strike="noStrike">
                <a:solidFill>
                  <a:srgbClr val="000000"/>
                </a:solidFill>
                <a:latin typeface="Avenir Next LT Pro"/>
              </a:rPr>
              <a:t>Programming Language: Dart</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Avenir Next LT Pro"/>
              </a:rPr>
              <a:t>Framework:  Flutter</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Avenir Next LT Pro"/>
              </a:rPr>
              <a:t>Database Management System:  PostgreSQL</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Avenir Next LT Pro"/>
              </a:rPr>
              <a:t>Using Subsystem: Interbank System for Card Management, Database System for Getting Data from Database</a:t>
            </a:r>
            <a:endParaRPr b="0" lang="en-US" sz="2800" spc="-1" strike="noStrike">
              <a:latin typeface="Arial"/>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400" spc="-1" strike="noStrike">
                <a:solidFill>
                  <a:srgbClr val="000000"/>
                </a:solidFill>
                <a:latin typeface="Tw Cen MT"/>
              </a:rPr>
              <a:t>Overview</a:t>
            </a:r>
            <a:endParaRPr b="0" lang="en-US" sz="4400" spc="-1" strike="noStrike">
              <a:latin typeface="Arial"/>
            </a:endParaRPr>
          </a:p>
        </p:txBody>
      </p:sp>
      <p:sp>
        <p:nvSpPr>
          <p:cNvPr id="96" name="CustomShape 2"/>
          <p:cNvSpPr/>
          <p:nvPr/>
        </p:nvSpPr>
        <p:spPr>
          <a:xfrm>
            <a:off x="838080" y="1825560"/>
            <a:ext cx="10514880" cy="3859200"/>
          </a:xfrm>
          <a:prstGeom prst="rect">
            <a:avLst/>
          </a:prstGeom>
          <a:noFill/>
          <a:ln>
            <a:noFill/>
          </a:ln>
        </p:spPr>
        <p:style>
          <a:lnRef idx="0"/>
          <a:fillRef idx="0"/>
          <a:effectRef idx="0"/>
          <a:fontRef idx="minor"/>
        </p:style>
        <p:txBody>
          <a:bodyPr lIns="90000" rIns="90000" tIns="45000" bIns="45000">
            <a:normAutofit/>
          </a:bodyPr>
          <a:p>
            <a:pPr marL="228600" indent="-227880">
              <a:lnSpc>
                <a:spcPct val="90000"/>
              </a:lnSpc>
              <a:spcBef>
                <a:spcPts val="1001"/>
              </a:spcBef>
              <a:buClr>
                <a:srgbClr val="000000"/>
              </a:buClr>
              <a:buFont typeface="Arial"/>
              <a:buChar char="•"/>
            </a:pPr>
            <a:r>
              <a:rPr b="0" lang="en-US" sz="2800" spc="-1" strike="noStrike">
                <a:solidFill>
                  <a:srgbClr val="000000"/>
                </a:solidFill>
                <a:latin typeface="Avenir Next LT Pro"/>
              </a:rPr>
              <a:t>Member of this project:</a:t>
            </a:r>
            <a:endParaRPr b="0" lang="en-US" sz="28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Avenir Next LT Pro"/>
              </a:rPr>
              <a:t>Vu Trung Dung - 20176727</a:t>
            </a:r>
            <a:endParaRPr b="0" lang="en-US" sz="24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Avenir Next LT Pro"/>
              </a:rPr>
              <a:t>Nguyen Xuan Hoang - 20176763</a:t>
            </a:r>
            <a:endParaRPr b="0" lang="en-US" sz="24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Avenir Next LT Pro"/>
              </a:rPr>
              <a:t>Nguyen Trung Nghia - 20176835</a:t>
            </a:r>
            <a:endParaRPr b="0" lang="en-US" sz="24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Avenir Next LT Pro"/>
              </a:rPr>
              <a:t>Nguyen Ngoc Quy - 20143712</a:t>
            </a:r>
            <a:endParaRPr b="0" lang="en-US" sz="2400" spc="-1" strike="noStrike">
              <a:latin typeface="Arial"/>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400" spc="-1" strike="noStrike">
                <a:solidFill>
                  <a:srgbClr val="000000"/>
                </a:solidFill>
                <a:latin typeface="Tw Cen MT"/>
              </a:rPr>
              <a:t>Overview</a:t>
            </a:r>
            <a:endParaRPr b="0" lang="en-US" sz="4400" spc="-1" strike="noStrike">
              <a:latin typeface="Arial"/>
            </a:endParaRPr>
          </a:p>
        </p:txBody>
      </p:sp>
      <p:sp>
        <p:nvSpPr>
          <p:cNvPr id="98" name="CustomShape 2"/>
          <p:cNvSpPr/>
          <p:nvPr/>
        </p:nvSpPr>
        <p:spPr>
          <a:xfrm>
            <a:off x="838080" y="1825560"/>
            <a:ext cx="10514880" cy="3859200"/>
          </a:xfrm>
          <a:prstGeom prst="rect">
            <a:avLst/>
          </a:prstGeom>
          <a:noFill/>
          <a:ln>
            <a:noFill/>
          </a:ln>
        </p:spPr>
        <p:style>
          <a:lnRef idx="0"/>
          <a:fillRef idx="0"/>
          <a:effectRef idx="0"/>
          <a:fontRef idx="minor"/>
        </p:style>
        <p:txBody>
          <a:bodyPr lIns="90000" rIns="90000" tIns="45000" bIns="45000">
            <a:normAutofit/>
          </a:bodyPr>
          <a:p>
            <a:pPr marL="228600" indent="-227880">
              <a:lnSpc>
                <a:spcPct val="90000"/>
              </a:lnSpc>
              <a:spcBef>
                <a:spcPts val="1001"/>
              </a:spcBef>
              <a:buClr>
                <a:srgbClr val="000000"/>
              </a:buClr>
              <a:buFont typeface="Arial"/>
              <a:buChar char="•"/>
            </a:pPr>
            <a:r>
              <a:rPr b="0" lang="en-US" sz="2800" spc="-1" strike="noStrike">
                <a:solidFill>
                  <a:srgbClr val="000000"/>
                </a:solidFill>
                <a:latin typeface="Avenir Next LT Pro"/>
              </a:rPr>
              <a:t>Contribution:</a:t>
            </a:r>
            <a:endParaRPr b="0" lang="en-US" sz="28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Avenir Next LT Pro"/>
              </a:rPr>
              <a:t>SRS Documentation: Vu Trung Dung (20%), Nguyen Xuan Hoang (20%), Nguyen Trung Nghia (25%), Nguyen Ngoc Quy (35%)</a:t>
            </a:r>
            <a:endParaRPr b="0" lang="en-US" sz="2400" spc="-1" strike="noStrike">
              <a:latin typeface="Arial"/>
            </a:endParaRPr>
          </a:p>
          <a:p>
            <a:pPr>
              <a:lnSpc>
                <a:spcPct val="100000"/>
              </a:lnSpc>
            </a:pPr>
            <a:endParaRPr b="0" lang="en-US" sz="24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Avenir Next LT Pro"/>
              </a:rPr>
              <a:t>SDD Documentation: Vu Trung Dung (20%), Nguyen Xuan Hoang (20%), Nguyen Trung Nghia (30%), Nguyen Ngoc Quy(30%)</a:t>
            </a:r>
            <a:endParaRPr b="0" lang="en-US" sz="2400" spc="-1" strike="noStrike">
              <a:latin typeface="Arial"/>
            </a:endParaRPr>
          </a:p>
          <a:p>
            <a:pPr>
              <a:lnSpc>
                <a:spcPct val="100000"/>
              </a:lnSpc>
            </a:pPr>
            <a:endParaRPr b="0" lang="en-US" sz="24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Avenir Next LT Pro"/>
              </a:rPr>
              <a:t>Programming: Vu Trung Dung (40%), Nguyen Xuan Hoang (35%), Nguyen Trung Nghia (15%), Nguyen Ngoc Quy(10%)</a:t>
            </a:r>
            <a:endParaRPr b="0" lang="en-US" sz="2400" spc="-1" strike="noStrike">
              <a:latin typeface="Arial"/>
            </a:endParaRPr>
          </a:p>
          <a:p>
            <a:pPr>
              <a:lnSpc>
                <a:spcPct val="100000"/>
              </a:lnSpc>
            </a:pPr>
            <a:endParaRPr b="0" lang="en-US" sz="24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Avenir Next LT Pro"/>
              </a:rPr>
              <a:t>Testing: Vu Trung Dung (20%), Nguyen Xuan Hoang(30%), Nguyen Ngoc Quy(30%), Nguyen Trung Nghia (20%)</a:t>
            </a:r>
            <a:endParaRPr b="0" lang="en-US" sz="2400" spc="-1" strike="noStrike">
              <a:latin typeface="Arial"/>
            </a:endParaRPr>
          </a:p>
          <a:p>
            <a:pPr lvl="1" marL="685800" indent="-227880">
              <a:lnSpc>
                <a:spcPct val="90000"/>
              </a:lnSpc>
              <a:spcBef>
                <a:spcPts val="499"/>
              </a:spcBef>
              <a:buClr>
                <a:srgbClr val="000000"/>
              </a:buClr>
              <a:buFont typeface="Arial"/>
              <a:buChar char="•"/>
            </a:pPr>
            <a:endParaRPr b="0" lang="en-US" sz="24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Avenir Next LT Pro"/>
              </a:rPr>
              <a:t>Overall: Vu Trung Dung (35%), Nguyen Xuan Hoang (35%), Nguyen Ngoc Quy (15%), Nguyen Trung Nghia (15%)</a:t>
            </a:r>
            <a:endParaRPr b="0" lang="en-US" sz="2400" spc="-1" strike="noStrike">
              <a:latin typeface="Arial"/>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CustomShape 1"/>
          <p:cNvSpPr/>
          <p:nvPr/>
        </p:nvSpPr>
        <p:spPr>
          <a:xfrm>
            <a:off x="640800" y="138240"/>
            <a:ext cx="10514880" cy="132480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400" spc="-1" strike="noStrike">
                <a:solidFill>
                  <a:srgbClr val="000000"/>
                </a:solidFill>
                <a:latin typeface="Tw Cen MT"/>
              </a:rPr>
              <a:t>Interaction Diagram</a:t>
            </a:r>
            <a:endParaRPr b="0" lang="en-US" sz="4400" spc="-1" strike="noStrike">
              <a:latin typeface="Arial"/>
            </a:endParaRPr>
          </a:p>
        </p:txBody>
      </p:sp>
      <p:pic>
        <p:nvPicPr>
          <p:cNvPr id="100" name="image4.png" descr=""/>
          <p:cNvPicPr/>
          <p:nvPr/>
        </p:nvPicPr>
        <p:blipFill>
          <a:blip r:embed="rId1"/>
          <a:stretch/>
        </p:blipFill>
        <p:spPr>
          <a:xfrm>
            <a:off x="731520" y="1056240"/>
            <a:ext cx="8911440" cy="5527440"/>
          </a:xfrm>
          <a:prstGeom prst="rect">
            <a:avLst/>
          </a:prstGeom>
          <a:ln>
            <a:noFill/>
          </a:ln>
        </p:spPr>
      </p:pic>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400" spc="-1" strike="noStrike">
                <a:solidFill>
                  <a:srgbClr val="000000"/>
                </a:solidFill>
                <a:latin typeface="Tw Cen MT"/>
              </a:rPr>
              <a:t>General Class Diagram</a:t>
            </a:r>
            <a:endParaRPr b="0" lang="en-US" sz="4400" spc="-1" strike="noStrike">
              <a:latin typeface="Arial"/>
            </a:endParaRPr>
          </a:p>
        </p:txBody>
      </p:sp>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CustomShape 1"/>
          <p:cNvSpPr/>
          <p:nvPr/>
        </p:nvSpPr>
        <p:spPr>
          <a:xfrm>
            <a:off x="838080" y="365040"/>
            <a:ext cx="10514880" cy="1324800"/>
          </a:xfrm>
          <a:prstGeom prst="rect">
            <a:avLst/>
          </a:prstGeom>
          <a:noFill/>
          <a:ln>
            <a:noFill/>
          </a:ln>
        </p:spPr>
        <p:style>
          <a:lnRef idx="0"/>
          <a:fillRef idx="0"/>
          <a:effectRef idx="0"/>
          <a:fontRef idx="minor"/>
        </p:style>
      </p:sp>
      <p:pic>
        <p:nvPicPr>
          <p:cNvPr id="103" name="Picture 2" descr=""/>
          <p:cNvPicPr/>
          <p:nvPr/>
        </p:nvPicPr>
        <p:blipFill>
          <a:blip r:embed="rId1"/>
          <a:stretch/>
        </p:blipFill>
        <p:spPr>
          <a:xfrm>
            <a:off x="-68040" y="198720"/>
            <a:ext cx="12307320" cy="7369200"/>
          </a:xfrm>
          <a:prstGeom prst="rect">
            <a:avLst/>
          </a:prstGeom>
          <a:ln>
            <a:noFill/>
          </a:ln>
        </p:spPr>
      </p:pic>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400" spc="-1" strike="noStrike">
                <a:solidFill>
                  <a:srgbClr val="000000"/>
                </a:solidFill>
                <a:latin typeface="Tw Cen MT"/>
              </a:rPr>
              <a:t>Detail Class Diagram</a:t>
            </a:r>
            <a:endParaRPr b="0" lang="en-US" sz="4400" spc="-1" strike="noStrike">
              <a:latin typeface="Arial"/>
            </a:endParaRPr>
          </a:p>
        </p:txBody>
      </p:sp>
      <p:pic>
        <p:nvPicPr>
          <p:cNvPr id="105" name="Picture 4" descr=""/>
          <p:cNvPicPr/>
          <p:nvPr/>
        </p:nvPicPr>
        <p:blipFill>
          <a:blip r:embed="rId1"/>
          <a:stretch/>
        </p:blipFill>
        <p:spPr>
          <a:xfrm>
            <a:off x="838080" y="1397520"/>
            <a:ext cx="10529640" cy="4999320"/>
          </a:xfrm>
          <a:prstGeom prst="rect">
            <a:avLst/>
          </a:prstGeom>
          <a:ln>
            <a:noFill/>
          </a:ln>
        </p:spPr>
      </p:pic>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281b10"/>
      </a:dk2>
      <a:lt2>
        <a:srgbClr val="fff9f5"/>
      </a:lt2>
      <a:accent1>
        <a:srgbClr val="ee7661"/>
      </a:accent1>
      <a:accent2>
        <a:srgbClr val="4e91f0"/>
      </a:accent2>
      <a:accent3>
        <a:srgbClr val="5b5260"/>
      </a:accent3>
      <a:accent4>
        <a:srgbClr val="2cc3b4"/>
      </a:accent4>
      <a:accent5>
        <a:srgbClr val="c097f8"/>
      </a:accent5>
      <a:accent6>
        <a:srgbClr val="ff9514"/>
      </a:accent6>
      <a:hlink>
        <a:srgbClr val="e50cbc"/>
      </a:hlink>
      <a:folHlink>
        <a:srgbClr val="6257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281b10"/>
      </a:dk2>
      <a:lt2>
        <a:srgbClr val="fff9f5"/>
      </a:lt2>
      <a:accent1>
        <a:srgbClr val="ee7661"/>
      </a:accent1>
      <a:accent2>
        <a:srgbClr val="4e91f0"/>
      </a:accent2>
      <a:accent3>
        <a:srgbClr val="5b5260"/>
      </a:accent3>
      <a:accent4>
        <a:srgbClr val="2cc3b4"/>
      </a:accent4>
      <a:accent5>
        <a:srgbClr val="c097f8"/>
      </a:accent5>
      <a:accent6>
        <a:srgbClr val="ff9514"/>
      </a:accent6>
      <a:hlink>
        <a:srgbClr val="e50cbc"/>
      </a:hlink>
      <a:folHlink>
        <a:srgbClr val="6257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10</TotalTime>
  <Application>LibreOffice/6.0.7.3$Linux_X86_64 LibreOffice_project/00m0$Build-3</Application>
  <Words>2510</Words>
  <Paragraphs>114</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2020-12-26T13:25:15Z</dcterms:created>
  <dc:creator/>
  <dc:description/>
  <dc:language>en-US</dc:language>
  <cp:lastModifiedBy/>
  <dcterms:modified xsi:type="dcterms:W3CDTF">2020-12-28T12:55:37Z</dcterms:modified>
  <cp:revision>261</cp:revision>
  <dc:subject/>
  <dc:title>Gro</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0</vt:bool>
  </property>
  <property fmtid="{D5CDD505-2E9C-101B-9397-08002B2CF9AE}" pid="5" name="KSOProductBuildVer">
    <vt:lpwstr>1033-11.1.0.9505</vt:lpwstr>
  </property>
  <property fmtid="{D5CDD505-2E9C-101B-9397-08002B2CF9AE}" pid="6" name="LinksUpToDate">
    <vt:bool>0</vt:bool>
  </property>
  <property fmtid="{D5CDD505-2E9C-101B-9397-08002B2CF9AE}" pid="7" name="MMClips">
    <vt:i4>0</vt:i4>
  </property>
  <property fmtid="{D5CDD505-2E9C-101B-9397-08002B2CF9AE}" pid="8" name="Notes">
    <vt:i4>4</vt:i4>
  </property>
  <property fmtid="{D5CDD505-2E9C-101B-9397-08002B2CF9AE}" pid="9" name="PresentationFormat">
    <vt:lpwstr>Màn hình rộng</vt:lpwstr>
  </property>
  <property fmtid="{D5CDD505-2E9C-101B-9397-08002B2CF9AE}" pid="10" name="ScaleCrop">
    <vt:bool>0</vt:bool>
  </property>
  <property fmtid="{D5CDD505-2E9C-101B-9397-08002B2CF9AE}" pid="11" name="ShareDoc">
    <vt:bool>0</vt:bool>
  </property>
  <property fmtid="{D5CDD505-2E9C-101B-9397-08002B2CF9AE}" pid="12" name="Slides">
    <vt:i4>30</vt:i4>
  </property>
</Properties>
</file>