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257" r:id="rId4"/>
    <p:sldId id="262" r:id="rId5"/>
    <p:sldId id="274" r:id="rId6"/>
    <p:sldId id="273"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2" r:id="rId24"/>
    <p:sldId id="293" r:id="rId25"/>
    <p:sldId id="294" r:id="rId26"/>
    <p:sldId id="295" r:id="rId27"/>
    <p:sldId id="296" r:id="rId28"/>
    <p:sldId id="297" r:id="rId29"/>
    <p:sldId id="298" r:id="rId30"/>
    <p:sldId id="299" r:id="rId31"/>
    <p:sldId id="300" r:id="rId32"/>
  </p:sldIdLst>
  <p:sldSz cx="12192000" cy="6858000"/>
  <p:notesSz cx="6858000" cy="2562225"/>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5" d="100"/>
          <a:sy n="85" d="100"/>
        </p:scale>
        <p:origin x="3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41463-EF5C-4CED-96C1-1EBC60F5BE38}" type="datetimeFigureOut">
              <a:rPr lang="vi-VN"/>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endParaRPr lang="vi-VN"/>
          </a:p>
          <a:p>
            <a:pPr lvl="1"/>
            <a:r>
              <a:rPr lang="vi-VN"/>
              <a:t>Mức hai</a:t>
            </a:r>
            <a:endParaRPr lang="vi-VN"/>
          </a:p>
          <a:p>
            <a:pPr lvl="2"/>
            <a:r>
              <a:rPr lang="vi-VN"/>
              <a:t>Mức ba</a:t>
            </a:r>
            <a:endParaRPr lang="vi-VN"/>
          </a:p>
          <a:p>
            <a:pPr lvl="3"/>
            <a:r>
              <a:rPr lang="vi-VN"/>
              <a:t>Mức bốn</a:t>
            </a:r>
            <a:endParaRPr lang="vi-VN"/>
          </a:p>
          <a:p>
            <a:pPr lvl="4"/>
            <a:r>
              <a:rPr lang="vi-VN"/>
              <a:t>Mức năm</a:t>
            </a:r>
            <a:endParaRPr lang="vi-VN"/>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1C5415-C4A8-4631-A5D0-153D7F880B69}" type="slidenum">
              <a:rPr lang="vi-VN"/>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2EDB8D0-98ED-4B86-9D5F-E61ADC70144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fld>
            <a:endParaRPr lang="en-US"/>
          </a:p>
        </p:txBody>
      </p:sp>
      <p:sp>
        <p:nvSpPr>
          <p:cNvPr id="7" name="Freeform: Shape 6"/>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2EDB8D0-98ED-4B86-9D5F-E61ADC7014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fld>
            <a:endParaRPr lang="en-US"/>
          </a:p>
        </p:txBody>
      </p:sp>
      <p:sp>
        <p:nvSpPr>
          <p:cNvPr id="7" name="Freeform: Shape 6"/>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2EDB8D0-98ED-4B86-9D5F-E61ADC7014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fld>
            <a:endParaRPr lang="en-US"/>
          </a:p>
        </p:txBody>
      </p:sp>
      <p:sp>
        <p:nvSpPr>
          <p:cNvPr id="7" name="Freeform: Shape 6"/>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838200" y="1825625"/>
            <a:ext cx="10515600" cy="385974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2EDB8D0-98ED-4B86-9D5F-E61ADC70144D}"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fld>
            <a:endParaRPr lang="en-US"/>
          </a:p>
        </p:txBody>
      </p:sp>
      <p:sp>
        <p:nvSpPr>
          <p:cNvPr id="7" name="Freeform: Shape 6"/>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2EDB8D0-98ED-4B86-9D5F-E61ADC70144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fld>
            <a:endParaRPr lang="en-US"/>
          </a:p>
        </p:txBody>
      </p:sp>
      <p:sp>
        <p:nvSpPr>
          <p:cNvPr id="9" name="Freeform: Shape 8"/>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2EDB8D0-98ED-4B86-9D5F-E61ADC70144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fld>
            <a:endParaRPr lang="en-US"/>
          </a:p>
        </p:txBody>
      </p:sp>
      <p:sp>
        <p:nvSpPr>
          <p:cNvPr id="8"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82EDB8D0-98ED-4B86-9D5F-E61ADC70144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fld>
            <a:endParaRPr lang="en-US"/>
          </a:p>
        </p:txBody>
      </p:sp>
      <p:sp>
        <p:nvSpPr>
          <p:cNvPr id="10" name="Freeform: Shape 9"/>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2EDB8D0-98ED-4B86-9D5F-E61ADC70144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fld>
            <a:endParaRPr lang="en-US"/>
          </a:p>
        </p:txBody>
      </p:sp>
      <p:sp>
        <p:nvSpPr>
          <p:cNvPr id="6" name="Freeform: Shape 5"/>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fld>
            <a:endParaRPr lang="en-US"/>
          </a:p>
        </p:txBody>
      </p:sp>
      <p:sp>
        <p:nvSpPr>
          <p:cNvPr id="5" name="Freeform: Shape 4"/>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EDB8D0-98ED-4B86-9D5F-E61ADC70144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fld>
            <a:endParaRPr lang="en-US"/>
          </a:p>
        </p:txBody>
      </p:sp>
      <p:sp>
        <p:nvSpPr>
          <p:cNvPr id="8"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2EDB8D0-98ED-4B86-9D5F-E61ADC70144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fld>
            <a:endParaRPr lang="en-US"/>
          </a:p>
        </p:txBody>
      </p:sp>
      <p:sp>
        <p:nvSpPr>
          <p:cNvPr id="8"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p:cNvSpPr>
            <a:spLocks noGrp="1"/>
          </p:cNvSpPr>
          <p:nvPr>
            <p:ph type="ctrTitle"/>
          </p:nvPr>
        </p:nvSpPr>
        <p:spPr>
          <a:xfrm>
            <a:off x="970908" y="1220919"/>
            <a:ext cx="5425781" cy="2387600"/>
          </a:xfrm>
        </p:spPr>
        <p:txBody>
          <a:bodyPr>
            <a:normAutofit/>
          </a:bodyPr>
          <a:lstStyle/>
          <a:p>
            <a:pPr algn="l"/>
            <a:r>
              <a:rPr lang="vi-VN" sz="3800" dirty="0" err="1">
                <a:latin typeface="Times New Roman" panose="02020603050405020304"/>
                <a:cs typeface="Times New Roman" panose="02020603050405020304"/>
              </a:rPr>
              <a:t>Group</a:t>
            </a:r>
            <a:r>
              <a:rPr lang="vi-VN" sz="3800" dirty="0">
                <a:latin typeface="Times New Roman" panose="02020603050405020304"/>
                <a:cs typeface="Times New Roman" panose="02020603050405020304"/>
              </a:rPr>
              <a:t> </a:t>
            </a:r>
            <a:r>
              <a:rPr lang="vi-VN" sz="3800" dirty="0" err="1">
                <a:latin typeface="Times New Roman" panose="02020603050405020304"/>
                <a:cs typeface="Times New Roman" panose="02020603050405020304"/>
              </a:rPr>
              <a:t>Report</a:t>
            </a:r>
            <a:br>
              <a:rPr lang="vi-VN" sz="3800">
                <a:latin typeface="Times New Roman" panose="02020603050405020304"/>
                <a:cs typeface="Times New Roman" panose="02020603050405020304"/>
              </a:rPr>
            </a:br>
            <a:br>
              <a:rPr lang="en-US" sz="3800"/>
            </a:br>
            <a:r>
              <a:rPr lang="" altLang="vi-VN" sz="3800" dirty="0">
                <a:latin typeface="Times New Roman" panose="02020603050405020304"/>
                <a:cs typeface="Times New Roman" panose="02020603050405020304"/>
              </a:rPr>
              <a:t>ITSS Software Development </a:t>
            </a:r>
            <a:r>
              <a:rPr lang="vi-VN" sz="3800" dirty="0">
                <a:latin typeface="Times New Roman" panose="02020603050405020304"/>
                <a:cs typeface="Times New Roman" panose="02020603050405020304"/>
              </a:rPr>
              <a:t>- IT3290E</a:t>
            </a:r>
            <a:endParaRPr lang="vi-VN" sz="3800" dirty="0">
              <a:cs typeface="Times New Roman" panose="02020603050405020304" pitchFamily="18" charset="0"/>
            </a:endParaRPr>
          </a:p>
        </p:txBody>
      </p:sp>
      <p:sp>
        <p:nvSpPr>
          <p:cNvPr id="3" name="Tiêu đề phụ 2"/>
          <p:cNvSpPr>
            <a:spLocks noGrp="1"/>
          </p:cNvSpPr>
          <p:nvPr>
            <p:ph type="subTitle" idx="1"/>
          </p:nvPr>
        </p:nvSpPr>
        <p:spPr>
          <a:xfrm>
            <a:off x="970908" y="3700594"/>
            <a:ext cx="7555473" cy="1655762"/>
          </a:xfrm>
        </p:spPr>
        <p:txBody>
          <a:bodyPr vert="horz" lIns="91440" tIns="45720" rIns="91440" bIns="45720" rtlCol="0" anchor="t">
            <a:normAutofit/>
          </a:bodyPr>
          <a:lstStyle/>
          <a:p>
            <a:pPr algn="l"/>
            <a:r>
              <a:rPr lang="vi-VN" dirty="0">
                <a:latin typeface="Arial" panose="020B0604020202020204"/>
                <a:cs typeface="Arial" panose="020B0604020202020204"/>
              </a:rPr>
              <a:t>Project: </a:t>
            </a:r>
            <a:r>
              <a:rPr lang="" altLang="vi-VN" dirty="0" err="1">
                <a:latin typeface="Arial" panose="020B0604020202020204"/>
                <a:cs typeface="Arial" panose="020B0604020202020204"/>
              </a:rPr>
              <a:t>EcoBikeRental</a:t>
            </a:r>
            <a:endParaRPr lang="" altLang="vi-VN" dirty="0" err="1">
              <a:latin typeface="Arial" panose="020B0604020202020204"/>
              <a:cs typeface="Arial" panose="020B0604020202020204"/>
            </a:endParaRPr>
          </a:p>
          <a:p>
            <a:pPr algn="l"/>
            <a:r>
              <a:rPr lang="" altLang="vi-VN" dirty="0">
                <a:latin typeface="Arial" panose="020B0604020202020204"/>
                <a:cs typeface="Arial" panose="020B0604020202020204"/>
              </a:rPr>
              <a:t>Solution for Bike Renting Management</a:t>
            </a:r>
            <a:endParaRPr lang="" altLang="vi-VN" dirty="0">
              <a:latin typeface="Arial" panose="020B0604020202020204"/>
              <a:cs typeface="Arial" panose="020B0604020202020204"/>
            </a:endParaRPr>
          </a:p>
        </p:txBody>
      </p:sp>
      <p:sp>
        <p:nvSpPr>
          <p:cNvPr id="21" name="Freeform: Shape 9"/>
          <p:cNvSpPr>
            <a:spLocks noGrp="1" noRot="1" noChangeAspect="1" noMove="1" noResize="1" noEditPoints="1" noAdjustHandles="1" noChangeArrowheads="1" noChangeShapeType="1" noTextEdit="1"/>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11"/>
          <p:cNvSpPr>
            <a:spLocks noGrp="1" noRot="1" noChangeAspect="1" noMove="1" noResize="1" noEditPoints="1" noAdjustHandles="1" noChangeArrowheads="1" noChangeShapeType="1" noTextEdit="1"/>
          </p:cNvSpPr>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Block Arc 13"/>
          <p:cNvSpPr>
            <a:spLocks noGrp="1" noRot="1" noChangeAspect="1" noMove="1" noResize="1" noEditPoints="1" noAdjustHandles="1" noChangeArrowheads="1" noChangeShapeType="1" noTextEdit="1"/>
          </p:cNvSpPr>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15"/>
          <p:cNvSpPr>
            <a:spLocks noGrp="1" noRot="1" noChangeAspect="1" noMove="1" noResize="1" noEditPoints="1" noAdjustHandles="1" noChangeArrowheads="1" noChangeShapeType="1" noTextEdit="1"/>
          </p:cNvSpPr>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p:cNvCxnSpPr>
            <a:cxnSpLocks noGrp="1" noRot="1" noChangeAspect="1" noMove="1" noResize="1" noEditPoints="1" noAdjustHandles="1" noChangeArrowheads="1" noChangeShapeType="1"/>
          </p:cNvCxnSpPr>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p:cNvSpPr>
            <a:spLocks noGrp="1" noRot="1" noChangeAspect="1" noMove="1" noResize="1" noEditPoints="1" noAdjustHandles="1" noChangeArrowheads="1" noChangeShapeType="1" noTextEdit="1"/>
          </p:cNvSpPr>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p:cNvSpPr>
            <a:spLocks noGrp="1" noRot="1" noChangeAspect="1" noMove="1" noResize="1" noEditPoints="1" noAdjustHandles="1" noChangeArrowheads="1" noChangeShapeType="1" noTextEdit="1"/>
          </p:cNvSpPr>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p:cNvSpPr>
            <a:spLocks noGrp="1" noRot="1" noChangeAspect="1" noMove="1" noResize="1" noEditPoints="1" noAdjustHandles="1" noChangeArrowheads="1" noChangeShapeType="1" noTextEdit="1"/>
          </p:cNvSpPr>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altLang="vi-VN" dirty="0" err="1"/>
              <a:t>Interaction Diagram</a:t>
            </a:r>
            <a:endParaRPr lang="en-US" altLang="vi-VN" dirty="0" err="1"/>
          </a:p>
        </p:txBody>
      </p:sp>
      <p:pic>
        <p:nvPicPr>
          <p:cNvPr id="3" name="image7.png"/>
          <p:cNvPicPr preferRelativeResize="0"/>
          <p:nvPr/>
        </p:nvPicPr>
        <p:blipFill>
          <a:blip r:embed="rId1"/>
          <a:srcRect/>
          <a:stretch>
            <a:fillRect/>
          </a:stretch>
        </p:blipFill>
        <p:spPr>
          <a:xfrm>
            <a:off x="746125" y="1328420"/>
            <a:ext cx="9630410" cy="50463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altLang="vi-VN" dirty="0" err="1"/>
              <a:t>Interaction Diagram</a:t>
            </a:r>
            <a:endParaRPr lang="en-US" altLang="vi-VN" dirty="0" err="1"/>
          </a:p>
        </p:txBody>
      </p:sp>
      <p:pic>
        <p:nvPicPr>
          <p:cNvPr id="4" name="Picture 3" descr="SequenceDiagram_Deduct Money"/>
          <p:cNvPicPr>
            <a:picLocks noChangeAspect="1"/>
          </p:cNvPicPr>
          <p:nvPr/>
        </p:nvPicPr>
        <p:blipFill>
          <a:blip r:embed="rId1"/>
          <a:stretch>
            <a:fillRect/>
          </a:stretch>
        </p:blipFill>
        <p:spPr>
          <a:xfrm>
            <a:off x="1122680" y="1116330"/>
            <a:ext cx="8455025" cy="5429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altLang="vi-VN" dirty="0" err="1"/>
              <a:t>Interaction Diagram</a:t>
            </a:r>
            <a:endParaRPr lang="en-US" altLang="vi-VN" dirty="0" err="1"/>
          </a:p>
        </p:txBody>
      </p:sp>
      <p:pic>
        <p:nvPicPr>
          <p:cNvPr id="3" name="Picture 2" descr="SequenceDiagram_View Rented Bike Information"/>
          <p:cNvPicPr>
            <a:picLocks noChangeAspect="1"/>
          </p:cNvPicPr>
          <p:nvPr/>
        </p:nvPicPr>
        <p:blipFill>
          <a:blip r:embed="rId1"/>
          <a:stretch>
            <a:fillRect/>
          </a:stretch>
        </p:blipFill>
        <p:spPr>
          <a:xfrm>
            <a:off x="992505" y="1111885"/>
            <a:ext cx="9582785" cy="52800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altLang="vi-VN" dirty="0" err="1"/>
              <a:t>Interaction Diagram</a:t>
            </a:r>
            <a:endParaRPr lang="en-US" altLang="vi-VN" dirty="0" err="1"/>
          </a:p>
        </p:txBody>
      </p:sp>
      <p:pic>
        <p:nvPicPr>
          <p:cNvPr id="4" name="Picture 3" descr="SequenceDiagram_Return Bikes"/>
          <p:cNvPicPr>
            <a:picLocks noChangeAspect="1"/>
          </p:cNvPicPr>
          <p:nvPr/>
        </p:nvPicPr>
        <p:blipFill>
          <a:blip r:embed="rId1"/>
          <a:stretch>
            <a:fillRect/>
          </a:stretch>
        </p:blipFill>
        <p:spPr>
          <a:xfrm>
            <a:off x="838200" y="1066800"/>
            <a:ext cx="10057765" cy="56629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altLang="vi-VN" dirty="0" err="1"/>
              <a:t>Interaction Diagram</a:t>
            </a:r>
            <a:endParaRPr lang="en-US" altLang="vi-VN" dirty="0" err="1"/>
          </a:p>
        </p:txBody>
      </p:sp>
      <p:pic>
        <p:nvPicPr>
          <p:cNvPr id="3" name="Picture 2" descr="SequenceDiagram_Return Deposit Money"/>
          <p:cNvPicPr>
            <a:picLocks noChangeAspect="1"/>
          </p:cNvPicPr>
          <p:nvPr/>
        </p:nvPicPr>
        <p:blipFill>
          <a:blip r:embed="rId1"/>
          <a:stretch>
            <a:fillRect/>
          </a:stretch>
        </p:blipFill>
        <p:spPr>
          <a:xfrm>
            <a:off x="1066800" y="1169035"/>
            <a:ext cx="8526145" cy="55092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 altLang="en-US" dirty="0" err="1"/>
              <a:t>General Class Diagram</a:t>
            </a:r>
            <a:endParaRPr lang="" altLang="en-US" dirty="0" err="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ltLang="en-US" dirty="0" err="1"/>
          </a:p>
        </p:txBody>
      </p:sp>
      <p:pic>
        <p:nvPicPr>
          <p:cNvPr id="3" name="Picture 2" descr="Class Diagram"/>
          <p:cNvPicPr>
            <a:picLocks noChangeAspect="1"/>
          </p:cNvPicPr>
          <p:nvPr/>
        </p:nvPicPr>
        <p:blipFill>
          <a:blip r:embed="rId1"/>
          <a:stretch>
            <a:fillRect/>
          </a:stretch>
        </p:blipFill>
        <p:spPr>
          <a:xfrm>
            <a:off x="-67945" y="198755"/>
            <a:ext cx="12308205" cy="73698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 altLang="en-US" dirty="0" err="1"/>
              <a:t>Detail Class Diagram</a:t>
            </a:r>
            <a:endParaRPr lang="" altLang="en-US" dirty="0" err="1"/>
          </a:p>
        </p:txBody>
      </p:sp>
      <p:pic>
        <p:nvPicPr>
          <p:cNvPr id="5" name="Picture 4" descr="Package Controller"/>
          <p:cNvPicPr>
            <a:picLocks noChangeAspect="1"/>
          </p:cNvPicPr>
          <p:nvPr/>
        </p:nvPicPr>
        <p:blipFill>
          <a:blip r:embed="rId1"/>
          <a:stretch>
            <a:fillRect/>
          </a:stretch>
        </p:blipFill>
        <p:spPr>
          <a:xfrm>
            <a:off x="838200" y="1397635"/>
            <a:ext cx="10530205" cy="49999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altLang="en-US" dirty="0" err="1"/>
              <a:t>Detail Class Diagram</a:t>
            </a:r>
            <a:endParaRPr lang="en-US" altLang="en-US" dirty="0" err="1"/>
          </a:p>
        </p:txBody>
      </p:sp>
      <p:pic>
        <p:nvPicPr>
          <p:cNvPr id="3" name="Picture 2" descr="Package Bike Model"/>
          <p:cNvPicPr>
            <a:picLocks noChangeAspect="1"/>
          </p:cNvPicPr>
          <p:nvPr/>
        </p:nvPicPr>
        <p:blipFill>
          <a:blip r:embed="rId1"/>
          <a:stretch>
            <a:fillRect/>
          </a:stretch>
        </p:blipFill>
        <p:spPr>
          <a:xfrm>
            <a:off x="507365" y="1215390"/>
            <a:ext cx="5486400" cy="3051175"/>
          </a:xfrm>
          <a:prstGeom prst="rect">
            <a:avLst/>
          </a:prstGeom>
        </p:spPr>
      </p:pic>
      <p:pic>
        <p:nvPicPr>
          <p:cNvPr id="4" name="Picture 3" descr="Package Credit Card Model"/>
          <p:cNvPicPr>
            <a:picLocks noChangeAspect="1"/>
          </p:cNvPicPr>
          <p:nvPr/>
        </p:nvPicPr>
        <p:blipFill>
          <a:blip r:embed="rId2"/>
          <a:stretch>
            <a:fillRect/>
          </a:stretch>
        </p:blipFill>
        <p:spPr>
          <a:xfrm>
            <a:off x="5280025" y="4347845"/>
            <a:ext cx="3105150" cy="2440940"/>
          </a:xfrm>
          <a:prstGeom prst="rect">
            <a:avLst/>
          </a:prstGeom>
        </p:spPr>
      </p:pic>
      <p:pic>
        <p:nvPicPr>
          <p:cNvPr id="6" name="Picture 5" descr="Package DockStation Model"/>
          <p:cNvPicPr>
            <a:picLocks noChangeAspect="1"/>
          </p:cNvPicPr>
          <p:nvPr/>
        </p:nvPicPr>
        <p:blipFill>
          <a:blip r:embed="rId3"/>
          <a:stretch>
            <a:fillRect/>
          </a:stretch>
        </p:blipFill>
        <p:spPr>
          <a:xfrm>
            <a:off x="2156460" y="4266565"/>
            <a:ext cx="2830195" cy="2630805"/>
          </a:xfrm>
          <a:prstGeom prst="rect">
            <a:avLst/>
          </a:prstGeom>
        </p:spPr>
      </p:pic>
      <p:pic>
        <p:nvPicPr>
          <p:cNvPr id="7" name="Picture 6" descr="Package Payment"/>
          <p:cNvPicPr>
            <a:picLocks noChangeAspect="1"/>
          </p:cNvPicPr>
          <p:nvPr/>
        </p:nvPicPr>
        <p:blipFill>
          <a:blip r:embed="rId4"/>
          <a:stretch>
            <a:fillRect/>
          </a:stretch>
        </p:blipFill>
        <p:spPr>
          <a:xfrm>
            <a:off x="6950075" y="1215390"/>
            <a:ext cx="4068445" cy="29895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altLang="en-US" dirty="0" err="1"/>
              <a:t>Detail Class Diagram</a:t>
            </a:r>
            <a:endParaRPr lang="en-US" altLang="en-US" dirty="0" err="1"/>
          </a:p>
        </p:txBody>
      </p:sp>
      <p:pic>
        <p:nvPicPr>
          <p:cNvPr id="5" name="Picture 4" descr="Package Service"/>
          <p:cNvPicPr>
            <a:picLocks noChangeAspect="1"/>
          </p:cNvPicPr>
          <p:nvPr/>
        </p:nvPicPr>
        <p:blipFill>
          <a:blip r:embed="rId1"/>
          <a:stretch>
            <a:fillRect/>
          </a:stretch>
        </p:blipFill>
        <p:spPr>
          <a:xfrm>
            <a:off x="1066800" y="1351915"/>
            <a:ext cx="10058400" cy="41535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dirty="0" err="1"/>
              <a:t>Outline</a:t>
            </a:r>
            <a:endParaRPr lang="vi-VN" dirty="0" err="1"/>
          </a:p>
        </p:txBody>
      </p:sp>
      <p:sp>
        <p:nvSpPr>
          <p:cNvPr id="3" name="Chỗ dành sẵn cho Nội dung 2"/>
          <p:cNvSpPr>
            <a:spLocks noGrp="1"/>
          </p:cNvSpPr>
          <p:nvPr>
            <p:ph idx="1"/>
          </p:nvPr>
        </p:nvSpPr>
        <p:spPr/>
        <p:txBody>
          <a:bodyPr vert="horz" lIns="91440" tIns="45720" rIns="91440" bIns="45720" rtlCol="0" anchor="t">
            <a:normAutofit/>
          </a:bodyPr>
          <a:lstStyle/>
          <a:p>
            <a:r>
              <a:rPr lang="vi-VN" dirty="0"/>
              <a:t>I</a:t>
            </a:r>
            <a:r>
              <a:rPr lang="" altLang="vi-VN" dirty="0"/>
              <a:t>.</a:t>
            </a:r>
            <a:r>
              <a:rPr lang="vi-VN" dirty="0"/>
              <a:t> </a:t>
            </a:r>
            <a:r>
              <a:rPr lang="vi-VN" dirty="0" err="1"/>
              <a:t>Overview</a:t>
            </a:r>
            <a:endParaRPr lang="vi-VN" dirty="0" err="1"/>
          </a:p>
          <a:p>
            <a:r>
              <a:rPr lang="vi-VN" dirty="0"/>
              <a:t>II</a:t>
            </a:r>
            <a:r>
              <a:rPr lang="" altLang="vi-VN" dirty="0"/>
              <a:t>. Interaction Diagram</a:t>
            </a:r>
            <a:endParaRPr lang="vi-VN"/>
          </a:p>
          <a:p>
            <a:r>
              <a:rPr lang="vi-VN" dirty="0"/>
              <a:t>III</a:t>
            </a:r>
            <a:r>
              <a:rPr lang="" altLang="vi-VN" dirty="0"/>
              <a:t>. Class Diagram</a:t>
            </a:r>
            <a:endParaRPr lang="vi-VN"/>
          </a:p>
          <a:p>
            <a:r>
              <a:rPr lang="vi-VN" dirty="0"/>
              <a:t>IV</a:t>
            </a:r>
            <a:r>
              <a:rPr lang="" altLang="vi-VN" dirty="0"/>
              <a:t>. Design Consideration</a:t>
            </a:r>
            <a:endParaRPr lang="" altLang="vi-V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altLang="en-US" dirty="0" err="1"/>
              <a:t>Detail Class Diagram</a:t>
            </a:r>
            <a:endParaRPr lang="en-US" altLang="en-US" dirty="0" err="1"/>
          </a:p>
        </p:txBody>
      </p:sp>
      <p:pic>
        <p:nvPicPr>
          <p:cNvPr id="3" name="Picture 2" descr="View Package"/>
          <p:cNvPicPr>
            <a:picLocks noChangeAspect="1"/>
          </p:cNvPicPr>
          <p:nvPr/>
        </p:nvPicPr>
        <p:blipFill>
          <a:blip r:embed="rId1"/>
          <a:stretch>
            <a:fillRect/>
          </a:stretch>
        </p:blipFill>
        <p:spPr>
          <a:xfrm>
            <a:off x="1067435" y="1109345"/>
            <a:ext cx="10057765" cy="54457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altLang="en-US" dirty="0" err="1"/>
              <a:t>Detail Class Diagram</a:t>
            </a:r>
            <a:endParaRPr lang="en-US" altLang="en-US" dirty="0" err="1"/>
          </a:p>
        </p:txBody>
      </p:sp>
      <p:pic>
        <p:nvPicPr>
          <p:cNvPr id="4" name="Picture 3" descr="Package Database Connection"/>
          <p:cNvPicPr>
            <a:picLocks noChangeAspect="1"/>
          </p:cNvPicPr>
          <p:nvPr/>
        </p:nvPicPr>
        <p:blipFill>
          <a:blip r:embed="rId1"/>
          <a:stretch>
            <a:fillRect/>
          </a:stretch>
        </p:blipFill>
        <p:spPr>
          <a:xfrm>
            <a:off x="706755" y="1093470"/>
            <a:ext cx="10058400" cy="55708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dirty="0" err="1">
                <a:sym typeface="+mn-ea"/>
              </a:rPr>
              <a:t>Design Consideration</a:t>
            </a:r>
            <a:endParaRPr lang="en-US"/>
          </a:p>
        </p:txBody>
      </p:sp>
      <p:sp>
        <p:nvSpPr>
          <p:cNvPr id="3" name="Content Placeholder 2"/>
          <p:cNvSpPr>
            <a:spLocks noGrp="1"/>
          </p:cNvSpPr>
          <p:nvPr>
            <p:ph idx="1"/>
          </p:nvPr>
        </p:nvSpPr>
        <p:spPr/>
        <p:txBody>
          <a:bodyPr/>
          <a:p>
            <a:r>
              <a:rPr lang="" altLang="en-US"/>
              <a:t>Coupling: Our Project has both Data Coupling &amp; Control Coupling:</a:t>
            </a:r>
            <a:endParaRPr lang="" altLang="en-US"/>
          </a:p>
          <a:p>
            <a:pPr lvl="1"/>
            <a:r>
              <a:rPr lang="" altLang="en-US"/>
              <a:t>Data Coupling: RentingController class only knows how to get data from Bike Entity class and use it for a totally different method to take it to the View package</a:t>
            </a:r>
            <a:endParaRPr lang="" altLang="en-US"/>
          </a:p>
          <a:p>
            <a:pPr lvl="1"/>
            <a:r>
              <a:rPr lang="" altLang="en-US"/>
              <a:t>Control Coupling: In class BikeFactory, we pass the parameter “category” string to know which category will be taken, then return the responding child class Ebike or Standardbike,...</a:t>
            </a:r>
            <a:endParaRPr lang="" altLang="en-US"/>
          </a:p>
          <a:p>
            <a:pPr marL="457200" lvl="1" indent="0">
              <a:buNone/>
            </a:pPr>
            <a:endParaRPr lang=""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dirty="0" err="1">
                <a:sym typeface="+mn-ea"/>
              </a:rPr>
              <a:t>Design Consideration</a:t>
            </a:r>
            <a:endParaRPr lang="en-US"/>
          </a:p>
        </p:txBody>
      </p:sp>
      <p:sp>
        <p:nvSpPr>
          <p:cNvPr id="3" name="Content Placeholder 2"/>
          <p:cNvSpPr>
            <a:spLocks noGrp="1"/>
          </p:cNvSpPr>
          <p:nvPr>
            <p:ph idx="1"/>
          </p:nvPr>
        </p:nvSpPr>
        <p:spPr/>
        <p:txBody>
          <a:bodyPr/>
          <a:p>
            <a:r>
              <a:rPr lang="en-US" altLang="en-US"/>
              <a:t>Co</a:t>
            </a:r>
            <a:r>
              <a:rPr lang="" altLang="en-US"/>
              <a:t>hesion: Our Project Use Functional Cohesion:</a:t>
            </a:r>
            <a:endParaRPr lang="" altLang="en-US"/>
          </a:p>
          <a:p>
            <a:pPr lvl="1"/>
            <a:r>
              <a:rPr lang="" altLang="en-US"/>
              <a:t>calculateRentingAmount method in RentingController class performs the calculation task and sends it to RentedBikeView. The RentedBikeView class only renders the returned value.</a:t>
            </a:r>
            <a:endParaRPr lang="" altLang="en-US"/>
          </a:p>
          <a:p>
            <a:pPr lvl="0"/>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dirty="0" err="1">
                <a:sym typeface="+mn-ea"/>
              </a:rPr>
              <a:t>Design Consideration</a:t>
            </a:r>
            <a:endParaRPr lang="en-US"/>
          </a:p>
        </p:txBody>
      </p:sp>
      <p:sp>
        <p:nvSpPr>
          <p:cNvPr id="3" name="Content Placeholder 2"/>
          <p:cNvSpPr>
            <a:spLocks noGrp="1"/>
          </p:cNvSpPr>
          <p:nvPr>
            <p:ph idx="1"/>
          </p:nvPr>
        </p:nvSpPr>
        <p:spPr/>
        <p:txBody>
          <a:bodyPr/>
          <a:p>
            <a:pPr lvl="0"/>
            <a:r>
              <a:rPr lang="" altLang="en-US"/>
              <a:t>Design Pattern:</a:t>
            </a:r>
            <a:endParaRPr lang="" altLang="en-US"/>
          </a:p>
          <a:p>
            <a:pPr lvl="1"/>
            <a:r>
              <a:rPr lang="" altLang="en-US"/>
              <a:t>Singleton:</a:t>
            </a:r>
            <a:endParaRPr lang="" altLang="en-US"/>
          </a:p>
        </p:txBody>
      </p:sp>
      <p:pic>
        <p:nvPicPr>
          <p:cNvPr id="20" name="image9.png"/>
          <p:cNvPicPr preferRelativeResize="0"/>
          <p:nvPr/>
        </p:nvPicPr>
        <p:blipFill>
          <a:blip r:embed="rId1"/>
          <a:srcRect/>
          <a:stretch>
            <a:fillRect/>
          </a:stretch>
        </p:blipFill>
        <p:spPr>
          <a:xfrm>
            <a:off x="2386330" y="2771775"/>
            <a:ext cx="7531100" cy="33127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dirty="0" err="1">
                <a:sym typeface="+mn-ea"/>
              </a:rPr>
              <a:t>Design Consideration</a:t>
            </a:r>
            <a:endParaRPr lang="en-US"/>
          </a:p>
        </p:txBody>
      </p:sp>
      <p:sp>
        <p:nvSpPr>
          <p:cNvPr id="3" name="Content Placeholder 2"/>
          <p:cNvSpPr>
            <a:spLocks noGrp="1"/>
          </p:cNvSpPr>
          <p:nvPr>
            <p:ph idx="1"/>
          </p:nvPr>
        </p:nvSpPr>
        <p:spPr/>
        <p:txBody>
          <a:bodyPr/>
          <a:p>
            <a:pPr lvl="0"/>
            <a:r>
              <a:rPr lang="en-US" altLang="en-US"/>
              <a:t>Design Pattern:</a:t>
            </a:r>
            <a:endParaRPr lang="en-US" altLang="en-US"/>
          </a:p>
          <a:p>
            <a:pPr lvl="1"/>
            <a:r>
              <a:rPr lang="" altLang="en-US"/>
              <a:t>Factory Method</a:t>
            </a:r>
            <a:r>
              <a:rPr lang="en-US" altLang="en-US"/>
              <a:t>:</a:t>
            </a:r>
            <a:endParaRPr lang="en-US" altLang="en-US"/>
          </a:p>
        </p:txBody>
      </p:sp>
      <p:pic>
        <p:nvPicPr>
          <p:cNvPr id="40" name="image37.png"/>
          <p:cNvPicPr preferRelativeResize="0"/>
          <p:nvPr/>
        </p:nvPicPr>
        <p:blipFill>
          <a:blip r:embed="rId1"/>
          <a:srcRect/>
          <a:stretch>
            <a:fillRect/>
          </a:stretch>
        </p:blipFill>
        <p:spPr>
          <a:xfrm>
            <a:off x="1815465" y="2881630"/>
            <a:ext cx="8711565" cy="32340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dirty="0" err="1">
                <a:sym typeface="+mn-ea"/>
              </a:rPr>
              <a:t>Design Consideration</a:t>
            </a:r>
            <a:endParaRPr lang="en-US"/>
          </a:p>
        </p:txBody>
      </p:sp>
      <p:sp>
        <p:nvSpPr>
          <p:cNvPr id="3" name="Content Placeholder 2"/>
          <p:cNvSpPr>
            <a:spLocks noGrp="1"/>
          </p:cNvSpPr>
          <p:nvPr>
            <p:ph idx="1"/>
          </p:nvPr>
        </p:nvSpPr>
        <p:spPr>
          <a:xfrm>
            <a:off x="838200" y="1264920"/>
            <a:ext cx="10515600" cy="3859742"/>
          </a:xfrm>
        </p:spPr>
        <p:txBody>
          <a:bodyPr/>
          <a:p>
            <a:pPr lvl="0"/>
            <a:r>
              <a:rPr lang="en-US" altLang="en-US"/>
              <a:t>Design Pattern:</a:t>
            </a:r>
            <a:endParaRPr lang="en-US" altLang="en-US"/>
          </a:p>
          <a:p>
            <a:pPr lvl="1"/>
            <a:r>
              <a:rPr lang="" altLang="en-US"/>
              <a:t>Facade</a:t>
            </a:r>
            <a:r>
              <a:rPr lang="en-US" altLang="en-US"/>
              <a:t>:</a:t>
            </a:r>
            <a:endParaRPr lang="en-US" altLang="en-US"/>
          </a:p>
        </p:txBody>
      </p:sp>
      <p:pic>
        <p:nvPicPr>
          <p:cNvPr id="4" name="Picture 3"/>
          <p:cNvPicPr>
            <a:picLocks noChangeAspect="1"/>
          </p:cNvPicPr>
          <p:nvPr/>
        </p:nvPicPr>
        <p:blipFill>
          <a:blip r:embed="rId1"/>
          <a:stretch>
            <a:fillRect/>
          </a:stretch>
        </p:blipFill>
        <p:spPr>
          <a:xfrm>
            <a:off x="1445260" y="2000885"/>
            <a:ext cx="10451465" cy="45916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dirty="0" err="1">
                <a:sym typeface="+mn-ea"/>
              </a:rPr>
              <a:t>Design Consideration</a:t>
            </a:r>
            <a:endParaRPr lang="en-US"/>
          </a:p>
        </p:txBody>
      </p:sp>
      <p:sp>
        <p:nvSpPr>
          <p:cNvPr id="3" name="Content Placeholder 2"/>
          <p:cNvSpPr>
            <a:spLocks noGrp="1"/>
          </p:cNvSpPr>
          <p:nvPr>
            <p:ph idx="1"/>
          </p:nvPr>
        </p:nvSpPr>
        <p:spPr>
          <a:xfrm>
            <a:off x="838200" y="1264920"/>
            <a:ext cx="10515600" cy="3859742"/>
          </a:xfrm>
        </p:spPr>
        <p:txBody>
          <a:bodyPr/>
          <a:p>
            <a:pPr lvl="0"/>
            <a:r>
              <a:rPr lang="" altLang="en-US"/>
              <a:t>Additional Requirement</a:t>
            </a:r>
            <a:r>
              <a:rPr lang="en-US" altLang="en-US"/>
              <a:t>:</a:t>
            </a:r>
            <a:endParaRPr lang="en-US" altLang="en-US"/>
          </a:p>
          <a:p>
            <a:pPr lvl="1"/>
            <a:r>
              <a:rPr lang="" altLang="en-US"/>
              <a:t>Add New Kind of Bike</a:t>
            </a:r>
            <a:r>
              <a:rPr lang="en-US" altLang="en-US"/>
              <a:t>:</a:t>
            </a:r>
            <a:endParaRPr lang="en-US" altLang="en-US"/>
          </a:p>
        </p:txBody>
      </p:sp>
      <p:pic>
        <p:nvPicPr>
          <p:cNvPr id="5" name="Picture 1"/>
          <p:cNvPicPr>
            <a:picLocks noChangeAspect="1"/>
          </p:cNvPicPr>
          <p:nvPr/>
        </p:nvPicPr>
        <p:blipFill>
          <a:blip r:embed="rId1"/>
          <a:stretch>
            <a:fillRect/>
          </a:stretch>
        </p:blipFill>
        <p:spPr>
          <a:xfrm>
            <a:off x="933450" y="2479675"/>
            <a:ext cx="10324465" cy="3276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dirty="0" err="1">
                <a:sym typeface="+mn-ea"/>
              </a:rPr>
              <a:t>Design Consideration</a:t>
            </a:r>
            <a:endParaRPr lang="en-US"/>
          </a:p>
        </p:txBody>
      </p:sp>
      <p:sp>
        <p:nvSpPr>
          <p:cNvPr id="3" name="Content Placeholder 2"/>
          <p:cNvSpPr>
            <a:spLocks noGrp="1"/>
          </p:cNvSpPr>
          <p:nvPr>
            <p:ph idx="1"/>
          </p:nvPr>
        </p:nvSpPr>
        <p:spPr>
          <a:xfrm>
            <a:off x="838200" y="1264920"/>
            <a:ext cx="10515600" cy="3859742"/>
          </a:xfrm>
        </p:spPr>
        <p:txBody>
          <a:bodyPr/>
          <a:p>
            <a:pPr lvl="0"/>
            <a:r>
              <a:rPr lang="en-US" altLang="en-US"/>
              <a:t>Additional Requirement:</a:t>
            </a:r>
            <a:endParaRPr lang="en-US" altLang="en-US"/>
          </a:p>
          <a:p>
            <a:pPr lvl="1"/>
            <a:r>
              <a:rPr lang="" altLang="en-US"/>
              <a:t>Add new Renting Type</a:t>
            </a:r>
            <a:r>
              <a:rPr lang="en-US" altLang="en-US"/>
              <a:t>:</a:t>
            </a:r>
            <a:endParaRPr lang="en-US" altLang="en-US"/>
          </a:p>
        </p:txBody>
      </p:sp>
      <p:pic>
        <p:nvPicPr>
          <p:cNvPr id="4" name="Picture 3"/>
          <p:cNvPicPr>
            <a:picLocks noChangeAspect="1"/>
          </p:cNvPicPr>
          <p:nvPr/>
        </p:nvPicPr>
        <p:blipFill>
          <a:blip r:embed="rId1"/>
          <a:stretch>
            <a:fillRect/>
          </a:stretch>
        </p:blipFill>
        <p:spPr>
          <a:xfrm>
            <a:off x="292100" y="2265680"/>
            <a:ext cx="11417300" cy="3613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dirty="0" err="1">
                <a:sym typeface="+mn-ea"/>
              </a:rPr>
              <a:t>Design Consideration</a:t>
            </a:r>
            <a:endParaRPr lang="en-US"/>
          </a:p>
        </p:txBody>
      </p:sp>
      <p:sp>
        <p:nvSpPr>
          <p:cNvPr id="3" name="Content Placeholder 2"/>
          <p:cNvSpPr>
            <a:spLocks noGrp="1"/>
          </p:cNvSpPr>
          <p:nvPr>
            <p:ph idx="1"/>
          </p:nvPr>
        </p:nvSpPr>
        <p:spPr>
          <a:xfrm>
            <a:off x="838200" y="1837055"/>
            <a:ext cx="10515600" cy="3859742"/>
          </a:xfrm>
        </p:spPr>
        <p:txBody>
          <a:bodyPr/>
          <a:p>
            <a:pPr lvl="0"/>
            <a:r>
              <a:rPr lang="en-US" altLang="en-US"/>
              <a:t>Additional Requirement:</a:t>
            </a:r>
            <a:endParaRPr lang="en-US" altLang="en-US"/>
          </a:p>
          <a:p>
            <a:pPr lvl="1"/>
            <a:r>
              <a:rPr lang="en-US" altLang="en-US"/>
              <a:t>Add </a:t>
            </a:r>
            <a:r>
              <a:rPr lang="" altLang="en-US"/>
              <a:t>Pause Time Features</a:t>
            </a:r>
            <a:r>
              <a:rPr lang="en-US" altLang="en-US"/>
              <a:t>:</a:t>
            </a:r>
            <a:endParaRPr lang="en-US" altLang="en-US"/>
          </a:p>
          <a:p>
            <a:pPr lvl="2"/>
            <a:r>
              <a:rPr lang="en-US" altLang="en-US"/>
              <a:t>In this additional requirement, we will consider in the Rented Bike View Screen to pause counting up the duration. Then the renting amount will not be counted until the user push the button to unlock the bike, the duration will continue.</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dirty="0" err="1"/>
              <a:t>Overview</a:t>
            </a:r>
            <a:endParaRPr lang="vi-VN" dirty="0" err="1"/>
          </a:p>
        </p:txBody>
      </p:sp>
      <p:sp>
        <p:nvSpPr>
          <p:cNvPr id="3" name="Chỗ dành sẵn cho Nội dung 2"/>
          <p:cNvSpPr>
            <a:spLocks noGrp="1"/>
          </p:cNvSpPr>
          <p:nvPr>
            <p:ph idx="1"/>
          </p:nvPr>
        </p:nvSpPr>
        <p:spPr/>
        <p:txBody>
          <a:bodyPr vert="horz" lIns="91440" tIns="45720" rIns="91440" bIns="45720" rtlCol="0" anchor="t">
            <a:normAutofit/>
          </a:bodyPr>
          <a:lstStyle/>
          <a:p>
            <a:r>
              <a:rPr lang="" altLang="vi-VN" dirty="0" err="1"/>
              <a:t>Programming Language: Dart</a:t>
            </a:r>
            <a:endParaRPr lang="" altLang="vi-VN" dirty="0" err="1"/>
          </a:p>
          <a:p>
            <a:r>
              <a:rPr lang="" altLang="vi-VN" dirty="0" err="1"/>
              <a:t>Framework:  Flutter</a:t>
            </a:r>
            <a:endParaRPr lang="" altLang="vi-VN" dirty="0" err="1"/>
          </a:p>
          <a:p>
            <a:r>
              <a:rPr lang="" altLang="vi-VN" dirty="0" err="1"/>
              <a:t>Database Management System:  PostgreSQL</a:t>
            </a:r>
            <a:endParaRPr lang="" altLang="vi-VN" dirty="0" err="1"/>
          </a:p>
          <a:p>
            <a:r>
              <a:rPr lang="" altLang="vi-VN" dirty="0" err="1"/>
              <a:t>Using Subsystem: Interbank System for Card Management, Database System for Getting Data from Database</a:t>
            </a:r>
            <a:endParaRPr lang="" altLang="vi-VN" dirty="0" err="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973070"/>
            <a:ext cx="10515600" cy="1325563"/>
          </a:xfrm>
        </p:spPr>
        <p:txBody>
          <a:bodyPr>
            <a:noAutofit/>
          </a:bodyPr>
          <a:p>
            <a:pPr algn="ctr"/>
            <a:r>
              <a:rPr lang="" altLang="en-US" sz="8000" b="1" dirty="0" err="1">
                <a:sym typeface="+mn-ea"/>
              </a:rPr>
              <a:t>THANK YOU!</a:t>
            </a:r>
            <a:endParaRPr lang="" altLang="en-US" sz="8000" b="1" dirty="0" err="1">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dirty="0" err="1"/>
              <a:t>Overview</a:t>
            </a:r>
            <a:endParaRPr lang="vi-VN" dirty="0" err="1"/>
          </a:p>
        </p:txBody>
      </p:sp>
      <p:sp>
        <p:nvSpPr>
          <p:cNvPr id="3" name="Chỗ dành sẵn cho Nội dung 2"/>
          <p:cNvSpPr>
            <a:spLocks noGrp="1"/>
          </p:cNvSpPr>
          <p:nvPr>
            <p:ph idx="1"/>
          </p:nvPr>
        </p:nvSpPr>
        <p:spPr/>
        <p:txBody>
          <a:bodyPr vert="horz" lIns="91440" tIns="45720" rIns="91440" bIns="45720" rtlCol="0" anchor="t">
            <a:normAutofit/>
          </a:bodyPr>
          <a:lstStyle/>
          <a:p>
            <a:r>
              <a:rPr lang="" altLang="en-US" dirty="0" err="1"/>
              <a:t>Member of this project:</a:t>
            </a:r>
            <a:endParaRPr lang="" altLang="en-US" dirty="0" err="1"/>
          </a:p>
          <a:p>
            <a:pPr lvl="1"/>
            <a:r>
              <a:rPr lang="" altLang="en-US" dirty="0" err="1"/>
              <a:t>Vu Trung Dung - 20176727</a:t>
            </a:r>
            <a:endParaRPr lang="" altLang="en-US" dirty="0" err="1"/>
          </a:p>
          <a:p>
            <a:pPr lvl="1"/>
            <a:r>
              <a:rPr lang="" altLang="en-US" dirty="0" err="1"/>
              <a:t>Nguyen Xuan Hoang - 20176763</a:t>
            </a:r>
            <a:endParaRPr lang="" altLang="en-US" dirty="0" err="1"/>
          </a:p>
          <a:p>
            <a:pPr lvl="1"/>
            <a:r>
              <a:rPr lang="" altLang="en-US" dirty="0" err="1"/>
              <a:t>Nguyen Trung Nghia - 20176835</a:t>
            </a:r>
            <a:endParaRPr lang="" altLang="en-US" dirty="0" err="1"/>
          </a:p>
          <a:p>
            <a:pPr lvl="1"/>
            <a:r>
              <a:rPr lang="" altLang="en-US" dirty="0" err="1"/>
              <a:t>Nguyen Ngoc Quy - 20143712</a:t>
            </a:r>
            <a:endParaRPr lang="" altLang="en-US" dirty="0" err="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dirty="0" err="1"/>
              <a:t>Overview</a:t>
            </a:r>
            <a:endParaRPr lang="vi-VN" dirty="0" err="1"/>
          </a:p>
        </p:txBody>
      </p:sp>
      <p:sp>
        <p:nvSpPr>
          <p:cNvPr id="3" name="Chỗ dành sẵn cho Nội dung 2"/>
          <p:cNvSpPr>
            <a:spLocks noGrp="1"/>
          </p:cNvSpPr>
          <p:nvPr>
            <p:ph idx="1"/>
          </p:nvPr>
        </p:nvSpPr>
        <p:spPr/>
        <p:txBody>
          <a:bodyPr vert="horz" lIns="91440" tIns="45720" rIns="91440" bIns="45720" rtlCol="0" anchor="t">
            <a:normAutofit lnSpcReduction="20000"/>
          </a:bodyPr>
          <a:lstStyle/>
          <a:p>
            <a:r>
              <a:rPr lang="" altLang="en-US" dirty="0" err="1"/>
              <a:t>Contribution:</a:t>
            </a:r>
            <a:endParaRPr lang="" altLang="en-US" dirty="0" err="1"/>
          </a:p>
          <a:p>
            <a:pPr lvl="1"/>
            <a:r>
              <a:rPr lang="" altLang="en-US" dirty="0" err="1"/>
              <a:t>SRS Documentation: Vu Trung Dung (20%), Nguyen Xuan Hoang (20%), Nguyen Trung Nghia (25%), Nguyen Ngoc Quy (35%)</a:t>
            </a:r>
            <a:endParaRPr lang="" altLang="en-US" dirty="0" err="1"/>
          </a:p>
          <a:p>
            <a:pPr lvl="1"/>
            <a:endParaRPr lang="" altLang="en-US" dirty="0" err="1"/>
          </a:p>
          <a:p>
            <a:pPr lvl="1"/>
            <a:r>
              <a:rPr lang="" altLang="en-US" dirty="0" err="1"/>
              <a:t>SDD Documentation: Vu Trung Dung (20%), Nguyen Xuan Hoang (20%), Nguyen Trung Nghia (30%), Nguyen Ngoc Quy(30%)</a:t>
            </a:r>
            <a:endParaRPr lang="" altLang="en-US" dirty="0" err="1"/>
          </a:p>
          <a:p>
            <a:pPr lvl="1"/>
            <a:endParaRPr lang="" altLang="en-US" dirty="0" err="1"/>
          </a:p>
          <a:p>
            <a:pPr lvl="1"/>
            <a:r>
              <a:rPr lang="" altLang="en-US" dirty="0" err="1"/>
              <a:t>Programming: Vu Trung Dung (40%), Nguyen Xuan Hoang (35%), Nguyen Trung Nghia (15%), Nguyen Ngoc Quy(10%)</a:t>
            </a:r>
            <a:endParaRPr lang="" altLang="en-US" dirty="0" err="1"/>
          </a:p>
          <a:p>
            <a:pPr lvl="1"/>
            <a:endParaRPr lang="" altLang="en-US" dirty="0" err="1"/>
          </a:p>
          <a:p>
            <a:pPr lvl="1"/>
            <a:r>
              <a:rPr lang="" altLang="en-US" dirty="0" err="1"/>
              <a:t>Testing: Vu Trung Dung (20%), Nguyen Xuan Hoang(30%), Nguyen Ngoc Quy(30%), Nguyen Trung Nghia (20%)</a:t>
            </a:r>
            <a:endParaRPr lang="" altLang="en-US" dirty="0" err="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 altLang="vi-VN" dirty="0" err="1"/>
              <a:t>Interaction Diagram</a:t>
            </a:r>
            <a:endParaRPr lang="" altLang="vi-VN" dirty="0" err="1"/>
          </a:p>
        </p:txBody>
      </p:sp>
      <p:pic>
        <p:nvPicPr>
          <p:cNvPr id="6" name="image6.png"/>
          <p:cNvPicPr preferRelativeResize="0"/>
          <p:nvPr/>
        </p:nvPicPr>
        <p:blipFill>
          <a:blip r:embed="rId1"/>
          <a:srcRect/>
          <a:stretch>
            <a:fillRect/>
          </a:stretch>
        </p:blipFill>
        <p:spPr>
          <a:xfrm>
            <a:off x="838200" y="1163320"/>
            <a:ext cx="9067800" cy="5356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altLang="vi-VN" dirty="0" err="1"/>
              <a:t>Interaction Diagram</a:t>
            </a:r>
            <a:endParaRPr lang="en-US" altLang="vi-VN" dirty="0" err="1"/>
          </a:p>
        </p:txBody>
      </p:sp>
      <p:pic>
        <p:nvPicPr>
          <p:cNvPr id="4" name="image14.png"/>
          <p:cNvPicPr preferRelativeResize="0"/>
          <p:nvPr/>
        </p:nvPicPr>
        <p:blipFill>
          <a:blip r:embed="rId1"/>
          <a:srcRect/>
          <a:stretch>
            <a:fillRect/>
          </a:stretch>
        </p:blipFill>
        <p:spPr>
          <a:xfrm>
            <a:off x="838200" y="1106805"/>
            <a:ext cx="8401685" cy="51790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altLang="vi-VN" dirty="0" err="1"/>
              <a:t>Interaction Diagram</a:t>
            </a:r>
            <a:endParaRPr lang="en-US" altLang="vi-VN" dirty="0" err="1"/>
          </a:p>
        </p:txBody>
      </p:sp>
      <p:pic>
        <p:nvPicPr>
          <p:cNvPr id="57" name="image57.png"/>
          <p:cNvPicPr preferRelativeResize="0"/>
          <p:nvPr/>
        </p:nvPicPr>
        <p:blipFill>
          <a:blip r:embed="rId1"/>
          <a:srcRect/>
          <a:stretch>
            <a:fillRect/>
          </a:stretch>
        </p:blipFill>
        <p:spPr>
          <a:xfrm>
            <a:off x="838200" y="1130935"/>
            <a:ext cx="8382635" cy="5092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altLang="vi-VN" dirty="0" err="1"/>
              <a:t>Interaction Diagram</a:t>
            </a:r>
            <a:endParaRPr lang="en-US" altLang="vi-VN" dirty="0" err="1"/>
          </a:p>
        </p:txBody>
      </p:sp>
      <p:pic>
        <p:nvPicPr>
          <p:cNvPr id="3" name="image4.png"/>
          <p:cNvPicPr preferRelativeResize="0"/>
          <p:nvPr/>
        </p:nvPicPr>
        <p:blipFill>
          <a:blip r:embed="rId1"/>
          <a:srcRect/>
          <a:stretch>
            <a:fillRect/>
          </a:stretch>
        </p:blipFill>
        <p:spPr>
          <a:xfrm>
            <a:off x="935355" y="1119505"/>
            <a:ext cx="8912225" cy="5528310"/>
          </a:xfrm>
          <a:prstGeom prst="rect">
            <a:avLst/>
          </a:prstGeom>
        </p:spPr>
      </p:pic>
    </p:spTree>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2510</Words>
  <Application>WPS Presentation</Application>
  <PresentationFormat>Màn hình rộng</PresentationFormat>
  <Paragraphs>114</Paragraphs>
  <Slides>30</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SimSun</vt:lpstr>
      <vt:lpstr>Wingdings</vt:lpstr>
      <vt:lpstr>Calibri</vt:lpstr>
      <vt:lpstr>Times New Roman</vt:lpstr>
      <vt:lpstr>Times New Roman</vt:lpstr>
      <vt:lpstr>Arial</vt:lpstr>
      <vt:lpstr>Tw Cen MT</vt:lpstr>
      <vt:lpstr>Gubbi</vt:lpstr>
      <vt:lpstr>微软雅黑</vt:lpstr>
      <vt:lpstr>Arial Unicode MS</vt:lpstr>
      <vt:lpstr>Avenir Next LT Pro</vt:lpstr>
      <vt:lpstr>ShapesVTI</vt:lpstr>
      <vt:lpstr>Group Report  Database Lab - IT3290E</vt:lpstr>
      <vt:lpstr>Outline</vt:lpstr>
      <vt:lpstr>Overview</vt:lpstr>
      <vt:lpstr>Overview</vt:lpstr>
      <vt:lpstr>Overview</vt:lpstr>
      <vt:lpstr>Overview</vt:lpstr>
      <vt:lpstr>Interaction Diagram</vt:lpstr>
      <vt:lpstr>Interaction Diagram</vt:lpstr>
      <vt:lpstr>Interaction Diagram</vt:lpstr>
      <vt:lpstr>Interaction Diagram</vt:lpstr>
      <vt:lpstr>Interaction Diagram</vt:lpstr>
      <vt:lpstr>Interaction Diagram</vt:lpstr>
      <vt:lpstr>Interaction Diagram</vt:lpstr>
      <vt:lpstr>Interaction Diagram</vt:lpstr>
      <vt:lpstr>Interaction Diagram</vt:lpstr>
      <vt:lpstr>General Class Diagram</vt:lpstr>
      <vt:lpstr>PowerPoint 演示文稿</vt:lpstr>
      <vt:lpstr>Detail Class Diagram</vt:lpstr>
      <vt:lpstr>Detail Class Diagram</vt:lpstr>
      <vt:lpstr>Detail Class Diagram</vt:lpstr>
      <vt:lpstr>Detail Class Diagram</vt:lpstr>
      <vt:lpstr>PowerPoint 演示文稿</vt:lpstr>
      <vt:lpstr>Design Consideration</vt:lpstr>
      <vt:lpstr>Design Consideration</vt:lpstr>
      <vt:lpstr>Design Consideration</vt:lpstr>
      <vt:lpstr>Design Consideration</vt:lpstr>
      <vt:lpstr>Design Consideration</vt:lpstr>
      <vt:lpstr>Design Consideration</vt:lpstr>
      <vt:lpstr>Design Consideration</vt:lpstr>
      <vt:lpstr>Design Consideration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dc:title>
  <dc:creator/>
  <cp:lastModifiedBy>monstertau</cp:lastModifiedBy>
  <cp:revision>258</cp:revision>
  <dcterms:created xsi:type="dcterms:W3CDTF">2020-12-26T13:25:15Z</dcterms:created>
  <dcterms:modified xsi:type="dcterms:W3CDTF">2020-12-26T13:25:15Z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