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60" r:id="rId6"/>
    <p:sldId id="262" r:id="rId7"/>
    <p:sldId id="258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91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19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0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2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D1C97-50E1-4EE3-9E84-8BC334DA24B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AE5020-333A-4B5B-B397-757412E0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ityinnovation.org/wiki/Rapid_Prototyp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rconnect.cl/desarrollo/podra-un-algoritmo-decidir-quien-merece-un-ascenso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B3BF-933C-4A50-9C5A-E870CF8DA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5"/>
            <a:ext cx="8288035" cy="109505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3400" dirty="0"/>
              <a:t>Среда быстрой разработки вычислительных алгоритмов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471A9-7770-4AD1-A378-6C9CE2273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5569874"/>
            <a:ext cx="8288035" cy="471488"/>
          </a:xfrm>
        </p:spPr>
        <p:txBody>
          <a:bodyPr>
            <a:normAutofit/>
          </a:bodyPr>
          <a:lstStyle/>
          <a:p>
            <a:pPr algn="l"/>
            <a:r>
              <a:rPr lang="ru-RU"/>
              <a:t>Автоматическое генерирование программного кода</a:t>
            </a:r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2727C9A-2679-4CBF-B85D-7185B82FF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683" r="7047" b="-2"/>
          <a:stretch/>
        </p:blipFill>
        <p:spPr>
          <a:xfrm>
            <a:off x="985965" y="779054"/>
            <a:ext cx="4883927" cy="33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AA81-9FA8-4C80-9F6C-A250E988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849"/>
          </a:xfrm>
        </p:spPr>
        <p:txBody>
          <a:bodyPr/>
          <a:lstStyle/>
          <a:p>
            <a:pPr algn="ctr"/>
            <a:r>
              <a:rPr lang="ru-RU" dirty="0"/>
              <a:t>Сценарий с графиком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5C3E4EA-16CB-4A14-AFEB-584C1C958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55" y="1641987"/>
            <a:ext cx="10866049" cy="5020539"/>
          </a:xfrm>
        </p:spPr>
      </p:pic>
    </p:spTree>
    <p:extLst>
      <p:ext uri="{BB962C8B-B14F-4D97-AF65-F5344CB8AC3E}">
        <p14:creationId xmlns:p14="http://schemas.microsoft.com/office/powerpoint/2010/main" val="286882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AB9A-D6E6-4754-850E-F374C2FA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Определение орбиты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AC610-82E9-4693-9761-A8609F39A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963" y="1229033"/>
            <a:ext cx="8669625" cy="5519797"/>
          </a:xfrm>
        </p:spPr>
      </p:pic>
    </p:spTree>
    <p:extLst>
      <p:ext uri="{BB962C8B-B14F-4D97-AF65-F5344CB8AC3E}">
        <p14:creationId xmlns:p14="http://schemas.microsoft.com/office/powerpoint/2010/main" val="62763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AB33-51AE-4D08-80D7-1CBBBC8F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37" y="334297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Определение веса свиней с помощью 3</a:t>
            </a:r>
            <a:r>
              <a:rPr lang="en-US" dirty="0"/>
              <a:t>D </a:t>
            </a:r>
            <a:r>
              <a:rPr lang="ru-RU" dirty="0"/>
              <a:t>камеры</a:t>
            </a:r>
            <a:endParaRPr lang="en-US" dirty="0"/>
          </a:p>
        </p:txBody>
      </p:sp>
      <p:pic>
        <p:nvPicPr>
          <p:cNvPr id="5" name="Content Placeholder 4" descr="A picture containing indoor, person, wall&#10;&#10;Description automatically generated">
            <a:extLst>
              <a:ext uri="{FF2B5EF4-FFF2-40B4-BE49-F238E27FC236}">
                <a16:creationId xmlns:a16="http://schemas.microsoft.com/office/drawing/2014/main" id="{53E59988-66E9-42DA-9B66-A0E4F513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0" y="1760275"/>
            <a:ext cx="7708490" cy="4962800"/>
          </a:xfrm>
        </p:spPr>
      </p:pic>
    </p:spTree>
    <p:extLst>
      <p:ext uri="{BB962C8B-B14F-4D97-AF65-F5344CB8AC3E}">
        <p14:creationId xmlns:p14="http://schemas.microsoft.com/office/powerpoint/2010/main" val="191515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B7992-925B-4884-B0BB-7514CB0E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Основная идея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7810A99-EC55-4C57-A905-A3BD01129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7251" y="2282671"/>
            <a:ext cx="3856774" cy="2381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BBBB-3E72-499D-A89A-7DCFB019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Разработчик вычислительных алгоритмов производит много рутинной работы которую можно оптимизировать.</a:t>
            </a:r>
          </a:p>
          <a:p>
            <a:r>
              <a:rPr lang="ru-RU">
                <a:solidFill>
                  <a:srgbClr val="FFFFFF"/>
                </a:solidFill>
              </a:rPr>
              <a:t>Вместо написания программного когда использутся дизайнер алгоритмов, по аналогии с широко известным </a:t>
            </a:r>
            <a:r>
              <a:rPr lang="en-US">
                <a:solidFill>
                  <a:srgbClr val="FFFFFF"/>
                </a:solidFill>
              </a:rPr>
              <a:t>Matlab </a:t>
            </a:r>
            <a:r>
              <a:rPr lang="ru-RU">
                <a:solidFill>
                  <a:srgbClr val="FFFFFF"/>
                </a:solidFill>
              </a:rPr>
              <a:t>и </a:t>
            </a:r>
            <a:r>
              <a:rPr lang="en-US">
                <a:solidFill>
                  <a:srgbClr val="FFFFFF"/>
                </a:solidFill>
              </a:rPr>
              <a:t>Simulink</a:t>
            </a:r>
            <a:r>
              <a:rPr lang="ru-RU">
                <a:solidFill>
                  <a:srgbClr val="FFFFFF"/>
                </a:solidFill>
              </a:rPr>
              <a:t>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AAA2A-A5E4-415B-8624-306777420B70}"/>
              </a:ext>
            </a:extLst>
          </p:cNvPr>
          <p:cNvSpPr txBox="1"/>
          <p:nvPr/>
        </p:nvSpPr>
        <p:spPr>
          <a:xfrm>
            <a:off x="1927071" y="4464173"/>
            <a:ext cx="268695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hrconnect.cl/desarrollo/podra-un-algoritmo-decidir-quien-merece-un-ascens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7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77205-212C-47C2-9F1F-94C56FBE5C0F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Одной из задач задач автоматизации является  аналитическое вычисление производных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EBC97-9970-44B7-AE84-EB5DFAFFD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86" b="-1"/>
          <a:stretch/>
        </p:blipFill>
        <p:spPr>
          <a:xfrm>
            <a:off x="5114516" y="324465"/>
            <a:ext cx="7013702" cy="6115664"/>
          </a:xfrm>
          <a:prstGeom prst="rect">
            <a:avLst/>
          </a:prstGeom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9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E9B80D-7778-43EF-9256-4FE19519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76" y="5672967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Редактор</a:t>
            </a:r>
            <a:r>
              <a:rPr lang="en-US" sz="3400" dirty="0"/>
              <a:t> </a:t>
            </a:r>
            <a:r>
              <a:rPr lang="en-US" sz="3400" dirty="0" err="1"/>
              <a:t>формул</a:t>
            </a:r>
            <a:r>
              <a:rPr lang="en-US" sz="3400" dirty="0"/>
              <a:t> и </a:t>
            </a:r>
            <a:r>
              <a:rPr lang="en-US" sz="3400" dirty="0" err="1"/>
              <a:t>генерируемый</a:t>
            </a:r>
            <a:r>
              <a:rPr lang="en-US" sz="3400" dirty="0"/>
              <a:t> </a:t>
            </a:r>
            <a:r>
              <a:rPr lang="en-US" sz="3400" dirty="0" err="1"/>
              <a:t>код</a:t>
            </a:r>
            <a:endParaRPr lang="en-US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5E35F-EB4B-4734-9475-F9644DE2A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9" b="-3"/>
          <a:stretch/>
        </p:blipFill>
        <p:spPr>
          <a:xfrm>
            <a:off x="5408635" y="225544"/>
            <a:ext cx="3762994" cy="561425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54433-B4B2-4F3E-B033-5CDC5595D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854" r="35859" b="-2"/>
          <a:stretch/>
        </p:blipFill>
        <p:spPr>
          <a:xfrm>
            <a:off x="1610820" y="225544"/>
            <a:ext cx="3797815" cy="56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76AFB1C-1163-41CE-AFDB-1963CE694847}"/>
              </a:ext>
            </a:extLst>
          </p:cNvPr>
          <p:cNvSpPr/>
          <p:nvPr/>
        </p:nvSpPr>
        <p:spPr>
          <a:xfrm>
            <a:off x="4191168" y="18707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+</a:t>
            </a:r>
            <a:endParaRPr lang="en-US" sz="6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5A7855-EDFC-4CE3-A6AC-A57EBB214D77}"/>
              </a:ext>
            </a:extLst>
          </p:cNvPr>
          <p:cNvSpPr/>
          <p:nvPr/>
        </p:nvSpPr>
        <p:spPr>
          <a:xfrm>
            <a:off x="3294523" y="769895"/>
            <a:ext cx="1100831" cy="65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102AA-4426-453F-B47A-89EE58E93152}"/>
              </a:ext>
            </a:extLst>
          </p:cNvPr>
          <p:cNvSpPr/>
          <p:nvPr/>
        </p:nvSpPr>
        <p:spPr>
          <a:xfrm>
            <a:off x="4867350" y="715519"/>
            <a:ext cx="1100831" cy="65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87EE7-A780-42F9-BAAC-1799863454AB}"/>
              </a:ext>
            </a:extLst>
          </p:cNvPr>
          <p:cNvCxnSpPr>
            <a:stCxn id="2" idx="1"/>
            <a:endCxn id="4" idx="2"/>
          </p:cNvCxnSpPr>
          <p:nvPr/>
        </p:nvCxnSpPr>
        <p:spPr>
          <a:xfrm flipH="1" flipV="1">
            <a:off x="3844939" y="1429062"/>
            <a:ext cx="480140" cy="57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67431-6486-4BEE-A053-CD8B33090007}"/>
              </a:ext>
            </a:extLst>
          </p:cNvPr>
          <p:cNvCxnSpPr>
            <a:stCxn id="2" idx="7"/>
            <a:endCxn id="5" idx="2"/>
          </p:cNvCxnSpPr>
          <p:nvPr/>
        </p:nvCxnSpPr>
        <p:spPr>
          <a:xfrm flipV="1">
            <a:off x="4971657" y="1374686"/>
            <a:ext cx="446109" cy="62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DD6E40A-7A7B-4BF8-8F6E-9574AD405C73}"/>
              </a:ext>
            </a:extLst>
          </p:cNvPr>
          <p:cNvSpPr/>
          <p:nvPr/>
        </p:nvSpPr>
        <p:spPr>
          <a:xfrm>
            <a:off x="8143211" y="17908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+</a:t>
            </a:r>
            <a:endParaRPr lang="en-US" sz="6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29329-7A2F-4D97-99C1-2EEEAFE1DEE5}"/>
              </a:ext>
            </a:extLst>
          </p:cNvPr>
          <p:cNvSpPr/>
          <p:nvPr/>
        </p:nvSpPr>
        <p:spPr>
          <a:xfrm>
            <a:off x="7228810" y="715519"/>
            <a:ext cx="1100831" cy="65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3E266-A96E-4946-9E91-6C7A470B0A01}"/>
              </a:ext>
            </a:extLst>
          </p:cNvPr>
          <p:cNvSpPr/>
          <p:nvPr/>
        </p:nvSpPr>
        <p:spPr>
          <a:xfrm>
            <a:off x="8976219" y="652362"/>
            <a:ext cx="1100831" cy="65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6956EC-631E-4076-9966-EACFD5915C32}"/>
              </a:ext>
            </a:extLst>
          </p:cNvPr>
          <p:cNvCxnSpPr>
            <a:stCxn id="10" idx="1"/>
            <a:endCxn id="11" idx="2"/>
          </p:cNvCxnSpPr>
          <p:nvPr/>
        </p:nvCxnSpPr>
        <p:spPr>
          <a:xfrm flipH="1" flipV="1">
            <a:off x="7779226" y="1374686"/>
            <a:ext cx="497896" cy="55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70EC1-2A4A-4EB6-B92E-837E9050BDD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8923700" y="1320310"/>
            <a:ext cx="428353" cy="60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F2DD5C-C5C3-4E85-A4A3-0529C2223923}"/>
              </a:ext>
            </a:extLst>
          </p:cNvPr>
          <p:cNvCxnSpPr/>
          <p:nvPr/>
        </p:nvCxnSpPr>
        <p:spPr>
          <a:xfrm>
            <a:off x="6366197" y="2190322"/>
            <a:ext cx="65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D31E7A-D06D-48F7-A3E2-B824802531A0}"/>
              </a:ext>
            </a:extLst>
          </p:cNvPr>
          <p:cNvSpPr txBox="1"/>
          <p:nvPr/>
        </p:nvSpPr>
        <p:spPr>
          <a:xfrm>
            <a:off x="4038416" y="290204"/>
            <a:ext cx="106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Формула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0CE3-A59D-4D94-AC3A-0458E358FF9A}"/>
              </a:ext>
            </a:extLst>
          </p:cNvPr>
          <p:cNvSpPr txBox="1"/>
          <p:nvPr/>
        </p:nvSpPr>
        <p:spPr>
          <a:xfrm>
            <a:off x="8028174" y="290204"/>
            <a:ext cx="15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Производная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CECAA7-F647-48D5-9449-A8F55B9E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24" y="2883328"/>
            <a:ext cx="5928315" cy="38024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A8B3343-4818-49CB-AE55-BC3071B8D943}"/>
              </a:ext>
            </a:extLst>
          </p:cNvPr>
          <p:cNvSpPr txBox="1"/>
          <p:nvPr/>
        </p:nvSpPr>
        <p:spPr>
          <a:xfrm>
            <a:off x="496198" y="67577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Производная дерева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00099-7421-44B8-86F8-7EAAEB05CF7E}"/>
              </a:ext>
            </a:extLst>
          </p:cNvPr>
          <p:cNvSpPr txBox="1"/>
          <p:nvPr/>
        </p:nvSpPr>
        <p:spPr>
          <a:xfrm>
            <a:off x="404839" y="3031963"/>
            <a:ext cx="162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Программная реализация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26CC7A-DE67-4A5F-929D-5910ED6044AA}"/>
              </a:ext>
            </a:extLst>
          </p:cNvPr>
          <p:cNvSpPr txBox="1"/>
          <p:nvPr/>
        </p:nvSpPr>
        <p:spPr>
          <a:xfrm>
            <a:off x="9480039" y="3591338"/>
            <a:ext cx="2711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Вычиление</a:t>
            </a:r>
          </a:p>
          <a:p>
            <a:r>
              <a:rPr lang="ru-RU" sz="3200" dirty="0"/>
              <a:t>производных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77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he main form of the framework">
            <a:extLst>
              <a:ext uri="{FF2B5EF4-FFF2-40B4-BE49-F238E27FC236}">
                <a16:creationId xmlns:a16="http://schemas.microsoft.com/office/drawing/2014/main" id="{17F7C0BE-A0B7-4741-9CEF-E908B921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01" y="1130626"/>
            <a:ext cx="2387832" cy="9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B50B35-472A-41F7-A1E8-3C8C4CC9047B}"/>
              </a:ext>
            </a:extLst>
          </p:cNvPr>
          <p:cNvSpPr txBox="1"/>
          <p:nvPr/>
        </p:nvSpPr>
        <p:spPr>
          <a:xfrm>
            <a:off x="2545229" y="260665"/>
            <a:ext cx="6902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Демонстрационная задача</a:t>
            </a:r>
            <a:endParaRPr lang="en-US" sz="4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3C1AFE7-5DB1-4EA4-893F-451781098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54" r="35859" b="-2"/>
          <a:stretch/>
        </p:blipFill>
        <p:spPr>
          <a:xfrm>
            <a:off x="8499109" y="1173839"/>
            <a:ext cx="3640138" cy="5467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6C6D2D-45DC-4515-A968-26B210E725E0}"/>
                  </a:ext>
                </a:extLst>
              </p:cNvPr>
              <p:cNvSpPr txBox="1"/>
              <p:nvPr/>
            </p:nvSpPr>
            <p:spPr>
              <a:xfrm>
                <a:off x="408657" y="2728842"/>
                <a:ext cx="2387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6C6D2D-45DC-4515-A968-26B210E72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57" y="2728842"/>
                <a:ext cx="23878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354F63-4C49-4204-B0B8-549C43BAE514}"/>
                  </a:ext>
                </a:extLst>
              </p:cNvPr>
              <p:cNvSpPr txBox="1"/>
              <p:nvPr/>
            </p:nvSpPr>
            <p:spPr>
              <a:xfrm>
                <a:off x="470801" y="3091952"/>
                <a:ext cx="1766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354F63-4C49-4204-B0B8-549C43BAE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1" y="3091952"/>
                <a:ext cx="176665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924B367-8774-45D3-A95C-1CB5160C1756}"/>
              </a:ext>
            </a:extLst>
          </p:cNvPr>
          <p:cNvSpPr txBox="1"/>
          <p:nvPr/>
        </p:nvSpPr>
        <p:spPr>
          <a:xfrm>
            <a:off x="559293" y="2234005"/>
            <a:ext cx="276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Формулы движения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BDB431-9747-4944-AD3F-3F2FA8C8BAC3}"/>
                  </a:ext>
                </a:extLst>
              </p:cNvPr>
              <p:cNvSpPr txBox="1"/>
              <p:nvPr/>
            </p:nvSpPr>
            <p:spPr>
              <a:xfrm>
                <a:off x="390748" y="3464839"/>
                <a:ext cx="27656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𝑙𝑡</m:t>
                          </m:r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𝑚𝑡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BDB431-9747-4944-AD3F-3F2FA8C8B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8" y="3464839"/>
                <a:ext cx="27656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137C8B7-B3EB-4673-BB7E-BB42509CD4EE}"/>
              </a:ext>
            </a:extLst>
          </p:cNvPr>
          <p:cNvSpPr txBox="1"/>
          <p:nvPr/>
        </p:nvSpPr>
        <p:spPr>
          <a:xfrm>
            <a:off x="559293" y="3907514"/>
            <a:ext cx="276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Выходные параметры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1FBC6-9F76-4183-9F6B-93E588270841}"/>
                  </a:ext>
                </a:extLst>
              </p:cNvPr>
              <p:cNvSpPr txBox="1"/>
              <p:nvPr/>
            </p:nvSpPr>
            <p:spPr>
              <a:xfrm>
                <a:off x="364541" y="4350189"/>
                <a:ext cx="545033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1FBC6-9F76-4183-9F6B-93E5882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41" y="4350189"/>
                <a:ext cx="5450333" cy="656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6188D09-6ABB-41FA-B7F9-8BC6374AD619}"/>
              </a:ext>
            </a:extLst>
          </p:cNvPr>
          <p:cNvSpPr txBox="1"/>
          <p:nvPr/>
        </p:nvSpPr>
        <p:spPr>
          <a:xfrm>
            <a:off x="6658536" y="4350189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Дальность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50F0E5-276B-41B9-87F7-AA9D807E121A}"/>
                  </a:ext>
                </a:extLst>
              </p:cNvPr>
              <p:cNvSpPr txBox="1"/>
              <p:nvPr/>
            </p:nvSpPr>
            <p:spPr>
              <a:xfrm>
                <a:off x="408657" y="4971974"/>
                <a:ext cx="6098958" cy="75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50F0E5-276B-41B9-87F7-AA9D807E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57" y="4971974"/>
                <a:ext cx="6098958" cy="755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E80D755-A33E-4F23-88B7-BB694C1A33C7}"/>
              </a:ext>
            </a:extLst>
          </p:cNvPr>
          <p:cNvSpPr txBox="1"/>
          <p:nvPr/>
        </p:nvSpPr>
        <p:spPr>
          <a:xfrm>
            <a:off x="6551731" y="5084231"/>
            <a:ext cx="24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Радиальная скорость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C182C-C886-4087-8399-A43DEAF7B5C6}"/>
                  </a:ext>
                </a:extLst>
              </p:cNvPr>
              <p:cNvSpPr txBox="1"/>
              <p:nvPr/>
            </p:nvSpPr>
            <p:spPr>
              <a:xfrm>
                <a:off x="1138333" y="5828324"/>
                <a:ext cx="3895305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/>
                  <a:t>-координаты радара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C182C-C886-4087-8399-A43DEAF7B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33" y="5828324"/>
                <a:ext cx="3895305" cy="390748"/>
              </a:xfrm>
              <a:prstGeom prst="rect">
                <a:avLst/>
              </a:prstGeom>
              <a:blipFill>
                <a:blip r:embed="rId9"/>
                <a:stretch>
                  <a:fillRect t="-9375" b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932A803-79C1-4B0E-8D01-ED8613B98DA8}"/>
              </a:ext>
            </a:extLst>
          </p:cNvPr>
          <p:cNvSpPr txBox="1"/>
          <p:nvPr/>
        </p:nvSpPr>
        <p:spPr>
          <a:xfrm>
            <a:off x="559293" y="58770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7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A20D-8D68-47E2-9AD9-8888FC15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rgbClr val="00B0F0"/>
                </a:solidFill>
              </a:rPr>
              <a:t>Графический сценарий</a:t>
            </a:r>
            <a:endParaRPr lang="en-US" sz="5400" kern="120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A85922-F493-4996-BC1B-7C89486E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9141"/>
            <a:ext cx="10515599" cy="37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6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2926-AA79-4F12-8BCA-91F8CF16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Реалистичная задача</a:t>
            </a:r>
            <a:br>
              <a:rPr lang="ru-RU" dirty="0"/>
            </a:br>
            <a:r>
              <a:rPr lang="ru-RU" sz="2400" dirty="0"/>
              <a:t>Движение ИСЗ, граыитационное поле 32х32 </a:t>
            </a:r>
            <a:br>
              <a:rPr lang="ru-RU" sz="2400" dirty="0"/>
            </a:br>
            <a:r>
              <a:rPr lang="ru-RU" sz="2400" dirty="0"/>
              <a:t>Динамическая модель атомосферы</a:t>
            </a:r>
            <a:endParaRPr lang="en-US" dirty="0"/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F6EE277E-5E09-4E97-A83A-A6EE561B3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59" y="2163097"/>
            <a:ext cx="7739905" cy="4223104"/>
          </a:xfrm>
        </p:spPr>
      </p:pic>
    </p:spTree>
    <p:extLst>
      <p:ext uri="{BB962C8B-B14F-4D97-AF65-F5344CB8AC3E}">
        <p14:creationId xmlns:p14="http://schemas.microsoft.com/office/powerpoint/2010/main" val="194311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7DEA-B41E-4B65-9A46-E4E1C04C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Уравнения движения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4F8CD-7493-4CF7-BEAB-30F845387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6132702" cy="47640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4A71D-B15B-444F-A860-144EA5DD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37" y="1270000"/>
            <a:ext cx="5001929" cy="54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591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150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Среда быстрой разработки вычислительных алгоритмов</vt:lpstr>
      <vt:lpstr>Основная идея</vt:lpstr>
      <vt:lpstr>PowerPoint Presentation</vt:lpstr>
      <vt:lpstr>Редактор формул и генерируемый код</vt:lpstr>
      <vt:lpstr>PowerPoint Presentation</vt:lpstr>
      <vt:lpstr>PowerPoint Presentation</vt:lpstr>
      <vt:lpstr>Графический сценарий</vt:lpstr>
      <vt:lpstr>Реалистичная задача Движение ИСЗ, граыитационное поле 32х32  Динамическая модель атомосферы</vt:lpstr>
      <vt:lpstr>Уравнения движения</vt:lpstr>
      <vt:lpstr>Сценарий с графиком</vt:lpstr>
      <vt:lpstr>Определение орбиты</vt:lpstr>
      <vt:lpstr>Определение веса свиней с помощью 3D камеры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Ivankov</dc:creator>
  <cp:lastModifiedBy>Petr Ivankov</cp:lastModifiedBy>
  <cp:revision>8</cp:revision>
  <dcterms:created xsi:type="dcterms:W3CDTF">2022-01-18T06:57:44Z</dcterms:created>
  <dcterms:modified xsi:type="dcterms:W3CDTF">2022-01-19T01:31:17Z</dcterms:modified>
</cp:coreProperties>
</file>