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League Spartan"/>
      <p:regular r:id="rId12"/>
      <p:bold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jtlSNa44d2uCAXgETd2jVI5qu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font" Target="fonts/LeagueSpartan-bold.fntdata"/><Relationship Id="rId12" Type="http://schemas.openxmlformats.org/officeDocument/2006/relationships/font" Target="fonts/LeagueSpartan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9.jpg"/><Relationship Id="rId5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2.jpg"/><Relationship Id="rId5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Relationship Id="rId4" Type="http://schemas.openxmlformats.org/officeDocument/2006/relationships/image" Target="../media/image8.jpg"/><Relationship Id="rId5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 txBox="1"/>
          <p:nvPr/>
        </p:nvSpPr>
        <p:spPr>
          <a:xfrm>
            <a:off x="4220957" y="4353126"/>
            <a:ext cx="9846085" cy="1418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65" u="none" cap="none" strike="noStrike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MEDMENTOR_AI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-1130300" y="3876924"/>
            <a:ext cx="3086100" cy="2352325"/>
            <a:chOff x="0" y="-47625"/>
            <a:chExt cx="812800" cy="619542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812800" cy="571917"/>
            </a:xfrm>
            <a:custGeom>
              <a:rect b="b" l="l" r="r" t="t"/>
              <a:pathLst>
                <a:path extrusionOk="0"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 txBox="1"/>
          <p:nvPr/>
        </p:nvSpPr>
        <p:spPr>
          <a:xfrm>
            <a:off x="4880587" y="5852404"/>
            <a:ext cx="8526827" cy="400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19" u="none" cap="none" strike="noStrike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An AI AgentOS-Powered Health Literacy Assistant</a:t>
            </a:r>
            <a:endParaRPr/>
          </a:p>
        </p:txBody>
      </p:sp>
      <p:grpSp>
        <p:nvGrpSpPr>
          <p:cNvPr id="90" name="Google Shape;90;p1"/>
          <p:cNvGrpSpPr/>
          <p:nvPr/>
        </p:nvGrpSpPr>
        <p:grpSpPr>
          <a:xfrm>
            <a:off x="16467343" y="3876924"/>
            <a:ext cx="3086100" cy="2352325"/>
            <a:chOff x="0" y="-47625"/>
            <a:chExt cx="812800" cy="619542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812800" cy="571917"/>
            </a:xfrm>
            <a:custGeom>
              <a:rect b="b" l="l" r="r" t="t"/>
              <a:pathLst>
                <a:path extrusionOk="0"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8" name="Google Shape;98;p2"/>
          <p:cNvGrpSpPr/>
          <p:nvPr/>
        </p:nvGrpSpPr>
        <p:grpSpPr>
          <a:xfrm>
            <a:off x="0" y="-180826"/>
            <a:ext cx="6792707" cy="10467826"/>
            <a:chOff x="0" y="-47625"/>
            <a:chExt cx="1789026" cy="2756958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1789026" cy="2709333"/>
            </a:xfrm>
            <a:custGeom>
              <a:rect b="b" l="l" r="r" t="t"/>
              <a:pathLst>
                <a:path extrusionOk="0" h="2709333" w="1789026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  <p:sp>
          <p:nvSpPr>
            <p:cNvPr id="100" name="Google Shape;100;p2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2"/>
          <p:cNvGrpSpPr/>
          <p:nvPr/>
        </p:nvGrpSpPr>
        <p:grpSpPr>
          <a:xfrm>
            <a:off x="5446818" y="8449679"/>
            <a:ext cx="897167" cy="2364371"/>
            <a:chOff x="0" y="-47625"/>
            <a:chExt cx="236291" cy="622715"/>
          </a:xfrm>
        </p:grpSpPr>
        <p:sp>
          <p:nvSpPr>
            <p:cNvPr id="102" name="Google Shape;102;p2"/>
            <p:cNvSpPr/>
            <p:nvPr/>
          </p:nvSpPr>
          <p:spPr>
            <a:xfrm>
              <a:off x="0" y="0"/>
              <a:ext cx="236291" cy="575090"/>
            </a:xfrm>
            <a:custGeom>
              <a:rect b="b" l="l" r="r" t="t"/>
              <a:pathLst>
                <a:path extrusionOk="0" h="575090" w="236291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2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2"/>
          <p:cNvGrpSpPr/>
          <p:nvPr/>
        </p:nvGrpSpPr>
        <p:grpSpPr>
          <a:xfrm>
            <a:off x="7509504" y="2224789"/>
            <a:ext cx="4857773" cy="6528106"/>
            <a:chOff x="0" y="0"/>
            <a:chExt cx="3663950" cy="4923790"/>
          </a:xfrm>
        </p:grpSpPr>
        <p:sp>
          <p:nvSpPr>
            <p:cNvPr id="105" name="Google Shape;105;p2"/>
            <p:cNvSpPr/>
            <p:nvPr/>
          </p:nvSpPr>
          <p:spPr>
            <a:xfrm>
              <a:off x="31750" y="31750"/>
              <a:ext cx="3600450" cy="4859020"/>
            </a:xfrm>
            <a:custGeom>
              <a:rect b="b" l="l" r="r" t="t"/>
              <a:pathLst>
                <a:path extrusionOk="0"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39966" r="-39964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0"/>
              <a:ext cx="3663950" cy="4923790"/>
            </a:xfrm>
            <a:custGeom>
              <a:rect b="b" l="l" r="r" t="t"/>
              <a:pathLst>
                <a:path extrusionOk="0"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709411" y="1662134"/>
            <a:ext cx="4243380" cy="79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8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STATEMENT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709411" y="942975"/>
            <a:ext cx="4842085" cy="770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51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579067" y="3570484"/>
            <a:ext cx="56346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Patients struggle to understand complex medical diagnos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en-US" sz="212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s, especially when language barriers exist.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579067" y="5329434"/>
            <a:ext cx="5634574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Doctors often don't have time to explain thoroughly.</a:t>
            </a:r>
            <a:endParaRPr/>
          </a:p>
        </p:txBody>
      </p:sp>
      <p:grpSp>
        <p:nvGrpSpPr>
          <p:cNvPr id="111" name="Google Shape;111;p2"/>
          <p:cNvGrpSpPr/>
          <p:nvPr/>
        </p:nvGrpSpPr>
        <p:grpSpPr>
          <a:xfrm>
            <a:off x="12862577" y="2215264"/>
            <a:ext cx="4857773" cy="6528106"/>
            <a:chOff x="0" y="0"/>
            <a:chExt cx="3663950" cy="4923790"/>
          </a:xfrm>
        </p:grpSpPr>
        <p:sp>
          <p:nvSpPr>
            <p:cNvPr id="112" name="Google Shape;112;p2"/>
            <p:cNvSpPr/>
            <p:nvPr/>
          </p:nvSpPr>
          <p:spPr>
            <a:xfrm>
              <a:off x="31750" y="31750"/>
              <a:ext cx="3600450" cy="4859020"/>
            </a:xfrm>
            <a:custGeom>
              <a:rect b="b" l="l" r="r" t="t"/>
              <a:pathLst>
                <a:path extrusionOk="0" h="4859020" w="360045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51086" r="-51084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0" y="0"/>
              <a:ext cx="3663950" cy="4923790"/>
            </a:xfrm>
            <a:custGeom>
              <a:rect b="b" l="l" r="r" t="t"/>
              <a:pathLst>
                <a:path extrusionOk="0" h="4923790" w="366395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579067" y="6713709"/>
            <a:ext cx="56346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2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•There is a need for a system that explains, translates, and summarizes medical information </a:t>
            </a:r>
            <a:r>
              <a:rPr lang="en-US" sz="212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accessible</a:t>
            </a:r>
            <a:r>
              <a:rPr b="0" i="0" lang="en-US" sz="2125" u="none" cap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0" name="Google Shape;120;p3"/>
          <p:cNvGrpSpPr/>
          <p:nvPr/>
        </p:nvGrpSpPr>
        <p:grpSpPr>
          <a:xfrm>
            <a:off x="11908043" y="-180826"/>
            <a:ext cx="6379957" cy="10467826"/>
            <a:chOff x="0" y="-47625"/>
            <a:chExt cx="1680318" cy="2756958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1680318" cy="2709333"/>
            </a:xfrm>
            <a:custGeom>
              <a:rect b="b" l="l" r="r" t="t"/>
              <a:pathLst>
                <a:path extrusionOk="0" h="2709333" w="1680318">
                  <a:moveTo>
                    <a:pt x="0" y="0"/>
                  </a:moveTo>
                  <a:lnTo>
                    <a:pt x="1680318" y="0"/>
                  </a:lnTo>
                  <a:lnTo>
                    <a:pt x="168031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  <p:sp>
          <p:nvSpPr>
            <p:cNvPr id="122" name="Google Shape;122;p3"/>
            <p:cNvSpPr txBox="1"/>
            <p:nvPr/>
          </p:nvSpPr>
          <p:spPr>
            <a:xfrm>
              <a:off x="0" y="-47625"/>
              <a:ext cx="1680318" cy="27569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10640583" y="1606753"/>
            <a:ext cx="1868266" cy="1868266"/>
            <a:chOff x="0" y="0"/>
            <a:chExt cx="812800" cy="81280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" name="Google Shape;126;p3"/>
          <p:cNvGrpSpPr/>
          <p:nvPr/>
        </p:nvGrpSpPr>
        <p:grpSpPr>
          <a:xfrm>
            <a:off x="10640583" y="4210291"/>
            <a:ext cx="1868266" cy="1868266"/>
            <a:chOff x="0" y="0"/>
            <a:chExt cx="812800" cy="812800"/>
          </a:xfrm>
        </p:grpSpPr>
        <p:sp>
          <p:nvSpPr>
            <p:cNvPr id="127" name="Google Shape;127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" name="Google Shape;129;p3"/>
          <p:cNvGrpSpPr/>
          <p:nvPr/>
        </p:nvGrpSpPr>
        <p:grpSpPr>
          <a:xfrm>
            <a:off x="10640583" y="6811982"/>
            <a:ext cx="1868266" cy="1868266"/>
            <a:chOff x="0" y="0"/>
            <a:chExt cx="812800" cy="812800"/>
          </a:xfrm>
        </p:grpSpPr>
        <p:sp>
          <p:nvSpPr>
            <p:cNvPr id="130" name="Google Shape;130;p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3"/>
          <p:cNvGrpSpPr/>
          <p:nvPr/>
        </p:nvGrpSpPr>
        <p:grpSpPr>
          <a:xfrm>
            <a:off x="-970541" y="1825519"/>
            <a:ext cx="1601933" cy="6647485"/>
            <a:chOff x="0" y="-47625"/>
            <a:chExt cx="421908" cy="1750778"/>
          </a:xfrm>
        </p:grpSpPr>
        <p:sp>
          <p:nvSpPr>
            <p:cNvPr id="133" name="Google Shape;133;p3"/>
            <p:cNvSpPr/>
            <p:nvPr/>
          </p:nvSpPr>
          <p:spPr>
            <a:xfrm>
              <a:off x="0" y="0"/>
              <a:ext cx="421908" cy="1703153"/>
            </a:xfrm>
            <a:custGeom>
              <a:rect b="b" l="l" r="r" t="t"/>
              <a:pathLst>
                <a:path extrusionOk="0" h="1703153" w="421908">
                  <a:moveTo>
                    <a:pt x="210954" y="0"/>
                  </a:moveTo>
                  <a:lnTo>
                    <a:pt x="210954" y="0"/>
                  </a:lnTo>
                  <a:cubicBezTo>
                    <a:pt x="266903" y="0"/>
                    <a:pt x="320560" y="22225"/>
                    <a:pt x="360121" y="61787"/>
                  </a:cubicBezTo>
                  <a:cubicBezTo>
                    <a:pt x="399683" y="101349"/>
                    <a:pt x="421908" y="155006"/>
                    <a:pt x="421908" y="210954"/>
                  </a:cubicBezTo>
                  <a:lnTo>
                    <a:pt x="421908" y="1492199"/>
                  </a:lnTo>
                  <a:cubicBezTo>
                    <a:pt x="421908" y="1548147"/>
                    <a:pt x="399683" y="1601804"/>
                    <a:pt x="360121" y="1641366"/>
                  </a:cubicBezTo>
                  <a:cubicBezTo>
                    <a:pt x="320560" y="1680928"/>
                    <a:pt x="266903" y="1703153"/>
                    <a:pt x="210954" y="1703153"/>
                  </a:cubicBezTo>
                  <a:lnTo>
                    <a:pt x="210954" y="1703153"/>
                  </a:lnTo>
                  <a:cubicBezTo>
                    <a:pt x="155006" y="1703153"/>
                    <a:pt x="101349" y="1680928"/>
                    <a:pt x="61787" y="1641366"/>
                  </a:cubicBezTo>
                  <a:cubicBezTo>
                    <a:pt x="22225" y="1601804"/>
                    <a:pt x="0" y="1548147"/>
                    <a:pt x="0" y="1492199"/>
                  </a:cubicBezTo>
                  <a:lnTo>
                    <a:pt x="0" y="210954"/>
                  </a:lnTo>
                  <a:cubicBezTo>
                    <a:pt x="0" y="155006"/>
                    <a:pt x="22225" y="101349"/>
                    <a:pt x="61787" y="61787"/>
                  </a:cubicBezTo>
                  <a:cubicBezTo>
                    <a:pt x="101349" y="22225"/>
                    <a:pt x="155006" y="0"/>
                    <a:pt x="210954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0" y="-47625"/>
              <a:ext cx="421908" cy="1750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3"/>
          <p:cNvSpPr/>
          <p:nvPr/>
        </p:nvSpPr>
        <p:spPr>
          <a:xfrm>
            <a:off x="13185644" y="3008076"/>
            <a:ext cx="4231234" cy="2823387"/>
          </a:xfrm>
          <a:custGeom>
            <a:rect b="b" l="l" r="r" t="t"/>
            <a:pathLst>
              <a:path extrusionOk="0" h="2823387" w="4231234">
                <a:moveTo>
                  <a:pt x="0" y="0"/>
                </a:moveTo>
                <a:lnTo>
                  <a:pt x="4231234" y="0"/>
                </a:lnTo>
                <a:lnTo>
                  <a:pt x="4231234" y="2823386"/>
                </a:lnTo>
                <a:lnTo>
                  <a:pt x="0" y="28233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3"/>
          <p:cNvSpPr/>
          <p:nvPr/>
        </p:nvSpPr>
        <p:spPr>
          <a:xfrm>
            <a:off x="13688523" y="6462034"/>
            <a:ext cx="3728355" cy="2796266"/>
          </a:xfrm>
          <a:custGeom>
            <a:rect b="b" l="l" r="r" t="t"/>
            <a:pathLst>
              <a:path extrusionOk="0" h="2796266" w="3728355">
                <a:moveTo>
                  <a:pt x="0" y="0"/>
                </a:moveTo>
                <a:lnTo>
                  <a:pt x="3728355" y="0"/>
                </a:lnTo>
                <a:lnTo>
                  <a:pt x="3728355" y="2796266"/>
                </a:lnTo>
                <a:lnTo>
                  <a:pt x="0" y="279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591" r="-5591" t="0"/>
            </a:stretch>
          </a:blipFill>
          <a:ln>
            <a:noFill/>
          </a:ln>
        </p:spPr>
      </p:sp>
      <p:sp>
        <p:nvSpPr>
          <p:cNvPr id="137" name="Google Shape;137;p3"/>
          <p:cNvSpPr txBox="1"/>
          <p:nvPr/>
        </p:nvSpPr>
        <p:spPr>
          <a:xfrm>
            <a:off x="11908043" y="914400"/>
            <a:ext cx="5508835" cy="7702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51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TARGET USERS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13173498" y="1744684"/>
            <a:ext cx="4243380" cy="79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708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USERS</a:t>
            </a:r>
            <a:endParaRPr/>
          </a:p>
        </p:txBody>
      </p:sp>
      <p:sp>
        <p:nvSpPr>
          <p:cNvPr id="139" name="Google Shape;139;p3"/>
          <p:cNvSpPr txBox="1"/>
          <p:nvPr/>
        </p:nvSpPr>
        <p:spPr>
          <a:xfrm>
            <a:off x="10755298" y="1901472"/>
            <a:ext cx="1638836" cy="1335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5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  <a:endParaRPr/>
          </a:p>
        </p:txBody>
      </p:sp>
      <p:sp>
        <p:nvSpPr>
          <p:cNvPr id="140" name="Google Shape;140;p3"/>
          <p:cNvSpPr txBox="1"/>
          <p:nvPr/>
        </p:nvSpPr>
        <p:spPr>
          <a:xfrm>
            <a:off x="10755298" y="4495485"/>
            <a:ext cx="1638836" cy="1335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85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  <a:endParaRPr/>
          </a:p>
        </p:txBody>
      </p:sp>
      <p:sp>
        <p:nvSpPr>
          <p:cNvPr id="141" name="Google Shape;141;p3"/>
          <p:cNvSpPr txBox="1"/>
          <p:nvPr/>
        </p:nvSpPr>
        <p:spPr>
          <a:xfrm>
            <a:off x="10755298" y="7097732"/>
            <a:ext cx="1638836" cy="13359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858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  <a:endParaRPr/>
          </a:p>
        </p:txBody>
      </p:sp>
      <p:sp>
        <p:nvSpPr>
          <p:cNvPr id="142" name="Google Shape;142;p3"/>
          <p:cNvSpPr txBox="1"/>
          <p:nvPr/>
        </p:nvSpPr>
        <p:spPr>
          <a:xfrm>
            <a:off x="4185774" y="2084189"/>
            <a:ext cx="5948400" cy="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Patients receiving diagnos</a:t>
            </a:r>
            <a:r>
              <a:rPr lang="en-US" sz="2399"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en-US" sz="23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 in hospitals or clinics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4185774" y="4688200"/>
            <a:ext cx="5948366" cy="8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Rural populations speaking regional languages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4185774" y="7081264"/>
            <a:ext cx="5948366" cy="1263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9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Doctors who want to improve patient understanding Health organizations aiming to boost medical literacy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0" name="Google Shape;150;p4"/>
          <p:cNvGrpSpPr/>
          <p:nvPr/>
        </p:nvGrpSpPr>
        <p:grpSpPr>
          <a:xfrm>
            <a:off x="1028700" y="8817125"/>
            <a:ext cx="2514600" cy="441175"/>
            <a:chOff x="0" y="-47625"/>
            <a:chExt cx="662281" cy="116195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662281" cy="68570"/>
            </a:xfrm>
            <a:custGeom>
              <a:rect b="b" l="l" r="r" t="t"/>
              <a:pathLst>
                <a:path extrusionOk="0"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</p:sp>
        <p:sp>
          <p:nvSpPr>
            <p:cNvPr id="152" name="Google Shape;152;p4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p4"/>
          <p:cNvGrpSpPr/>
          <p:nvPr/>
        </p:nvGrpSpPr>
        <p:grpSpPr>
          <a:xfrm>
            <a:off x="7416165" y="429700"/>
            <a:ext cx="5246370" cy="5246370"/>
            <a:chOff x="0" y="0"/>
            <a:chExt cx="6350000" cy="6350000"/>
          </a:xfrm>
        </p:grpSpPr>
        <p:sp>
          <p:nvSpPr>
            <p:cNvPr id="154" name="Google Shape;154;p4"/>
            <p:cNvSpPr/>
            <p:nvPr/>
          </p:nvSpPr>
          <p:spPr>
            <a:xfrm>
              <a:off x="0" y="0"/>
              <a:ext cx="6350000" cy="6350000"/>
            </a:xfrm>
            <a:custGeom>
              <a:rect b="b" l="l" r="r" t="t"/>
              <a:pathLst>
                <a:path extrusionOk="0" h="6350000" w="6350000">
                  <a:moveTo>
                    <a:pt x="0" y="3175000"/>
                  </a:moveTo>
                  <a:cubicBezTo>
                    <a:pt x="0" y="4928870"/>
                    <a:pt x="1421130" y="6350000"/>
                    <a:pt x="3175000" y="6350000"/>
                  </a:cubicBezTo>
                  <a:lnTo>
                    <a:pt x="6350000" y="6350000"/>
                  </a:lnTo>
                  <a:lnTo>
                    <a:pt x="6350000" y="3175000"/>
                  </a:lnTo>
                  <a:cubicBezTo>
                    <a:pt x="6350000" y="1421130"/>
                    <a:pt x="4928870" y="0"/>
                    <a:pt x="3175000" y="0"/>
                  </a:cubicBezTo>
                  <a:cubicBezTo>
                    <a:pt x="1421130" y="0"/>
                    <a:pt x="0" y="1421130"/>
                    <a:pt x="0" y="317500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91160" y="364490"/>
              <a:ext cx="5619750" cy="5621020"/>
            </a:xfrm>
            <a:custGeom>
              <a:rect b="b" l="l" r="r" t="t"/>
              <a:pathLst>
                <a:path extrusionOk="0" h="5621020" w="5619750">
                  <a:moveTo>
                    <a:pt x="2810510" y="0"/>
                  </a:moveTo>
                  <a:cubicBezTo>
                    <a:pt x="4362450" y="0"/>
                    <a:pt x="5619750" y="1258570"/>
                    <a:pt x="5619750" y="2810510"/>
                  </a:cubicBezTo>
                  <a:cubicBezTo>
                    <a:pt x="5619750" y="4362450"/>
                    <a:pt x="4361180" y="5621020"/>
                    <a:pt x="2810510" y="5621020"/>
                  </a:cubicBezTo>
                  <a:cubicBezTo>
                    <a:pt x="1258570" y="5621020"/>
                    <a:pt x="0" y="4362450"/>
                    <a:pt x="0" y="2810510"/>
                  </a:cubicBezTo>
                  <a:cubicBezTo>
                    <a:pt x="1270" y="1258570"/>
                    <a:pt x="1258570" y="0"/>
                    <a:pt x="2810510" y="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24921" r="-2492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12776835" y="4610930"/>
            <a:ext cx="5246370" cy="5246370"/>
            <a:chOff x="0" y="0"/>
            <a:chExt cx="6350000" cy="6350000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6350000" cy="6350000"/>
            </a:xfrm>
            <a:custGeom>
              <a:rect b="b" l="l" r="r" t="t"/>
              <a:pathLst>
                <a:path extrusionOk="0" h="6350000" w="6350000">
                  <a:moveTo>
                    <a:pt x="6350000" y="3175000"/>
                  </a:moveTo>
                  <a:cubicBezTo>
                    <a:pt x="6350000" y="1421130"/>
                    <a:pt x="4928870" y="0"/>
                    <a:pt x="3175000" y="0"/>
                  </a:cubicBezTo>
                  <a:lnTo>
                    <a:pt x="0" y="0"/>
                  </a:lnTo>
                  <a:lnTo>
                    <a:pt x="0" y="3175000"/>
                  </a:lnTo>
                  <a:cubicBezTo>
                    <a:pt x="0" y="4928870"/>
                    <a:pt x="1421130" y="6350000"/>
                    <a:pt x="3175000" y="6350000"/>
                  </a:cubicBezTo>
                  <a:cubicBezTo>
                    <a:pt x="4928870" y="6350000"/>
                    <a:pt x="6350000" y="4928870"/>
                    <a:pt x="6350000" y="317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199010" y="359986"/>
              <a:ext cx="5898640" cy="5630028"/>
            </a:xfrm>
            <a:custGeom>
              <a:rect b="b" l="l" r="r" t="t"/>
              <a:pathLst>
                <a:path extrusionOk="0" h="5630028" w="5898640">
                  <a:moveTo>
                    <a:pt x="2949320" y="4504"/>
                  </a:moveTo>
                  <a:cubicBezTo>
                    <a:pt x="1942227" y="0"/>
                    <a:pt x="1009702" y="534693"/>
                    <a:pt x="504851" y="1406118"/>
                  </a:cubicBezTo>
                  <a:cubicBezTo>
                    <a:pt x="0" y="2277543"/>
                    <a:pt x="0" y="3352485"/>
                    <a:pt x="504851" y="4223910"/>
                  </a:cubicBezTo>
                  <a:cubicBezTo>
                    <a:pt x="1009702" y="5095335"/>
                    <a:pt x="1942227" y="5630028"/>
                    <a:pt x="2949320" y="5625524"/>
                  </a:cubicBezTo>
                  <a:cubicBezTo>
                    <a:pt x="3956413" y="5630028"/>
                    <a:pt x="4888938" y="5095335"/>
                    <a:pt x="5393789" y="4223910"/>
                  </a:cubicBezTo>
                  <a:cubicBezTo>
                    <a:pt x="5898640" y="3352485"/>
                    <a:pt x="5898640" y="2277543"/>
                    <a:pt x="5393789" y="1406118"/>
                  </a:cubicBezTo>
                  <a:cubicBezTo>
                    <a:pt x="4888938" y="534693"/>
                    <a:pt x="3956413" y="0"/>
                    <a:pt x="2949320" y="4504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24711" r="-24711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4"/>
          <p:cNvSpPr txBox="1"/>
          <p:nvPr/>
        </p:nvSpPr>
        <p:spPr>
          <a:xfrm>
            <a:off x="1028700" y="1681184"/>
            <a:ext cx="4243380" cy="91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08" u="none" cap="none" strike="noStrike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  <a:endParaRPr/>
          </a:p>
        </p:txBody>
      </p:sp>
      <p:sp>
        <p:nvSpPr>
          <p:cNvPr id="160" name="Google Shape;160;p4"/>
          <p:cNvSpPr txBox="1"/>
          <p:nvPr/>
        </p:nvSpPr>
        <p:spPr>
          <a:xfrm>
            <a:off x="1028700" y="914400"/>
            <a:ext cx="4842085" cy="8978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151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/>
          </a:p>
        </p:txBody>
      </p:sp>
      <p:sp>
        <p:nvSpPr>
          <p:cNvPr id="161" name="Google Shape;161;p4"/>
          <p:cNvSpPr txBox="1"/>
          <p:nvPr/>
        </p:nvSpPr>
        <p:spPr>
          <a:xfrm>
            <a:off x="1028700" y="4816555"/>
            <a:ext cx="56346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9498" lvl="1" marL="458996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Arial"/>
              <a:buChar char="•"/>
            </a:pPr>
            <a:r>
              <a:rPr b="0" i="0" lang="en-US" sz="212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Interprets diagnos</a:t>
            </a:r>
            <a:r>
              <a:rPr lang="en-US" sz="2125"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b="0" i="0" lang="en-US" sz="212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</a:t>
            </a:r>
            <a:endParaRPr/>
          </a:p>
        </p:txBody>
      </p:sp>
      <p:sp>
        <p:nvSpPr>
          <p:cNvPr id="162" name="Google Shape;162;p4"/>
          <p:cNvSpPr txBox="1"/>
          <p:nvPr/>
        </p:nvSpPr>
        <p:spPr>
          <a:xfrm>
            <a:off x="1028700" y="5666600"/>
            <a:ext cx="5634574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9498" lvl="1" marL="458996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Arial"/>
              <a:buChar char="•"/>
            </a:pPr>
            <a:r>
              <a:rPr b="0" i="0" lang="en-US" sz="212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Translates explanations into local languages</a:t>
            </a:r>
            <a:endParaRPr/>
          </a:p>
        </p:txBody>
      </p:sp>
      <p:sp>
        <p:nvSpPr>
          <p:cNvPr id="163" name="Google Shape;163;p4"/>
          <p:cNvSpPr txBox="1"/>
          <p:nvPr/>
        </p:nvSpPr>
        <p:spPr>
          <a:xfrm>
            <a:off x="1028700" y="2995735"/>
            <a:ext cx="5634574" cy="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2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•MedMentor_AI is a multi-agent system that: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028700" y="6716780"/>
            <a:ext cx="5634574" cy="3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9498" lvl="1" marL="458996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Arial"/>
              <a:buChar char="•"/>
            </a:pPr>
            <a:r>
              <a:rPr b="0" i="0" lang="en-US" sz="212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Summarizes care instructions</a:t>
            </a:r>
            <a:endParaRPr/>
          </a:p>
        </p:txBody>
      </p:sp>
      <p:sp>
        <p:nvSpPr>
          <p:cNvPr id="165" name="Google Shape;165;p4"/>
          <p:cNvSpPr txBox="1"/>
          <p:nvPr/>
        </p:nvSpPr>
        <p:spPr>
          <a:xfrm>
            <a:off x="1028700" y="7491455"/>
            <a:ext cx="5634574" cy="3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9498" lvl="1" marL="458996" marR="0" rtl="0" algn="l">
              <a:lnSpc>
                <a:spcPct val="14004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25"/>
              <a:buFont typeface="Arial"/>
              <a:buChar char="•"/>
            </a:pPr>
            <a:r>
              <a:rPr b="0" i="0" lang="en-US" sz="2125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Generates structured follow-up plans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"/>
          <p:cNvSpPr/>
          <p:nvPr/>
        </p:nvSpPr>
        <p:spPr>
          <a:xfrm>
            <a:off x="3886958" y="1740730"/>
            <a:ext cx="10514084" cy="7517570"/>
          </a:xfrm>
          <a:custGeom>
            <a:rect b="b" l="l" r="r" t="t"/>
            <a:pathLst>
              <a:path extrusionOk="0" h="7517570" w="10514084">
                <a:moveTo>
                  <a:pt x="0" y="0"/>
                </a:moveTo>
                <a:lnTo>
                  <a:pt x="10514084" y="0"/>
                </a:lnTo>
                <a:lnTo>
                  <a:pt x="10514084" y="7517570"/>
                </a:lnTo>
                <a:lnTo>
                  <a:pt x="0" y="7517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5"/>
          <p:cNvSpPr txBox="1"/>
          <p:nvPr/>
        </p:nvSpPr>
        <p:spPr>
          <a:xfrm>
            <a:off x="4943836" y="519855"/>
            <a:ext cx="8400328" cy="9129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08" u="none" cap="none" strike="noStrike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SYSTEM ARCHITECTURE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814" l="0" r="0" t="-6699"/>
            </a:stretch>
          </a:blipFill>
          <a:ln>
            <a:noFill/>
          </a:ln>
        </p:spPr>
      </p:sp>
      <p:grpSp>
        <p:nvGrpSpPr>
          <p:cNvPr id="177" name="Google Shape;177;p6"/>
          <p:cNvGrpSpPr/>
          <p:nvPr/>
        </p:nvGrpSpPr>
        <p:grpSpPr>
          <a:xfrm>
            <a:off x="-698500" y="2943374"/>
            <a:ext cx="5245100" cy="1513604"/>
            <a:chOff x="0" y="-47625"/>
            <a:chExt cx="1381426" cy="398645"/>
          </a:xfrm>
        </p:grpSpPr>
        <p:sp>
          <p:nvSpPr>
            <p:cNvPr id="178" name="Google Shape;178;p6"/>
            <p:cNvSpPr/>
            <p:nvPr/>
          </p:nvSpPr>
          <p:spPr>
            <a:xfrm>
              <a:off x="0" y="0"/>
              <a:ext cx="1381426" cy="351020"/>
            </a:xfrm>
            <a:custGeom>
              <a:rect b="b" l="l" r="r" t="t"/>
              <a:pathLst>
                <a:path extrusionOk="0"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13741400" y="2943374"/>
            <a:ext cx="5118100" cy="1513604"/>
            <a:chOff x="0" y="-47625"/>
            <a:chExt cx="1347977" cy="398645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1347977" cy="351020"/>
            </a:xfrm>
            <a:custGeom>
              <a:rect b="b" l="l" r="r" t="t"/>
              <a:pathLst>
                <a:path extrusionOk="0"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6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382" u="none" cap="none" strike="noStrike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7616825" y="6524774"/>
            <a:ext cx="3054350" cy="942104"/>
            <a:chOff x="0" y="-47625"/>
            <a:chExt cx="804438" cy="248126"/>
          </a:xfrm>
        </p:grpSpPr>
        <p:sp>
          <p:nvSpPr>
            <p:cNvPr id="185" name="Google Shape;185;p6"/>
            <p:cNvSpPr/>
            <p:nvPr/>
          </p:nvSpPr>
          <p:spPr>
            <a:xfrm>
              <a:off x="0" y="0"/>
              <a:ext cx="804438" cy="200501"/>
            </a:xfrm>
            <a:custGeom>
              <a:rect b="b" l="l" r="r" t="t"/>
              <a:pathLst>
                <a:path extrusionOk="0" h="200501" w="804438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6"/>
            <p:cNvSpPr txBox="1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6"/>
          <p:cNvSpPr txBox="1"/>
          <p:nvPr/>
        </p:nvSpPr>
        <p:spPr>
          <a:xfrm>
            <a:off x="7347826" y="6846823"/>
            <a:ext cx="3592349" cy="5359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148" u="none" cap="none" strike="noStrik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VISIT US</a:t>
            </a:r>
            <a:endParaRPr/>
          </a:p>
        </p:txBody>
      </p:sp>
      <p:sp>
        <p:nvSpPr>
          <p:cNvPr id="188" name="Google Shape;188;p6"/>
          <p:cNvSpPr/>
          <p:nvPr/>
        </p:nvSpPr>
        <p:spPr>
          <a:xfrm>
            <a:off x="5757530" y="8495976"/>
            <a:ext cx="762324" cy="762324"/>
          </a:xfrm>
          <a:custGeom>
            <a:rect b="b" l="l" r="r" t="t"/>
            <a:pathLst>
              <a:path extrusionOk="0" h="762324" w="762324">
                <a:moveTo>
                  <a:pt x="0" y="0"/>
                </a:moveTo>
                <a:lnTo>
                  <a:pt x="762324" y="0"/>
                </a:lnTo>
                <a:lnTo>
                  <a:pt x="762324" y="762324"/>
                </a:lnTo>
                <a:lnTo>
                  <a:pt x="0" y="7623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6"/>
          <p:cNvSpPr txBox="1"/>
          <p:nvPr/>
        </p:nvSpPr>
        <p:spPr>
          <a:xfrm>
            <a:off x="6919904" y="8553549"/>
            <a:ext cx="5610566" cy="5730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15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sangramsinha87@gmail.com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