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33"/>
  </p:notesMasterIdLst>
  <p:sldIdLst>
    <p:sldId id="316" r:id="rId5"/>
    <p:sldId id="310" r:id="rId6"/>
    <p:sldId id="311" r:id="rId7"/>
    <p:sldId id="312" r:id="rId8"/>
    <p:sldId id="317" r:id="rId9"/>
    <p:sldId id="318" r:id="rId10"/>
    <p:sldId id="341" r:id="rId11"/>
    <p:sldId id="319" r:id="rId12"/>
    <p:sldId id="320" r:id="rId13"/>
    <p:sldId id="313" r:id="rId14"/>
    <p:sldId id="321" r:id="rId15"/>
    <p:sldId id="322" r:id="rId16"/>
    <p:sldId id="323" r:id="rId17"/>
    <p:sldId id="324" r:id="rId18"/>
    <p:sldId id="329" r:id="rId19"/>
    <p:sldId id="330" r:id="rId20"/>
    <p:sldId id="331" r:id="rId21"/>
    <p:sldId id="332" r:id="rId22"/>
    <p:sldId id="333" r:id="rId23"/>
    <p:sldId id="335" r:id="rId24"/>
    <p:sldId id="343" r:id="rId25"/>
    <p:sldId id="336" r:id="rId26"/>
    <p:sldId id="338" r:id="rId27"/>
    <p:sldId id="339" r:id="rId28"/>
    <p:sldId id="340" r:id="rId29"/>
    <p:sldId id="315" r:id="rId30"/>
    <p:sldId id="342" r:id="rId31"/>
    <p:sldId id="30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CEF1F-05E9-3AA2-CD79-1FC1D92654E9}" v="1" dt="2024-04-23T15:43:38.942"/>
    <p1510:client id="{38E1B706-7C89-F676-9E1A-C7D6BA28E2ED}" v="1470" dt="2024-04-23T15:18:23.241"/>
    <p1510:client id="{A93D4696-CB83-BA36-51CB-F9D24416F905}" v="2075" dt="2024-04-25T14:31:16.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5226" autoAdjust="0"/>
  </p:normalViewPr>
  <p:slideViewPr>
    <p:cSldViewPr snapToGrid="0">
      <p:cViewPr>
        <p:scale>
          <a:sx n="100" d="100"/>
          <a:sy n="100" d="100"/>
        </p:scale>
        <p:origin x="-542" y="-494"/>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10/2/2024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28</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dirty="0"/>
              <a:t>Click to edit</a:t>
            </a:r>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dirty="0"/>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endParaRPr lang="en-US" dirty="0"/>
          </a:p>
        </p:txBody>
      </p:sp>
      <p:sp>
        <p:nvSpPr>
          <p:cNvPr id="3" name="Date Placeholder 2">
            <a:extLst>
              <a:ext uri="{FF2B5EF4-FFF2-40B4-BE49-F238E27FC236}">
                <a16:creationId xmlns:a16="http://schemas.microsoft.com/office/drawing/2014/main" id="{E3B730DE-0120-46E6-8D3A-600D766F15D8}"/>
              </a:ext>
            </a:extLst>
          </p:cNvPr>
          <p:cNvSpPr>
            <a:spLocks noGrp="1"/>
          </p:cNvSpPr>
          <p:nvPr>
            <p:ph type="dt" sz="half" idx="16"/>
          </p:nvPr>
        </p:nvSpPr>
        <p:spPr/>
        <p:txBody>
          <a:bodyPr/>
          <a:lstStyle>
            <a:lvl1pPr>
              <a:defRPr>
                <a:solidFill>
                  <a:schemeClr val="accent2"/>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24043382-22FC-496B-AEE9-278F3734E2B8}"/>
              </a:ext>
            </a:extLst>
          </p:cNvPr>
          <p:cNvSpPr>
            <a:spLocks noGrp="1"/>
          </p:cNvSpPr>
          <p:nvPr>
            <p:ph type="ftr" sz="quarter" idx="17"/>
          </p:nvPr>
        </p:nvSpPr>
        <p:spPr>
          <a:xfrm>
            <a:off x="7962190" y="623907"/>
            <a:ext cx="4114800" cy="365125"/>
          </a:xfrm>
        </p:spPr>
        <p:txBody>
          <a:bodyPr/>
          <a:lstStyle>
            <a:lvl1pPr>
              <a:defRPr>
                <a:solidFill>
                  <a:schemeClr val="accent2"/>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C8288E7F-4AC4-4AE1-9CDB-DE61BFDA668D}"/>
              </a:ext>
            </a:extLst>
          </p:cNvPr>
          <p:cNvSpPr>
            <a:spLocks noGrp="1"/>
          </p:cNvSpPr>
          <p:nvPr>
            <p:ph type="sldNum" sz="quarter" idx="18"/>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dirty="0"/>
              <a:t>Click to edit</a:t>
            </a:r>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698E82A-0F3A-4A95-B364-F76F0A493755}"/>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4532504-F5A4-48F8-B4E9-260A94B9BDAC}"/>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Date Placeholder 6">
            <a:extLst>
              <a:ext uri="{FF2B5EF4-FFF2-40B4-BE49-F238E27FC236}">
                <a16:creationId xmlns:a16="http://schemas.microsoft.com/office/drawing/2014/main" id="{5899A11A-FB87-441D-8F10-20485D20E770}"/>
              </a:ext>
            </a:extLst>
          </p:cNvPr>
          <p:cNvSpPr>
            <a:spLocks noGrp="1"/>
          </p:cNvSpPr>
          <p:nvPr>
            <p:ph type="dt" sz="half" idx="12"/>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24" name="Footer Placeholder 7">
            <a:extLst>
              <a:ext uri="{FF2B5EF4-FFF2-40B4-BE49-F238E27FC236}">
                <a16:creationId xmlns:a16="http://schemas.microsoft.com/office/drawing/2014/main" id="{58BCD522-5AD9-4F60-813E-CB3B6AEAB6E2}"/>
              </a:ext>
            </a:extLst>
          </p:cNvPr>
          <p:cNvSpPr>
            <a:spLocks noGrp="1"/>
          </p:cNvSpPr>
          <p:nvPr>
            <p:ph type="ftr" sz="quarter" idx="13"/>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25" name="Slide Number Placeholder 8">
            <a:extLst>
              <a:ext uri="{FF2B5EF4-FFF2-40B4-BE49-F238E27FC236}">
                <a16:creationId xmlns:a16="http://schemas.microsoft.com/office/drawing/2014/main" id="{AE30A9EF-2135-43EE-8E37-70C7EE1BCAF4}"/>
              </a:ext>
            </a:extLst>
          </p:cNvPr>
          <p:cNvSpPr>
            <a:spLocks noGrp="1"/>
          </p:cNvSpPr>
          <p:nvPr>
            <p:ph type="sldNum" sz="quarter" idx="14"/>
          </p:nvPr>
        </p:nvSpPr>
        <p:spPr>
          <a:xfrm>
            <a:off x="8610600" y="6356350"/>
            <a:ext cx="2743200" cy="365125"/>
          </a:xfrm>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dirty="0"/>
              <a:t>Click to edit</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7" name="Date Placeholder 6">
            <a:extLst>
              <a:ext uri="{FF2B5EF4-FFF2-40B4-BE49-F238E27FC236}">
                <a16:creationId xmlns:a16="http://schemas.microsoft.com/office/drawing/2014/main" id="{5B95D6AF-D6A0-4AA6-9810-97D9EBF6771A}"/>
              </a:ext>
            </a:extLst>
          </p:cNvPr>
          <p:cNvSpPr>
            <a:spLocks noGrp="1"/>
          </p:cNvSpPr>
          <p:nvPr>
            <p:ph type="dt" sz="half" idx="10"/>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A6E5DE1C-B9B3-43A2-ADC2-A1E16556824E}"/>
              </a:ext>
            </a:extLst>
          </p:cNvPr>
          <p:cNvSpPr>
            <a:spLocks noGrp="1"/>
          </p:cNvSpPr>
          <p:nvPr>
            <p:ph type="ftr" sz="quarter" idx="11"/>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9" name="Slide Number Placeholder 8">
            <a:extLst>
              <a:ext uri="{FF2B5EF4-FFF2-40B4-BE49-F238E27FC236}">
                <a16:creationId xmlns:a16="http://schemas.microsoft.com/office/drawing/2014/main" id="{A82333A7-2FA8-4CD0-8D5D-EE98B3E37D8F}"/>
              </a:ext>
            </a:extLst>
          </p:cNvPr>
          <p:cNvSpPr>
            <a:spLocks noGrp="1"/>
          </p:cNvSpPr>
          <p:nvPr>
            <p:ph type="sldNum" sz="quarter" idx="12"/>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r>
              <a:rPr lang="en-US" sz="2000" kern="1200" dirty="0">
                <a:solidFill>
                  <a:srgbClr val="FFFFFF"/>
                </a:solidFill>
                <a:latin typeface="+mn-lt"/>
                <a:ea typeface="+mn-ea"/>
                <a:cs typeface="+mn-cs"/>
              </a:rPr>
              <a:t>Subtitle</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2877BB9-EBFF-47D8-BB86-67C309ACB107}"/>
              </a:ext>
            </a:extLst>
          </p:cNvPr>
          <p:cNvSpPr>
            <a:spLocks noGrp="1"/>
          </p:cNvSpPr>
          <p:nvPr>
            <p:ph type="ftr" sz="quarter" idx="12"/>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4" name="Slide Number Placeholder 3">
            <a:extLst>
              <a:ext uri="{FF2B5EF4-FFF2-40B4-BE49-F238E27FC236}">
                <a16:creationId xmlns:a16="http://schemas.microsoft.com/office/drawing/2014/main" id="{4F6CC749-7E8D-4AF0-B13E-80DDB47E2531}"/>
              </a:ext>
            </a:extLst>
          </p:cNvPr>
          <p:cNvSpPr>
            <a:spLocks noGrp="1"/>
          </p:cNvSpPr>
          <p:nvPr>
            <p:ph type="sldNum" sz="quarter" idx="13"/>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dirty="0"/>
              <a:t>Click to edit</a:t>
            </a:r>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3" name="Date Placeholder 2">
            <a:extLst>
              <a:ext uri="{FF2B5EF4-FFF2-40B4-BE49-F238E27FC236}">
                <a16:creationId xmlns:a16="http://schemas.microsoft.com/office/drawing/2014/main" id="{E1F25ADF-BF1A-41A4-8F03-96470F6D079B}"/>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8C25E53-C87A-4194-B265-1AC2B8E754D8}"/>
              </a:ext>
            </a:extLst>
          </p:cNvPr>
          <p:cNvSpPr>
            <a:spLocks noGrp="1"/>
          </p:cNvSpPr>
          <p:nvPr>
            <p:ph type="ftr" sz="quarter" idx="26"/>
          </p:nvPr>
        </p:nvSpPr>
        <p:spPr>
          <a:xfrm>
            <a:off x="8505756"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999E8DA8-8512-47B3-8251-03433D6EA255}"/>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dt="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www.oag.com/airline-on-time-performance-defining-late" TargetMode="Externa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5207000" y="583345"/>
            <a:ext cx="5833787" cy="2274155"/>
          </a:xfrm>
        </p:spPr>
        <p:txBody>
          <a:bodyPr vert="horz" lIns="91440" tIns="45720" rIns="91440" bIns="45720" rtlCol="0" anchor="b">
            <a:normAutofit/>
          </a:bodyPr>
          <a:lstStyle/>
          <a:p>
            <a:r>
              <a:rPr lang="en-US" sz="5100" b="1" i="0" kern="1200" cap="all" baseline="0">
                <a:latin typeface="+mj-lt"/>
                <a:ea typeface="+mj-ea"/>
                <a:cs typeface="+mj-cs"/>
              </a:rPr>
              <a:t>USA Flight Delay Analysis</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5206993" y="3123651"/>
            <a:ext cx="5833787" cy="504825"/>
          </a:xfrm>
        </p:spPr>
        <p:txBody>
          <a:bodyPr vert="horz" lIns="91440" tIns="45720" rIns="91440" bIns="45720" rtlCol="0" anchor="t">
            <a:normAutofit fontScale="92500" lnSpcReduction="20000"/>
          </a:bodyPr>
          <a:lstStyle/>
          <a:p>
            <a:r>
              <a:rPr lang="en-US" sz="1800" dirty="0"/>
              <a:t>Presenting...</a:t>
            </a:r>
            <a:br>
              <a:rPr lang="en-US" sz="1800" dirty="0"/>
            </a:br>
            <a:r>
              <a:rPr lang="en-US" sz="1800" dirty="0"/>
              <a:t>Abul</a:t>
            </a:r>
            <a:r>
              <a:rPr lang="en-US" sz="1800" kern="1200" dirty="0">
                <a:latin typeface="+mn-lt"/>
                <a:ea typeface="+mn-ea"/>
                <a:cs typeface="+mn-cs"/>
              </a:rPr>
              <a:t> Monsur </a:t>
            </a:r>
            <a:r>
              <a:rPr lang="en-US" sz="1800" dirty="0"/>
              <a:t>Mannan</a:t>
            </a:r>
            <a:endParaRPr lang="en-US" sz="1800" kern="1200" dirty="0">
              <a:latin typeface="+mn-lt"/>
              <a:ea typeface="+mn-ea"/>
              <a:cs typeface="+mn-cs"/>
            </a:endParaRPr>
          </a:p>
        </p:txBody>
      </p:sp>
      <p:cxnSp>
        <p:nvCxnSpPr>
          <p:cNvPr id="38" name="Straight Connector 3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49160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5" name="Picture Placeholder 14">
            <a:extLst>
              <a:ext uri="{FF2B5EF4-FFF2-40B4-BE49-F238E27FC236}">
                <a16:creationId xmlns:a16="http://schemas.microsoft.com/office/drawing/2014/main" id="{6FE62A24-7908-A80A-2497-F68E86008041}"/>
              </a:ext>
            </a:extLst>
          </p:cNvPr>
          <p:cNvPicPr>
            <a:picLocks noGrp="1" noChangeAspect="1"/>
          </p:cNvPicPr>
          <p:nvPr>
            <p:ph type="pic" sz="quarter" idx="13"/>
          </p:nvPr>
        </p:nvPicPr>
        <p:blipFill rotWithShape="1">
          <a:blip r:embed="rId2"/>
          <a:srcRect l="21875" r="21877" b="2"/>
          <a:stretch/>
        </p:blipFill>
        <p:spPr>
          <a:xfrm>
            <a:off x="1346842" y="607638"/>
            <a:ext cx="2561209" cy="2601314"/>
          </a:xfrm>
          <a:custGeom>
            <a:avLst/>
            <a:gdLst/>
            <a:ahLst/>
            <a:cxnLst/>
            <a:rect l="l" t="t" r="r" b="b"/>
            <a:pathLst>
              <a:path w="1924906" h="1924906">
                <a:moveTo>
                  <a:pt x="962453" y="0"/>
                </a:moveTo>
                <a:cubicBezTo>
                  <a:pt x="1494001" y="0"/>
                  <a:pt x="1924906" y="430905"/>
                  <a:pt x="1924906" y="962453"/>
                </a:cubicBezTo>
                <a:cubicBezTo>
                  <a:pt x="1924906" y="1494001"/>
                  <a:pt x="1494001" y="1924906"/>
                  <a:pt x="962453" y="1924906"/>
                </a:cubicBezTo>
                <a:cubicBezTo>
                  <a:pt x="430905" y="1924906"/>
                  <a:pt x="0" y="1494001"/>
                  <a:pt x="0" y="962453"/>
                </a:cubicBezTo>
                <a:cubicBezTo>
                  <a:pt x="0" y="430905"/>
                  <a:pt x="430905" y="0"/>
                  <a:pt x="962453" y="0"/>
                </a:cubicBezTo>
                <a:close/>
              </a:path>
            </a:pathLst>
          </a:custGeom>
        </p:spPr>
      </p:pic>
      <p:sp>
        <p:nvSpPr>
          <p:cNvPr id="4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316" y="463378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5615" y="491807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4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88020" y="590338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pic>
        <p:nvPicPr>
          <p:cNvPr id="6" name="Picture 5" descr="An American Airlines Boeing 777 lands at Miami International Airport on Feb. 24, 2019.">
            <a:extLst>
              <a:ext uri="{FF2B5EF4-FFF2-40B4-BE49-F238E27FC236}">
                <a16:creationId xmlns:a16="http://schemas.microsoft.com/office/drawing/2014/main" id="{FB25A060-B3EF-4050-AF86-94495AA90046}"/>
              </a:ext>
            </a:extLst>
          </p:cNvPr>
          <p:cNvPicPr>
            <a:picLocks noChangeAspect="1"/>
          </p:cNvPicPr>
          <p:nvPr/>
        </p:nvPicPr>
        <p:blipFill rotWithShape="1">
          <a:blip r:embed="rId3"/>
          <a:srcRect l="14398" r="1365" b="2"/>
          <a:stretch/>
        </p:blipFill>
        <p:spPr>
          <a:xfrm>
            <a:off x="2626643" y="3390711"/>
            <a:ext cx="4349902" cy="3475310"/>
          </a:xfrm>
          <a:custGeom>
            <a:avLst/>
            <a:gdLst/>
            <a:ahLst/>
            <a:cxnLst/>
            <a:rect l="l" t="t" r="r" b="b"/>
            <a:pathLst>
              <a:path w="3555818" h="2817584">
                <a:moveTo>
                  <a:pt x="1777909" y="0"/>
                </a:moveTo>
                <a:cubicBezTo>
                  <a:pt x="2759821" y="0"/>
                  <a:pt x="3555818" y="795997"/>
                  <a:pt x="3555818" y="1777909"/>
                </a:cubicBezTo>
                <a:cubicBezTo>
                  <a:pt x="3555818" y="2146126"/>
                  <a:pt x="3443881" y="2488199"/>
                  <a:pt x="3252179" y="2771955"/>
                </a:cubicBezTo>
                <a:lnTo>
                  <a:pt x="3218058" y="2817584"/>
                </a:lnTo>
                <a:lnTo>
                  <a:pt x="337760" y="2817584"/>
                </a:lnTo>
                <a:lnTo>
                  <a:pt x="303639" y="2771955"/>
                </a:lnTo>
                <a:cubicBezTo>
                  <a:pt x="111937" y="2488199"/>
                  <a:pt x="0" y="2146126"/>
                  <a:pt x="0" y="1777909"/>
                </a:cubicBezTo>
                <a:cubicBezTo>
                  <a:pt x="0" y="795997"/>
                  <a:pt x="795997" y="0"/>
                  <a:pt x="1777909" y="0"/>
                </a:cubicBezTo>
                <a:close/>
              </a:path>
            </a:pathLst>
          </a:custGeo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450145" y="3531468"/>
            <a:ext cx="4842807" cy="1692995"/>
          </a:xfrm>
        </p:spPr>
        <p:txBody>
          <a:bodyPr vert="horz" lIns="91440" tIns="45720" rIns="91440" bIns="45720" rtlCol="0" anchor="t">
            <a:normAutofit/>
          </a:bodyPr>
          <a:lstStyle/>
          <a:p>
            <a:pPr algn="r"/>
            <a:r>
              <a:rPr lang="en-US" sz="4400" b="1" cap="all">
                <a:solidFill>
                  <a:schemeClr val="bg1"/>
                </a:solidFill>
              </a:rPr>
              <a:t>Correlation</a:t>
            </a:r>
            <a:endParaRPr lang="en-US" sz="4400" b="1" i="0" kern="1200" cap="all" baseline="0">
              <a:solidFill>
                <a:schemeClr val="bg1"/>
              </a:solidFill>
              <a:latin typeface="+mj-lt"/>
            </a:endParaRPr>
          </a:p>
        </p:txBody>
      </p:sp>
      <p:sp>
        <p:nvSpPr>
          <p:cNvPr id="10" name="Slide Number Placeholder 9">
            <a:extLst>
              <a:ext uri="{FF2B5EF4-FFF2-40B4-BE49-F238E27FC236}">
                <a16:creationId xmlns:a16="http://schemas.microsoft.com/office/drawing/2014/main" id="{8AC5BA90-3BE1-4D71-A618-45B4BD8ADA53}"/>
              </a:ext>
            </a:extLst>
          </p:cNvPr>
          <p:cNvSpPr>
            <a:spLocks noGrp="1"/>
          </p:cNvSpPr>
          <p:nvPr>
            <p:ph type="sldNum" sz="quarter" idx="13"/>
          </p:nvPr>
        </p:nvSpPr>
        <p:spPr>
          <a:xfrm>
            <a:off x="8610600" y="224937"/>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bg1"/>
                </a:solidFill>
              </a:rPr>
              <a:pPr>
                <a:spcAft>
                  <a:spcPts val="600"/>
                </a:spcAft>
              </a:pPr>
              <a:t>10</a:t>
            </a:fld>
            <a:endParaRPr lang="en-US">
              <a:solidFill>
                <a:schemeClr val="bg1"/>
              </a:solidFill>
            </a:endParaRPr>
          </a:p>
        </p:txBody>
      </p:sp>
      <p:sp>
        <p:nvSpPr>
          <p:cNvPr id="19"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1"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Picture Placeholder 6" descr="What do flight arrival times actually ...">
            <a:extLst>
              <a:ext uri="{FF2B5EF4-FFF2-40B4-BE49-F238E27FC236}">
                <a16:creationId xmlns:a16="http://schemas.microsoft.com/office/drawing/2014/main" id="{B203D895-8860-497D-645C-161C92E191A2}"/>
              </a:ext>
            </a:extLst>
          </p:cNvPr>
          <p:cNvPicPr>
            <a:picLocks noGrp="1" noChangeAspect="1"/>
          </p:cNvPicPr>
          <p:nvPr>
            <p:ph type="pic" sz="quarter" idx="10"/>
          </p:nvPr>
        </p:nvPicPr>
        <p:blipFill rotWithShape="1">
          <a:blip r:embed="rId2"/>
          <a:srcRect l="17711" r="17083" b="-1"/>
          <a:stretch/>
        </p:blipFill>
        <p:spPr>
          <a:xfrm>
            <a:off x="5986926" y="1598246"/>
            <a:ext cx="5569864" cy="4783504"/>
          </a:xfrm>
          <a:prstGeom prst="rect">
            <a:avLst/>
          </a:prstGeom>
        </p:spPr>
      </p:pic>
      <p:sp>
        <p:nvSpPr>
          <p:cNvPr id="23"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1" name="Content Placeholder 10">
            <a:extLst>
              <a:ext uri="{FF2B5EF4-FFF2-40B4-BE49-F238E27FC236}">
                <a16:creationId xmlns:a16="http://schemas.microsoft.com/office/drawing/2014/main" id="{156D1584-5FC8-BEA0-4D2E-98867A950F18}"/>
              </a:ext>
            </a:extLst>
          </p:cNvPr>
          <p:cNvSpPr>
            <a:spLocks noGrp="1"/>
          </p:cNvSpPr>
          <p:nvPr>
            <p:ph idx="1"/>
          </p:nvPr>
        </p:nvSpPr>
        <p:spPr>
          <a:xfrm>
            <a:off x="444750" y="1172432"/>
            <a:ext cx="4434721" cy="978806"/>
          </a:xfrm>
        </p:spPr>
        <p:txBody>
          <a:bodyPr>
            <a:noAutofit/>
          </a:bodyPr>
          <a:lstStyle/>
          <a:p>
            <a:r>
              <a:rPr lang="en-US" sz="6600" dirty="0">
                <a:solidFill>
                  <a:schemeClr val="bg1"/>
                </a:solidFill>
              </a:rPr>
              <a:t>Finding...</a:t>
            </a:r>
          </a:p>
        </p:txBody>
      </p:sp>
    </p:spTree>
    <p:extLst>
      <p:ext uri="{BB962C8B-B14F-4D97-AF65-F5344CB8AC3E}">
        <p14:creationId xmlns:p14="http://schemas.microsoft.com/office/powerpoint/2010/main" val="3548834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1288966"/>
            <a:ext cx="10515600" cy="643485"/>
          </a:xfrm>
        </p:spPr>
        <p:txBody>
          <a:bodyPr vert="horz" lIns="91440" tIns="45720" rIns="91440" bIns="45720" rtlCol="0" anchor="ctr">
            <a:noAutofit/>
          </a:bodyPr>
          <a:lstStyle/>
          <a:p>
            <a:r>
              <a:rPr lang="en-US" sz="2800" b="1" dirty="0"/>
              <a:t>Correlation on flight delay dataset</a:t>
            </a:r>
          </a:p>
        </p:txBody>
      </p:sp>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11</a:t>
            </a:fld>
            <a:endParaRPr lang="en-US" dirty="0"/>
          </a:p>
        </p:txBody>
      </p:sp>
      <p:pic>
        <p:nvPicPr>
          <p:cNvPr id="7" name="Content Placeholder 6" descr="A screenshot of a video game&#10;&#10;Description automatically generated">
            <a:extLst>
              <a:ext uri="{FF2B5EF4-FFF2-40B4-BE49-F238E27FC236}">
                <a16:creationId xmlns:a16="http://schemas.microsoft.com/office/drawing/2014/main" id="{DA5707FD-202B-105C-A36F-DC45A533B540}"/>
              </a:ext>
            </a:extLst>
          </p:cNvPr>
          <p:cNvPicPr>
            <a:picLocks noGrp="1" noChangeAspect="1"/>
          </p:cNvPicPr>
          <p:nvPr>
            <p:ph idx="1"/>
          </p:nvPr>
        </p:nvPicPr>
        <p:blipFill>
          <a:blip r:embed="rId2"/>
          <a:stretch>
            <a:fillRect/>
          </a:stretch>
        </p:blipFill>
        <p:spPr>
          <a:xfrm>
            <a:off x="7592558" y="1609901"/>
            <a:ext cx="4205737" cy="3942925"/>
          </a:xfrm>
        </p:spPr>
      </p:pic>
      <p:sp>
        <p:nvSpPr>
          <p:cNvPr id="2" name="TextBox 1">
            <a:extLst>
              <a:ext uri="{FF2B5EF4-FFF2-40B4-BE49-F238E27FC236}">
                <a16:creationId xmlns:a16="http://schemas.microsoft.com/office/drawing/2014/main" id="{347AF124-6993-C5CC-3AA1-35FC83D73CC7}"/>
              </a:ext>
            </a:extLst>
          </p:cNvPr>
          <p:cNvSpPr txBox="1"/>
          <p:nvPr/>
        </p:nvSpPr>
        <p:spPr>
          <a:xfrm>
            <a:off x="977787" y="3000796"/>
            <a:ext cx="617017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The mathematical correlation indicates:</a:t>
            </a:r>
          </a:p>
          <a:p>
            <a:pPr marL="342900" indent="-342900">
              <a:buAutoNum type="arabicPeriod"/>
            </a:pPr>
            <a:r>
              <a:rPr lang="en-US"/>
              <a:t>Arrival delays and departure delays could be related,</a:t>
            </a:r>
          </a:p>
          <a:p>
            <a:pPr marL="342900" indent="-342900">
              <a:buAutoNum type="arabicPeriod"/>
            </a:pPr>
            <a:r>
              <a:rPr lang="en-US" dirty="0"/>
              <a:t>The delay types are related to flight cancellation and diversion data </a:t>
            </a:r>
          </a:p>
          <a:p>
            <a:pPr marL="342900" indent="-342900">
              <a:buAutoNum type="arabicPeriod"/>
            </a:pPr>
            <a:r>
              <a:rPr lang="en-US" dirty="0"/>
              <a:t>The delay types are </a:t>
            </a:r>
            <a:r>
              <a:rPr lang="en-US"/>
              <a:t>loosely</a:t>
            </a:r>
            <a:r>
              <a:rPr lang="en-US" dirty="0"/>
              <a:t> related to arrival and departure delays</a:t>
            </a:r>
          </a:p>
        </p:txBody>
      </p:sp>
      <p:sp>
        <p:nvSpPr>
          <p:cNvPr id="3" name="TextBox 2">
            <a:extLst>
              <a:ext uri="{FF2B5EF4-FFF2-40B4-BE49-F238E27FC236}">
                <a16:creationId xmlns:a16="http://schemas.microsoft.com/office/drawing/2014/main" id="{EEA77BFC-92EB-5BB5-6FB7-4BFAE0A45F36}"/>
              </a:ext>
            </a:extLst>
          </p:cNvPr>
          <p:cNvSpPr txBox="1"/>
          <p:nvPr/>
        </p:nvSpPr>
        <p:spPr>
          <a:xfrm>
            <a:off x="7815557" y="5546415"/>
            <a:ext cx="376279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Heatmap shows correlation between the categories.</a:t>
            </a:r>
          </a:p>
        </p:txBody>
      </p:sp>
    </p:spTree>
    <p:extLst>
      <p:ext uri="{BB962C8B-B14F-4D97-AF65-F5344CB8AC3E}">
        <p14:creationId xmlns:p14="http://schemas.microsoft.com/office/powerpoint/2010/main" val="16119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vert="horz" lIns="91440" tIns="45720" rIns="91440" bIns="45720" rtlCol="0" anchor="ctr">
            <a:noAutofit/>
          </a:bodyPr>
          <a:lstStyle/>
          <a:p>
            <a:r>
              <a:rPr lang="en-US" sz="3600" dirty="0"/>
              <a:t>Reasons for Cancellation across the 3 months</a:t>
            </a:r>
          </a:p>
        </p:txBody>
      </p:sp>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12</a:t>
            </a:fld>
            <a:endParaRPr lang="en-US" dirty="0"/>
          </a:p>
        </p:txBody>
      </p: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908755" y="1482577"/>
            <a:ext cx="10458191" cy="3100499"/>
          </a:xfrm>
        </p:spPr>
        <p:txBody>
          <a:bodyPr vert="horz" lIns="91440" tIns="45720" rIns="91440" bIns="45720" rtlCol="0" anchor="t">
            <a:noAutofit/>
          </a:bodyPr>
          <a:lstStyle/>
          <a:p>
            <a:pPr>
              <a:buFont typeface="Calibri" panose="020B0604020202020204" pitchFamily="34" charset="0"/>
              <a:buChar char="-"/>
            </a:pPr>
            <a:endParaRPr lang="en-US" sz="2000" dirty="0">
              <a:latin typeface="Univers"/>
              <a:cs typeface="Segoe UI"/>
            </a:endParaRPr>
          </a:p>
          <a:p>
            <a:pPr lvl="1"/>
            <a:endParaRPr lang="en-US" dirty="0">
              <a:latin typeface="Univers"/>
              <a:cs typeface="Segoe UI"/>
            </a:endParaRPr>
          </a:p>
        </p:txBody>
      </p:sp>
      <p:pic>
        <p:nvPicPr>
          <p:cNvPr id="2" name="Picture 1" descr="A pie chart with numbers and a white circle&#10;&#10;Description automatically generated">
            <a:extLst>
              <a:ext uri="{FF2B5EF4-FFF2-40B4-BE49-F238E27FC236}">
                <a16:creationId xmlns:a16="http://schemas.microsoft.com/office/drawing/2014/main" id="{0849AC6F-CA9F-1597-1151-3577DE12CEA1}"/>
              </a:ext>
            </a:extLst>
          </p:cNvPr>
          <p:cNvPicPr>
            <a:picLocks noChangeAspect="1"/>
          </p:cNvPicPr>
          <p:nvPr/>
        </p:nvPicPr>
        <p:blipFill>
          <a:blip r:embed="rId2"/>
          <a:stretch>
            <a:fillRect/>
          </a:stretch>
        </p:blipFill>
        <p:spPr>
          <a:xfrm>
            <a:off x="2188280" y="1712559"/>
            <a:ext cx="4266495" cy="4053770"/>
          </a:xfrm>
          <a:prstGeom prst="rect">
            <a:avLst/>
          </a:prstGeom>
        </p:spPr>
      </p:pic>
      <p:pic>
        <p:nvPicPr>
          <p:cNvPr id="6" name="Picture 5" descr="A group of colorful squares&#10;&#10;Description automatically generated">
            <a:extLst>
              <a:ext uri="{FF2B5EF4-FFF2-40B4-BE49-F238E27FC236}">
                <a16:creationId xmlns:a16="http://schemas.microsoft.com/office/drawing/2014/main" id="{A6124869-763A-4D48-DC71-52AAFF4F6B75}"/>
              </a:ext>
            </a:extLst>
          </p:cNvPr>
          <p:cNvPicPr>
            <a:picLocks noChangeAspect="1"/>
          </p:cNvPicPr>
          <p:nvPr/>
        </p:nvPicPr>
        <p:blipFill>
          <a:blip r:embed="rId3"/>
          <a:stretch>
            <a:fillRect/>
          </a:stretch>
        </p:blipFill>
        <p:spPr>
          <a:xfrm>
            <a:off x="6922911" y="1708230"/>
            <a:ext cx="1035780" cy="1308887"/>
          </a:xfrm>
          <a:prstGeom prst="rect">
            <a:avLst/>
          </a:prstGeom>
        </p:spPr>
      </p:pic>
      <p:sp>
        <p:nvSpPr>
          <p:cNvPr id="9" name="TextBox 8">
            <a:extLst>
              <a:ext uri="{FF2B5EF4-FFF2-40B4-BE49-F238E27FC236}">
                <a16:creationId xmlns:a16="http://schemas.microsoft.com/office/drawing/2014/main" id="{FC626A84-DB6C-7A27-E464-078C3C4012F4}"/>
              </a:ext>
            </a:extLst>
          </p:cNvPr>
          <p:cNvSpPr txBox="1"/>
          <p:nvPr/>
        </p:nvSpPr>
        <p:spPr>
          <a:xfrm>
            <a:off x="1174750" y="5905500"/>
            <a:ext cx="92921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Weather is the biggest reason for cancellation over the 3 months</a:t>
            </a:r>
            <a:endParaRPr lang="en-US" dirty="0"/>
          </a:p>
        </p:txBody>
      </p:sp>
      <p:sp>
        <p:nvSpPr>
          <p:cNvPr id="5" name="Rectangle 4">
            <a:extLst>
              <a:ext uri="{FF2B5EF4-FFF2-40B4-BE49-F238E27FC236}">
                <a16:creationId xmlns:a16="http://schemas.microsoft.com/office/drawing/2014/main" id="{4A564683-9C27-DD42-1681-6BEE34CB4208}"/>
              </a:ext>
            </a:extLst>
          </p:cNvPr>
          <p:cNvSpPr/>
          <p:nvPr/>
        </p:nvSpPr>
        <p:spPr>
          <a:xfrm>
            <a:off x="7515478" y="1598177"/>
            <a:ext cx="458548" cy="15779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A19552-2761-297C-18CA-14FFFD80DDC4}"/>
              </a:ext>
            </a:extLst>
          </p:cNvPr>
          <p:cNvSpPr txBox="1"/>
          <p:nvPr/>
        </p:nvSpPr>
        <p:spPr>
          <a:xfrm>
            <a:off x="7346332" y="1788676"/>
            <a:ext cx="3418416" cy="11156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00"/>
              </a:spcAft>
            </a:pPr>
            <a:r>
              <a:rPr lang="en-US" sz="1600" b="1" dirty="0">
                <a:ea typeface="+mn-lt"/>
                <a:cs typeface="+mn-lt"/>
              </a:rPr>
              <a:t>B – Weather</a:t>
            </a:r>
            <a:endParaRPr lang="en-US" sz="1600">
              <a:ea typeface="+mn-lt"/>
              <a:cs typeface="+mn-lt"/>
            </a:endParaRPr>
          </a:p>
          <a:p>
            <a:pPr>
              <a:spcAft>
                <a:spcPts val="100"/>
              </a:spcAft>
            </a:pPr>
            <a:r>
              <a:rPr lang="en-US" sz="1600" b="1" dirty="0"/>
              <a:t>A – Carrier</a:t>
            </a:r>
            <a:endParaRPr lang="en-US" sz="1600"/>
          </a:p>
          <a:p>
            <a:pPr>
              <a:spcAft>
                <a:spcPts val="100"/>
              </a:spcAft>
            </a:pPr>
            <a:r>
              <a:rPr lang="en-US" sz="1600" b="1" dirty="0"/>
              <a:t>C- NAS</a:t>
            </a:r>
          </a:p>
          <a:p>
            <a:pPr>
              <a:spcAft>
                <a:spcPts val="100"/>
              </a:spcAft>
            </a:pPr>
            <a:r>
              <a:rPr lang="en-US" sz="1600" b="1" dirty="0"/>
              <a:t>D - Security</a:t>
            </a:r>
          </a:p>
        </p:txBody>
      </p:sp>
    </p:spTree>
    <p:extLst>
      <p:ext uri="{BB962C8B-B14F-4D97-AF65-F5344CB8AC3E}">
        <p14:creationId xmlns:p14="http://schemas.microsoft.com/office/powerpoint/2010/main" val="353668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vert="horz" lIns="91440" tIns="45720" rIns="91440" bIns="45720" rtlCol="0" anchor="ctr">
            <a:noAutofit/>
          </a:bodyPr>
          <a:lstStyle/>
          <a:p>
            <a:r>
              <a:rPr lang="en-US" sz="3600" dirty="0"/>
              <a:t>Reasons for Cancellation by Months</a:t>
            </a:r>
          </a:p>
        </p:txBody>
      </p:sp>
      <p:sp>
        <p:nvSpPr>
          <p:cNvPr id="7" name="TextBox 6">
            <a:extLst>
              <a:ext uri="{FF2B5EF4-FFF2-40B4-BE49-F238E27FC236}">
                <a16:creationId xmlns:a16="http://schemas.microsoft.com/office/drawing/2014/main" id="{A7A19552-2761-297C-18CA-14FFFD80DDC4}"/>
              </a:ext>
            </a:extLst>
          </p:cNvPr>
          <p:cNvSpPr txBox="1"/>
          <p:nvPr/>
        </p:nvSpPr>
        <p:spPr>
          <a:xfrm>
            <a:off x="9830013" y="1329192"/>
            <a:ext cx="13751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 - Carrier</a:t>
            </a:r>
          </a:p>
          <a:p>
            <a:r>
              <a:rPr lang="en-US" sz="1100" dirty="0"/>
              <a:t>B - Weather</a:t>
            </a:r>
          </a:p>
          <a:p>
            <a:r>
              <a:rPr lang="en-US" sz="1100" dirty="0"/>
              <a:t>C - NAS</a:t>
            </a:r>
          </a:p>
          <a:p>
            <a:r>
              <a:rPr lang="en-US" sz="1100" dirty="0"/>
              <a:t>D - Security</a:t>
            </a:r>
          </a:p>
        </p:txBody>
      </p:sp>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13</a:t>
            </a:fld>
            <a:endParaRPr lang="en-US" dirty="0"/>
          </a:p>
        </p:txBody>
      </p:sp>
      <p:sp>
        <p:nvSpPr>
          <p:cNvPr id="9" name="TextBox 8">
            <a:extLst>
              <a:ext uri="{FF2B5EF4-FFF2-40B4-BE49-F238E27FC236}">
                <a16:creationId xmlns:a16="http://schemas.microsoft.com/office/drawing/2014/main" id="{FC626A84-DB6C-7A27-E464-078C3C4012F4}"/>
              </a:ext>
            </a:extLst>
          </p:cNvPr>
          <p:cNvSpPr txBox="1"/>
          <p:nvPr/>
        </p:nvSpPr>
        <p:spPr>
          <a:xfrm>
            <a:off x="992679" y="4887252"/>
            <a:ext cx="92921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Major points here : </a:t>
            </a:r>
            <a:endParaRPr lang="en-US" dirty="0"/>
          </a:p>
          <a:p>
            <a:pPr marL="742950" lvl="1" indent="-285750">
              <a:buFont typeface="Courier New"/>
              <a:buChar char="o"/>
            </a:pPr>
            <a:r>
              <a:rPr lang="en-US" dirty="0">
                <a:ea typeface="+mn-lt"/>
                <a:cs typeface="+mn-lt"/>
              </a:rPr>
              <a:t>Weather is the biggest reason for cancellation for the first 2 months.</a:t>
            </a:r>
            <a:endParaRPr lang="en-US" dirty="0"/>
          </a:p>
          <a:p>
            <a:pPr marL="742950" lvl="1" indent="-285750">
              <a:buFont typeface="Courier New"/>
              <a:buChar char="o"/>
            </a:pPr>
            <a:r>
              <a:rPr lang="en-US" dirty="0"/>
              <a:t>With the better weather, flight cancellation went down.</a:t>
            </a:r>
          </a:p>
          <a:p>
            <a:pPr marL="742950" lvl="1" indent="-285750">
              <a:buFont typeface="Courier New"/>
              <a:buChar char="o"/>
            </a:pPr>
            <a:r>
              <a:rPr lang="en-US" dirty="0"/>
              <a:t>Cancellation reason of 'Carrier' was increasing and took the main reason in March</a:t>
            </a:r>
          </a:p>
          <a:p>
            <a:pPr marL="742950" lvl="1" indent="-285750">
              <a:buFont typeface="Courier New"/>
              <a:buChar char="o"/>
            </a:pPr>
            <a:r>
              <a:rPr lang="en-US" dirty="0"/>
              <a:t>Security reason is negligible comparing with other reasons.</a:t>
            </a:r>
          </a:p>
        </p:txBody>
      </p:sp>
      <p:pic>
        <p:nvPicPr>
          <p:cNvPr id="5" name="Picture 4" descr="A graph with different colored squares&#10;&#10;Description automatically generated">
            <a:extLst>
              <a:ext uri="{FF2B5EF4-FFF2-40B4-BE49-F238E27FC236}">
                <a16:creationId xmlns:a16="http://schemas.microsoft.com/office/drawing/2014/main" id="{82D096F8-0401-7DAA-2309-181074E04571}"/>
              </a:ext>
            </a:extLst>
          </p:cNvPr>
          <p:cNvPicPr>
            <a:picLocks noChangeAspect="1"/>
          </p:cNvPicPr>
          <p:nvPr/>
        </p:nvPicPr>
        <p:blipFill>
          <a:blip r:embed="rId2"/>
          <a:stretch>
            <a:fillRect/>
          </a:stretch>
        </p:blipFill>
        <p:spPr>
          <a:xfrm>
            <a:off x="836302" y="1304839"/>
            <a:ext cx="9310649" cy="3582353"/>
          </a:xfrm>
          <a:prstGeom prst="rect">
            <a:avLst/>
          </a:prstGeom>
        </p:spPr>
      </p:pic>
    </p:spTree>
    <p:extLst>
      <p:ext uri="{BB962C8B-B14F-4D97-AF65-F5344CB8AC3E}">
        <p14:creationId xmlns:p14="http://schemas.microsoft.com/office/powerpoint/2010/main" val="641265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8AC5BA90-3BE1-4D71-A618-45B4BD8ADA53}"/>
              </a:ext>
            </a:extLst>
          </p:cNvPr>
          <p:cNvSpPr>
            <a:spLocks noGrp="1"/>
          </p:cNvSpPr>
          <p:nvPr>
            <p:ph type="sldNum" sz="quarter" idx="13"/>
          </p:nvPr>
        </p:nvSpPr>
        <p:spPr>
          <a:xfrm>
            <a:off x="8610600" y="224937"/>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bg1"/>
                </a:solidFill>
              </a:rPr>
              <a:pPr>
                <a:spcAft>
                  <a:spcPts val="600"/>
                </a:spcAft>
              </a:pPr>
              <a:t>14</a:t>
            </a:fld>
            <a:endParaRPr lang="en-US">
              <a:solidFill>
                <a:schemeClr val="bg1"/>
              </a:solidFill>
            </a:endParaRPr>
          </a:p>
        </p:txBody>
      </p:sp>
      <p:sp>
        <p:nvSpPr>
          <p:cNvPr id="19"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1"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Picture Placeholder 6" descr="What do flight arrival times actually ...">
            <a:extLst>
              <a:ext uri="{FF2B5EF4-FFF2-40B4-BE49-F238E27FC236}">
                <a16:creationId xmlns:a16="http://schemas.microsoft.com/office/drawing/2014/main" id="{B203D895-8860-497D-645C-161C92E191A2}"/>
              </a:ext>
            </a:extLst>
          </p:cNvPr>
          <p:cNvPicPr>
            <a:picLocks noGrp="1" noChangeAspect="1"/>
          </p:cNvPicPr>
          <p:nvPr>
            <p:ph type="pic" sz="quarter" idx="10"/>
          </p:nvPr>
        </p:nvPicPr>
        <p:blipFill rotWithShape="1">
          <a:blip r:embed="rId2"/>
          <a:srcRect l="17711" r="17083" b="-1"/>
          <a:stretch/>
        </p:blipFill>
        <p:spPr>
          <a:xfrm>
            <a:off x="935149" y="222412"/>
            <a:ext cx="10325308" cy="4727060"/>
          </a:xfrm>
          <a:prstGeom prst="rect">
            <a:avLst/>
          </a:prstGeom>
        </p:spPr>
      </p:pic>
      <p:sp>
        <p:nvSpPr>
          <p:cNvPr id="23"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1" name="Content Placeholder 10">
            <a:extLst>
              <a:ext uri="{FF2B5EF4-FFF2-40B4-BE49-F238E27FC236}">
                <a16:creationId xmlns:a16="http://schemas.microsoft.com/office/drawing/2014/main" id="{156D1584-5FC8-BEA0-4D2E-98867A950F18}"/>
              </a:ext>
            </a:extLst>
          </p:cNvPr>
          <p:cNvSpPr>
            <a:spLocks noGrp="1"/>
          </p:cNvSpPr>
          <p:nvPr>
            <p:ph idx="1"/>
          </p:nvPr>
        </p:nvSpPr>
        <p:spPr>
          <a:xfrm>
            <a:off x="731030" y="5038189"/>
            <a:ext cx="4454951" cy="702329"/>
          </a:xfrm>
        </p:spPr>
        <p:txBody>
          <a:bodyPr>
            <a:noAutofit/>
          </a:bodyPr>
          <a:lstStyle/>
          <a:p>
            <a:r>
              <a:rPr lang="en-US" sz="6600" dirty="0">
                <a:solidFill>
                  <a:schemeClr val="bg1"/>
                </a:solidFill>
              </a:rPr>
              <a:t>Delays...</a:t>
            </a:r>
          </a:p>
        </p:txBody>
      </p:sp>
      <p:sp>
        <p:nvSpPr>
          <p:cNvPr id="2" name="TextBox 1">
            <a:extLst>
              <a:ext uri="{FF2B5EF4-FFF2-40B4-BE49-F238E27FC236}">
                <a16:creationId xmlns:a16="http://schemas.microsoft.com/office/drawing/2014/main" id="{4F366089-4217-9917-1A6F-F2F856C88F55}"/>
              </a:ext>
            </a:extLst>
          </p:cNvPr>
          <p:cNvSpPr txBox="1"/>
          <p:nvPr/>
        </p:nvSpPr>
        <p:spPr>
          <a:xfrm>
            <a:off x="5684655" y="6089256"/>
            <a:ext cx="610948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ea typeface="+mn-lt"/>
                <a:cs typeface="+mn-lt"/>
              </a:rPr>
              <a:t>All about </a:t>
            </a:r>
            <a:r>
              <a:rPr lang="en-US" sz="2000" b="1" dirty="0">
                <a:ea typeface="+mn-lt"/>
                <a:cs typeface="+mn-lt"/>
              </a:rPr>
              <a:t>arrival delays</a:t>
            </a:r>
            <a:r>
              <a:rPr lang="en-US" sz="2000" dirty="0">
                <a:ea typeface="+mn-lt"/>
                <a:cs typeface="+mn-lt"/>
              </a:rPr>
              <a:t> and </a:t>
            </a:r>
            <a:r>
              <a:rPr lang="en-US" sz="2000" b="1" dirty="0">
                <a:ea typeface="+mn-lt"/>
                <a:cs typeface="+mn-lt"/>
              </a:rPr>
              <a:t>departure delays</a:t>
            </a:r>
          </a:p>
        </p:txBody>
      </p:sp>
    </p:spTree>
    <p:extLst>
      <p:ext uri="{BB962C8B-B14F-4D97-AF65-F5344CB8AC3E}">
        <p14:creationId xmlns:p14="http://schemas.microsoft.com/office/powerpoint/2010/main" val="230981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15</a:t>
            </a:fld>
            <a:endParaRPr lang="en-US" dirty="0"/>
          </a:p>
        </p:txBody>
      </p:sp>
      <p:sp>
        <p:nvSpPr>
          <p:cNvPr id="9" name="TextBox 8">
            <a:extLst>
              <a:ext uri="{FF2B5EF4-FFF2-40B4-BE49-F238E27FC236}">
                <a16:creationId xmlns:a16="http://schemas.microsoft.com/office/drawing/2014/main" id="{FC626A84-DB6C-7A27-E464-078C3C4012F4}"/>
              </a:ext>
            </a:extLst>
          </p:cNvPr>
          <p:cNvSpPr txBox="1"/>
          <p:nvPr/>
        </p:nvSpPr>
        <p:spPr>
          <a:xfrm>
            <a:off x="1400528" y="529168"/>
            <a:ext cx="94826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2">
                    <a:lumMod val="50000"/>
                  </a:schemeClr>
                </a:solidFill>
                <a:ea typeface="+mn-lt"/>
                <a:cs typeface="+mn-lt"/>
              </a:rPr>
              <a:t>Average delays in departure delays and arrival delays by each </a:t>
            </a:r>
            <a:r>
              <a:rPr lang="en-US" sz="2000">
                <a:solidFill>
                  <a:schemeClr val="bg2">
                    <a:lumMod val="50000"/>
                  </a:schemeClr>
                </a:solidFill>
                <a:ea typeface="+mn-lt"/>
                <a:cs typeface="+mn-lt"/>
              </a:rPr>
              <a:t>carrier</a:t>
            </a:r>
            <a:endParaRPr lang="en-US" dirty="0" err="1">
              <a:solidFill>
                <a:schemeClr val="bg2">
                  <a:lumMod val="50000"/>
                </a:schemeClr>
              </a:solidFill>
            </a:endParaRPr>
          </a:p>
        </p:txBody>
      </p:sp>
      <p:pic>
        <p:nvPicPr>
          <p:cNvPr id="2" name="Picture 1" descr="A red and blue lines&#10;&#10;Description automatically generated">
            <a:extLst>
              <a:ext uri="{FF2B5EF4-FFF2-40B4-BE49-F238E27FC236}">
                <a16:creationId xmlns:a16="http://schemas.microsoft.com/office/drawing/2014/main" id="{6798B6FC-72FF-F383-0A5F-65A596DA7949}"/>
              </a:ext>
            </a:extLst>
          </p:cNvPr>
          <p:cNvPicPr>
            <a:picLocks noChangeAspect="1"/>
          </p:cNvPicPr>
          <p:nvPr/>
        </p:nvPicPr>
        <p:blipFill>
          <a:blip r:embed="rId2"/>
          <a:stretch>
            <a:fillRect/>
          </a:stretch>
        </p:blipFill>
        <p:spPr>
          <a:xfrm>
            <a:off x="1152927" y="1417123"/>
            <a:ext cx="10202334" cy="4127813"/>
          </a:xfrm>
          <a:prstGeom prst="rect">
            <a:avLst/>
          </a:prstGeom>
        </p:spPr>
      </p:pic>
      <p:sp>
        <p:nvSpPr>
          <p:cNvPr id="4" name="TextBox 3">
            <a:extLst>
              <a:ext uri="{FF2B5EF4-FFF2-40B4-BE49-F238E27FC236}">
                <a16:creationId xmlns:a16="http://schemas.microsoft.com/office/drawing/2014/main" id="{FF5CE023-CCDE-2D85-FF9E-8332EB5C7A5A}"/>
              </a:ext>
            </a:extLst>
          </p:cNvPr>
          <p:cNvSpPr txBox="1"/>
          <p:nvPr/>
        </p:nvSpPr>
        <p:spPr>
          <a:xfrm>
            <a:off x="3047068" y="931351"/>
            <a:ext cx="66495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baseline="0" dirty="0">
                <a:latin typeface="Univers"/>
              </a:rPr>
              <a:t>There are total 17 distinct carriers in our </a:t>
            </a:r>
            <a:r>
              <a:rPr lang="en-US" dirty="0">
                <a:latin typeface="Univers"/>
              </a:rPr>
              <a:t>dataset</a:t>
            </a:r>
            <a:r>
              <a:rPr lang="en-US" sz="1800" baseline="0" dirty="0">
                <a:latin typeface="Univers"/>
              </a:rPr>
              <a:t>.</a:t>
            </a:r>
            <a:r>
              <a:rPr lang="en-US" sz="1800" dirty="0">
                <a:latin typeface="Univers"/>
                <a:ea typeface="Univers"/>
                <a:cs typeface="Univers"/>
              </a:rPr>
              <a:t>​</a:t>
            </a:r>
            <a:endParaRPr lang="en-US" dirty="0"/>
          </a:p>
        </p:txBody>
      </p:sp>
      <p:sp>
        <p:nvSpPr>
          <p:cNvPr id="3" name="TextBox 2">
            <a:extLst>
              <a:ext uri="{FF2B5EF4-FFF2-40B4-BE49-F238E27FC236}">
                <a16:creationId xmlns:a16="http://schemas.microsoft.com/office/drawing/2014/main" id="{A1A7D3C5-7603-F826-B820-89E1200EDC31}"/>
              </a:ext>
            </a:extLst>
          </p:cNvPr>
          <p:cNvSpPr txBox="1"/>
          <p:nvPr/>
        </p:nvSpPr>
        <p:spPr>
          <a:xfrm>
            <a:off x="1254611" y="5746931"/>
            <a:ext cx="99761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Conclusion:</a:t>
            </a:r>
            <a:r>
              <a:rPr lang="en-US" dirty="0"/>
              <a:t> Departure delays are always higher than arrival delays by any carriers across those 3 months.</a:t>
            </a:r>
          </a:p>
        </p:txBody>
      </p:sp>
    </p:spTree>
    <p:extLst>
      <p:ext uri="{BB962C8B-B14F-4D97-AF65-F5344CB8AC3E}">
        <p14:creationId xmlns:p14="http://schemas.microsoft.com/office/powerpoint/2010/main" val="281773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16</a:t>
            </a:fld>
            <a:endParaRPr lang="en-US" dirty="0"/>
          </a:p>
        </p:txBody>
      </p: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908755" y="1482577"/>
            <a:ext cx="10458191" cy="3100499"/>
          </a:xfrm>
        </p:spPr>
        <p:txBody>
          <a:bodyPr vert="horz" lIns="91440" tIns="45720" rIns="91440" bIns="45720" rtlCol="0" anchor="t">
            <a:noAutofit/>
          </a:bodyPr>
          <a:lstStyle/>
          <a:p>
            <a:pPr>
              <a:buFont typeface="Calibri" panose="020B0604020202020204" pitchFamily="34" charset="0"/>
              <a:buChar char="-"/>
            </a:pPr>
            <a:endParaRPr lang="en-US" sz="2000" dirty="0">
              <a:latin typeface="Univers"/>
              <a:cs typeface="Segoe UI"/>
            </a:endParaRPr>
          </a:p>
          <a:p>
            <a:pPr lvl="1"/>
            <a:endParaRPr lang="en-US" dirty="0">
              <a:latin typeface="Univers"/>
              <a:cs typeface="Segoe UI"/>
            </a:endParaRPr>
          </a:p>
        </p:txBody>
      </p:sp>
      <p:sp>
        <p:nvSpPr>
          <p:cNvPr id="9" name="TextBox 8">
            <a:extLst>
              <a:ext uri="{FF2B5EF4-FFF2-40B4-BE49-F238E27FC236}">
                <a16:creationId xmlns:a16="http://schemas.microsoft.com/office/drawing/2014/main" id="{FC626A84-DB6C-7A27-E464-078C3C4012F4}"/>
              </a:ext>
            </a:extLst>
          </p:cNvPr>
          <p:cNvSpPr txBox="1"/>
          <p:nvPr/>
        </p:nvSpPr>
        <p:spPr>
          <a:xfrm>
            <a:off x="1400528" y="529168"/>
            <a:ext cx="948266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2">
                    <a:lumMod val="50000"/>
                  </a:schemeClr>
                </a:solidFill>
                <a:ea typeface="+mn-lt"/>
                <a:cs typeface="+mn-lt"/>
              </a:rPr>
              <a:t>Highest average delays in departure delays and arrival delays</a:t>
            </a:r>
            <a:r>
              <a:rPr lang="en-US" sz="2000">
                <a:solidFill>
                  <a:schemeClr val="bg2">
                    <a:lumMod val="50000"/>
                  </a:schemeClr>
                </a:solidFill>
                <a:ea typeface="+mn-lt"/>
                <a:cs typeface="+mn-lt"/>
              </a:rPr>
              <a:t> by top 5 carriers (in minutes) across the 3 months</a:t>
            </a:r>
            <a:endParaRPr lang="en-US" dirty="0" err="1">
              <a:solidFill>
                <a:schemeClr val="bg2">
                  <a:lumMod val="50000"/>
                </a:schemeClr>
              </a:solidFill>
            </a:endParaRPr>
          </a:p>
        </p:txBody>
      </p:sp>
      <p:pic>
        <p:nvPicPr>
          <p:cNvPr id="4" name="Picture 3" descr="A graph of a number of blue and red bars&#10;&#10;Description automatically generated">
            <a:extLst>
              <a:ext uri="{FF2B5EF4-FFF2-40B4-BE49-F238E27FC236}">
                <a16:creationId xmlns:a16="http://schemas.microsoft.com/office/drawing/2014/main" id="{7746AD03-3783-0960-C1F4-6012D099A847}"/>
              </a:ext>
            </a:extLst>
          </p:cNvPr>
          <p:cNvPicPr>
            <a:picLocks noChangeAspect="1"/>
          </p:cNvPicPr>
          <p:nvPr/>
        </p:nvPicPr>
        <p:blipFill>
          <a:blip r:embed="rId2"/>
          <a:stretch>
            <a:fillRect/>
          </a:stretch>
        </p:blipFill>
        <p:spPr>
          <a:xfrm>
            <a:off x="910166" y="1824789"/>
            <a:ext cx="10456335" cy="3843421"/>
          </a:xfrm>
          <a:prstGeom prst="rect">
            <a:avLst/>
          </a:prstGeom>
        </p:spPr>
      </p:pic>
      <p:sp>
        <p:nvSpPr>
          <p:cNvPr id="2" name="TextBox 1">
            <a:extLst>
              <a:ext uri="{FF2B5EF4-FFF2-40B4-BE49-F238E27FC236}">
                <a16:creationId xmlns:a16="http://schemas.microsoft.com/office/drawing/2014/main" id="{C027F18C-1511-3AB6-E3B0-96FCA96804EF}"/>
              </a:ext>
            </a:extLst>
          </p:cNvPr>
          <p:cNvSpPr txBox="1"/>
          <p:nvPr/>
        </p:nvSpPr>
        <p:spPr>
          <a:xfrm>
            <a:off x="920722" y="5888581"/>
            <a:ext cx="104112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Conclusion: The Average departure delays by these carriers are more than 10 minutes ( on top of the 15 min threshold). </a:t>
            </a:r>
          </a:p>
        </p:txBody>
      </p:sp>
    </p:spTree>
    <p:extLst>
      <p:ext uri="{BB962C8B-B14F-4D97-AF65-F5344CB8AC3E}">
        <p14:creationId xmlns:p14="http://schemas.microsoft.com/office/powerpoint/2010/main" val="413872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C626A84-DB6C-7A27-E464-078C3C4012F4}"/>
              </a:ext>
            </a:extLst>
          </p:cNvPr>
          <p:cNvSpPr txBox="1"/>
          <p:nvPr/>
        </p:nvSpPr>
        <p:spPr>
          <a:xfrm>
            <a:off x="525379" y="848384"/>
            <a:ext cx="11177166" cy="41673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000" b="1" kern="1200" dirty="0">
                <a:latin typeface="+mj-lt"/>
                <a:ea typeface="+mj-ea"/>
                <a:cs typeface="+mj-cs"/>
              </a:rPr>
              <a:t>Lowest  average delays in departure delays and arrival delays</a:t>
            </a:r>
          </a:p>
        </p:txBody>
      </p:sp>
      <p:cxnSp>
        <p:nvCxnSpPr>
          <p:cNvPr id="22" name="Straight Connector 2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803776" y="2829330"/>
            <a:ext cx="6190412" cy="3344459"/>
          </a:xfrm>
        </p:spPr>
        <p:txBody>
          <a:bodyPr vert="horz" lIns="91440" tIns="45720" rIns="91440" bIns="45720" rtlCol="0" anchor="t">
            <a:normAutofit/>
          </a:bodyPr>
          <a:lstStyle/>
          <a:p>
            <a:endParaRPr lang="en-US" sz="1800"/>
          </a:p>
          <a:p>
            <a:pPr lvl="1"/>
            <a:endParaRPr lang="en-US" sz="1800"/>
          </a:p>
        </p:txBody>
      </p:sp>
      <p:pic>
        <p:nvPicPr>
          <p:cNvPr id="2" name="Picture 1" descr="A graph of a number of different colored squares&#10;&#10;Description automatically generated">
            <a:extLst>
              <a:ext uri="{FF2B5EF4-FFF2-40B4-BE49-F238E27FC236}">
                <a16:creationId xmlns:a16="http://schemas.microsoft.com/office/drawing/2014/main" id="{D34CF9CC-897F-44D7-68AB-0F4125D818CA}"/>
              </a:ext>
            </a:extLst>
          </p:cNvPr>
          <p:cNvPicPr>
            <a:picLocks noChangeAspect="1"/>
          </p:cNvPicPr>
          <p:nvPr/>
        </p:nvPicPr>
        <p:blipFill>
          <a:blip r:embed="rId2"/>
          <a:stretch>
            <a:fillRect/>
          </a:stretch>
        </p:blipFill>
        <p:spPr>
          <a:xfrm>
            <a:off x="425896" y="1541622"/>
            <a:ext cx="11609561" cy="4115812"/>
          </a:xfrm>
          <a:prstGeom prst="rect">
            <a:avLst/>
          </a:prstGeom>
        </p:spPr>
      </p:pic>
      <p:sp>
        <p:nvSpPr>
          <p:cNvPr id="2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17</a:t>
            </a:fld>
            <a:endParaRPr lang="en-US"/>
          </a:p>
        </p:txBody>
      </p:sp>
      <p:sp>
        <p:nvSpPr>
          <p:cNvPr id="5" name="TextBox 4">
            <a:extLst>
              <a:ext uri="{FF2B5EF4-FFF2-40B4-BE49-F238E27FC236}">
                <a16:creationId xmlns:a16="http://schemas.microsoft.com/office/drawing/2014/main" id="{D7D67C3D-33BB-54BA-F964-FD493F6C16B6}"/>
              </a:ext>
            </a:extLst>
          </p:cNvPr>
          <p:cNvSpPr txBox="1"/>
          <p:nvPr/>
        </p:nvSpPr>
        <p:spPr>
          <a:xfrm>
            <a:off x="566598" y="1477203"/>
            <a:ext cx="74770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t>Best 5 among 17 carriers</a:t>
            </a:r>
            <a:r>
              <a:rPr lang="en-US" dirty="0"/>
              <a:t>  </a:t>
            </a:r>
          </a:p>
        </p:txBody>
      </p:sp>
    </p:spTree>
    <p:extLst>
      <p:ext uri="{BB962C8B-B14F-4D97-AF65-F5344CB8AC3E}">
        <p14:creationId xmlns:p14="http://schemas.microsoft.com/office/powerpoint/2010/main" val="1329396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18</a:t>
            </a:fld>
            <a:endParaRPr lang="en-US" dirty="0"/>
          </a:p>
        </p:txBody>
      </p: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908755" y="1482577"/>
            <a:ext cx="10458191" cy="3100499"/>
          </a:xfrm>
        </p:spPr>
        <p:txBody>
          <a:bodyPr vert="horz" lIns="91440" tIns="45720" rIns="91440" bIns="45720" rtlCol="0" anchor="t">
            <a:noAutofit/>
          </a:bodyPr>
          <a:lstStyle/>
          <a:p>
            <a:pPr>
              <a:buFont typeface="Calibri" panose="020B0604020202020204" pitchFamily="34" charset="0"/>
              <a:buChar char="-"/>
            </a:pPr>
            <a:endParaRPr lang="en-US" sz="2000" dirty="0">
              <a:latin typeface="Univers"/>
              <a:cs typeface="Segoe UI"/>
            </a:endParaRPr>
          </a:p>
          <a:p>
            <a:pPr lvl="1"/>
            <a:endParaRPr lang="en-US" dirty="0">
              <a:latin typeface="Univers"/>
              <a:cs typeface="Segoe UI"/>
            </a:endParaRPr>
          </a:p>
        </p:txBody>
      </p:sp>
      <p:sp>
        <p:nvSpPr>
          <p:cNvPr id="9" name="TextBox 8">
            <a:extLst>
              <a:ext uri="{FF2B5EF4-FFF2-40B4-BE49-F238E27FC236}">
                <a16:creationId xmlns:a16="http://schemas.microsoft.com/office/drawing/2014/main" id="{FC626A84-DB6C-7A27-E464-078C3C4012F4}"/>
              </a:ext>
            </a:extLst>
          </p:cNvPr>
          <p:cNvSpPr txBox="1"/>
          <p:nvPr/>
        </p:nvSpPr>
        <p:spPr>
          <a:xfrm>
            <a:off x="1400528" y="529168"/>
            <a:ext cx="94826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dirty="0">
                <a:solidFill>
                  <a:schemeClr val="bg2">
                    <a:lumMod val="50000"/>
                  </a:schemeClr>
                </a:solidFill>
                <a:ea typeface="+mn-lt"/>
                <a:cs typeface="+mn-lt"/>
              </a:rPr>
              <a:t>But, it is worth to see which carriers travelled most</a:t>
            </a:r>
            <a:r>
              <a:rPr lang="en-US" sz="2000" dirty="0">
                <a:solidFill>
                  <a:schemeClr val="bg2">
                    <a:lumMod val="50000"/>
                  </a:schemeClr>
                </a:solidFill>
                <a:ea typeface="+mn-lt"/>
                <a:cs typeface="+mn-lt"/>
              </a:rPr>
              <a:t>? </a:t>
            </a:r>
            <a:endParaRPr lang="en-US" sz="2000" u="sng" dirty="0">
              <a:solidFill>
                <a:schemeClr val="bg2">
                  <a:lumMod val="50000"/>
                </a:schemeClr>
              </a:solidFill>
            </a:endParaRPr>
          </a:p>
        </p:txBody>
      </p:sp>
      <p:pic>
        <p:nvPicPr>
          <p:cNvPr id="4" name="Picture 3" descr="A blue and white bar graph&#10;&#10;Description automatically generated">
            <a:extLst>
              <a:ext uri="{FF2B5EF4-FFF2-40B4-BE49-F238E27FC236}">
                <a16:creationId xmlns:a16="http://schemas.microsoft.com/office/drawing/2014/main" id="{ABF28736-F000-9D2B-E0AC-0F49AA813913}"/>
              </a:ext>
            </a:extLst>
          </p:cNvPr>
          <p:cNvPicPr>
            <a:picLocks noChangeAspect="1"/>
          </p:cNvPicPr>
          <p:nvPr/>
        </p:nvPicPr>
        <p:blipFill>
          <a:blip r:embed="rId2"/>
          <a:stretch>
            <a:fillRect/>
          </a:stretch>
        </p:blipFill>
        <p:spPr>
          <a:xfrm>
            <a:off x="910166" y="1136640"/>
            <a:ext cx="8069559" cy="4072974"/>
          </a:xfrm>
          <a:prstGeom prst="rect">
            <a:avLst/>
          </a:prstGeom>
        </p:spPr>
      </p:pic>
      <p:sp>
        <p:nvSpPr>
          <p:cNvPr id="2" name="TextBox 1">
            <a:extLst>
              <a:ext uri="{FF2B5EF4-FFF2-40B4-BE49-F238E27FC236}">
                <a16:creationId xmlns:a16="http://schemas.microsoft.com/office/drawing/2014/main" id="{013835DA-362E-8430-1730-84131EC5C442}"/>
              </a:ext>
            </a:extLst>
          </p:cNvPr>
          <p:cNvSpPr txBox="1"/>
          <p:nvPr/>
        </p:nvSpPr>
        <p:spPr>
          <a:xfrm>
            <a:off x="8958810" y="1501909"/>
            <a:ext cx="2851873"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The top 4 busiest carriers are: </a:t>
            </a:r>
            <a:br>
              <a:rPr lang="en-US" b="1" dirty="0"/>
            </a:br>
            <a:endParaRPr lang="en-US" b="1"/>
          </a:p>
          <a:p>
            <a:pPr marL="800100" lvl="1" indent="-342900">
              <a:buAutoNum type="arabicPeriod"/>
            </a:pPr>
            <a:r>
              <a:rPr lang="en-US" sz="1600" dirty="0">
                <a:ea typeface="+mn-lt"/>
                <a:cs typeface="+mn-lt"/>
              </a:rPr>
              <a:t>Southwest Airlines</a:t>
            </a:r>
          </a:p>
          <a:p>
            <a:pPr marL="800100" lvl="1" indent="-342900">
              <a:buAutoNum type="arabicPeriod"/>
            </a:pPr>
            <a:r>
              <a:rPr lang="en-US" sz="1600" dirty="0">
                <a:ea typeface="+mn-lt"/>
                <a:cs typeface="+mn-lt"/>
              </a:rPr>
              <a:t>American Airlines</a:t>
            </a:r>
          </a:p>
          <a:p>
            <a:pPr marL="800100" lvl="1" indent="-342900">
              <a:buAutoNum type="arabicPeriod"/>
            </a:pPr>
            <a:r>
              <a:rPr lang="en-US" sz="1600" dirty="0">
                <a:ea typeface="+mn-lt"/>
                <a:cs typeface="+mn-lt"/>
              </a:rPr>
              <a:t>Delta Air Lines</a:t>
            </a:r>
          </a:p>
          <a:p>
            <a:pPr marL="800100" lvl="1" indent="-342900">
              <a:buAutoNum type="arabicPeriod"/>
            </a:pPr>
            <a:r>
              <a:rPr lang="en-US" sz="1600" dirty="0">
                <a:ea typeface="+mn-lt"/>
                <a:cs typeface="+mn-lt"/>
              </a:rPr>
              <a:t>United Air Lines</a:t>
            </a:r>
            <a:endParaRPr lang="en-US" sz="1600" dirty="0"/>
          </a:p>
        </p:txBody>
      </p:sp>
      <p:sp>
        <p:nvSpPr>
          <p:cNvPr id="5" name="TextBox 4">
            <a:extLst>
              <a:ext uri="{FF2B5EF4-FFF2-40B4-BE49-F238E27FC236}">
                <a16:creationId xmlns:a16="http://schemas.microsoft.com/office/drawing/2014/main" id="{AEA5CFC5-A1BE-33A6-AF80-0F93F2E78A32}"/>
              </a:ext>
            </a:extLst>
          </p:cNvPr>
          <p:cNvSpPr txBox="1"/>
          <p:nvPr/>
        </p:nvSpPr>
        <p:spPr>
          <a:xfrm>
            <a:off x="1234376" y="5585046"/>
            <a:ext cx="99863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Conclusion:</a:t>
            </a:r>
            <a:r>
              <a:rPr lang="en-US" dirty="0"/>
              <a:t> In those 3 months, operation wise, Delta Air Lines shows better performance by keeping their delays lowest comparing other carriers.</a:t>
            </a:r>
          </a:p>
        </p:txBody>
      </p:sp>
    </p:spTree>
    <p:extLst>
      <p:ext uri="{BB962C8B-B14F-4D97-AF65-F5344CB8AC3E}">
        <p14:creationId xmlns:p14="http://schemas.microsoft.com/office/powerpoint/2010/main" val="2339460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8AC5BA90-3BE1-4D71-A618-45B4BD8ADA53}"/>
              </a:ext>
            </a:extLst>
          </p:cNvPr>
          <p:cNvSpPr>
            <a:spLocks noGrp="1"/>
          </p:cNvSpPr>
          <p:nvPr>
            <p:ph type="sldNum" sz="quarter" idx="13"/>
          </p:nvPr>
        </p:nvSpPr>
        <p:spPr>
          <a:xfrm>
            <a:off x="8610600" y="224937"/>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bg1"/>
                </a:solidFill>
              </a:rPr>
              <a:pPr>
                <a:spcAft>
                  <a:spcPts val="600"/>
                </a:spcAft>
              </a:pPr>
              <a:t>19</a:t>
            </a:fld>
            <a:endParaRPr lang="en-US">
              <a:solidFill>
                <a:schemeClr val="bg1"/>
              </a:solidFill>
            </a:endParaRPr>
          </a:p>
        </p:txBody>
      </p:sp>
      <p:sp>
        <p:nvSpPr>
          <p:cNvPr id="19"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1"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Picture Placeholder 6" descr="What do flight arrival times actually ...">
            <a:extLst>
              <a:ext uri="{FF2B5EF4-FFF2-40B4-BE49-F238E27FC236}">
                <a16:creationId xmlns:a16="http://schemas.microsoft.com/office/drawing/2014/main" id="{B203D895-8860-497D-645C-161C92E191A2}"/>
              </a:ext>
            </a:extLst>
          </p:cNvPr>
          <p:cNvPicPr>
            <a:picLocks noGrp="1" noChangeAspect="1"/>
          </p:cNvPicPr>
          <p:nvPr>
            <p:ph type="pic" sz="quarter" idx="10"/>
          </p:nvPr>
        </p:nvPicPr>
        <p:blipFill rotWithShape="1">
          <a:blip r:embed="rId2"/>
          <a:srcRect l="17711" r="17083" b="-1"/>
          <a:stretch/>
        </p:blipFill>
        <p:spPr>
          <a:xfrm>
            <a:off x="6713649" y="1400688"/>
            <a:ext cx="4194032" cy="3704006"/>
          </a:xfrm>
          <a:prstGeom prst="rect">
            <a:avLst/>
          </a:prstGeom>
        </p:spPr>
      </p:pic>
      <p:sp>
        <p:nvSpPr>
          <p:cNvPr id="23"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1" name="Content Placeholder 10">
            <a:extLst>
              <a:ext uri="{FF2B5EF4-FFF2-40B4-BE49-F238E27FC236}">
                <a16:creationId xmlns:a16="http://schemas.microsoft.com/office/drawing/2014/main" id="{156D1584-5FC8-BEA0-4D2E-98867A950F18}"/>
              </a:ext>
            </a:extLst>
          </p:cNvPr>
          <p:cNvSpPr>
            <a:spLocks noGrp="1"/>
          </p:cNvSpPr>
          <p:nvPr>
            <p:ph idx="1"/>
          </p:nvPr>
        </p:nvSpPr>
        <p:spPr>
          <a:xfrm>
            <a:off x="557638" y="2266043"/>
            <a:ext cx="4275253" cy="985549"/>
          </a:xfrm>
        </p:spPr>
        <p:txBody>
          <a:bodyPr>
            <a:noAutofit/>
          </a:bodyPr>
          <a:lstStyle/>
          <a:p>
            <a:r>
              <a:rPr lang="en-US" sz="4800" dirty="0">
                <a:solidFill>
                  <a:schemeClr val="bg1"/>
                </a:solidFill>
              </a:rPr>
              <a:t>Delays by days and months...</a:t>
            </a:r>
            <a:endParaRPr lang="en-US" dirty="0">
              <a:solidFill>
                <a:schemeClr val="bg1"/>
              </a:solidFill>
            </a:endParaRPr>
          </a:p>
        </p:txBody>
      </p:sp>
    </p:spTree>
    <p:extLst>
      <p:ext uri="{BB962C8B-B14F-4D97-AF65-F5344CB8AC3E}">
        <p14:creationId xmlns:p14="http://schemas.microsoft.com/office/powerpoint/2010/main" val="348058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sp>
        <p:nvSpPr>
          <p:cNvPr id="5" name="Content Placeholder 4">
            <a:extLst>
              <a:ext uri="{FF2B5EF4-FFF2-40B4-BE49-F238E27FC236}">
                <a16:creationId xmlns:a16="http://schemas.microsoft.com/office/drawing/2014/main" id="{F01866DD-53C9-4AF0-9E9A-BF19D245E8C6}"/>
              </a:ext>
            </a:extLst>
          </p:cNvPr>
          <p:cNvSpPr>
            <a:spLocks noGrp="1"/>
          </p:cNvSpPr>
          <p:nvPr>
            <p:ph idx="4294967295"/>
          </p:nvPr>
        </p:nvSpPr>
        <p:spPr>
          <a:xfrm>
            <a:off x="6392583" y="2645922"/>
            <a:ext cx="4434721" cy="3710427"/>
          </a:xfrm>
        </p:spPr>
        <p:txBody>
          <a:bodyPr vert="horz" lIns="91440" tIns="45720" rIns="91440" bIns="45720" rtlCol="0" anchor="t">
            <a:normAutofit/>
          </a:bodyPr>
          <a:lstStyle/>
          <a:p>
            <a:r>
              <a:rPr lang="en-US" dirty="0"/>
              <a:t>Introduction</a:t>
            </a:r>
          </a:p>
          <a:p>
            <a:r>
              <a:rPr lang="en-US" dirty="0"/>
              <a:t>Goal and Findings</a:t>
            </a:r>
          </a:p>
          <a:p>
            <a:r>
              <a:rPr lang="en-US" dirty="0">
                <a:ea typeface="+mn-lt"/>
                <a:cs typeface="+mn-lt"/>
              </a:rPr>
              <a:t>Challenges</a:t>
            </a:r>
            <a:endParaRPr lang="en-US" dirty="0"/>
          </a:p>
          <a:p>
            <a:r>
              <a:rPr lang="en-US" dirty="0"/>
              <a:t>Conclusion</a:t>
            </a:r>
          </a:p>
          <a:p>
            <a:endParaRPr lang="en-US" dirty="0"/>
          </a:p>
          <a:p>
            <a:endParaRPr lang="en-US" dirty="0"/>
          </a:p>
        </p:txBody>
      </p:sp>
      <p:sp>
        <p:nvSpPr>
          <p:cNvPr id="3" name="Slide Number Placeholder 2">
            <a:extLst>
              <a:ext uri="{FF2B5EF4-FFF2-40B4-BE49-F238E27FC236}">
                <a16:creationId xmlns:a16="http://schemas.microsoft.com/office/drawing/2014/main" id="{DC39EB9B-E7ED-4478-BA61-1F0CDFECB619}"/>
              </a:ext>
            </a:extLst>
          </p:cNvPr>
          <p:cNvSpPr>
            <a:spLocks noGrp="1"/>
          </p:cNvSpPr>
          <p:nvPr>
            <p:ph type="sldNum" sz="quarter" idx="14"/>
          </p:nvPr>
        </p:nvSpPr>
        <p:spPr/>
        <p:txBody>
          <a:bodyPr/>
          <a:lstStyle/>
          <a:p>
            <a:fld id="{294A09A9-5501-47C1-A89A-A340965A2BE2}" type="slidenum">
              <a:rPr lang="en-US" smtClean="0"/>
              <a:pPr/>
              <a:t>2</a:t>
            </a:fld>
            <a:endParaRPr lang="en-US" dirty="0"/>
          </a:p>
        </p:txBody>
      </p:sp>
      <p:pic>
        <p:nvPicPr>
          <p:cNvPr id="10" name="Picture Placeholder 9" descr="Most Luxurious ...">
            <a:extLst>
              <a:ext uri="{FF2B5EF4-FFF2-40B4-BE49-F238E27FC236}">
                <a16:creationId xmlns:a16="http://schemas.microsoft.com/office/drawing/2014/main" id="{A9447D7D-C685-C77F-B6E0-580513F5C2DD}"/>
              </a:ext>
            </a:extLst>
          </p:cNvPr>
          <p:cNvPicPr>
            <a:picLocks noGrp="1" noChangeAspect="1"/>
          </p:cNvPicPr>
          <p:nvPr>
            <p:ph type="pic" sz="quarter" idx="10"/>
          </p:nvPr>
        </p:nvPicPr>
        <p:blipFill>
          <a:blip r:embed="rId2"/>
          <a:srcRect t="6679" b="6679"/>
          <a:stretch/>
        </p:blipFill>
        <p:spPr/>
      </p:pic>
      <p:pic>
        <p:nvPicPr>
          <p:cNvPr id="13" name="Picture Placeholder 12" descr="Airport Arrival Stock Videos, Footage ...">
            <a:extLst>
              <a:ext uri="{FF2B5EF4-FFF2-40B4-BE49-F238E27FC236}">
                <a16:creationId xmlns:a16="http://schemas.microsoft.com/office/drawing/2014/main" id="{F7BB0F83-7EDC-D967-C34C-E1121A6E462B}"/>
              </a:ext>
            </a:extLst>
          </p:cNvPr>
          <p:cNvPicPr>
            <a:picLocks noGrp="1" noChangeAspect="1"/>
          </p:cNvPicPr>
          <p:nvPr>
            <p:ph type="pic" sz="quarter" idx="11"/>
          </p:nvPr>
        </p:nvPicPr>
        <p:blipFill>
          <a:blip r:embed="rId3"/>
          <a:srcRect l="1437" r="1437"/>
          <a:stretch/>
        </p:blipFill>
        <p:spPr/>
      </p:pic>
    </p:spTree>
    <p:extLst>
      <p:ext uri="{BB962C8B-B14F-4D97-AF65-F5344CB8AC3E}">
        <p14:creationId xmlns:p14="http://schemas.microsoft.com/office/powerpoint/2010/main" val="1709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20</a:t>
            </a:fld>
            <a:endParaRPr lang="en-US" dirty="0"/>
          </a:p>
        </p:txBody>
      </p: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908755" y="1482577"/>
            <a:ext cx="10458191" cy="3100499"/>
          </a:xfrm>
        </p:spPr>
        <p:txBody>
          <a:bodyPr vert="horz" lIns="91440" tIns="45720" rIns="91440" bIns="45720" rtlCol="0" anchor="t">
            <a:noAutofit/>
          </a:bodyPr>
          <a:lstStyle/>
          <a:p>
            <a:pPr>
              <a:buFont typeface="Calibri" panose="020B0604020202020204" pitchFamily="34" charset="0"/>
              <a:buChar char="-"/>
            </a:pPr>
            <a:endParaRPr lang="en-US" sz="2000" dirty="0">
              <a:latin typeface="Univers"/>
              <a:cs typeface="Segoe UI"/>
            </a:endParaRPr>
          </a:p>
          <a:p>
            <a:pPr lvl="1"/>
            <a:endParaRPr lang="en-US" dirty="0">
              <a:latin typeface="Univers"/>
              <a:cs typeface="Segoe UI"/>
            </a:endParaRPr>
          </a:p>
        </p:txBody>
      </p:sp>
      <p:sp>
        <p:nvSpPr>
          <p:cNvPr id="9" name="TextBox 8">
            <a:extLst>
              <a:ext uri="{FF2B5EF4-FFF2-40B4-BE49-F238E27FC236}">
                <a16:creationId xmlns:a16="http://schemas.microsoft.com/office/drawing/2014/main" id="{FC626A84-DB6C-7A27-E464-078C3C4012F4}"/>
              </a:ext>
            </a:extLst>
          </p:cNvPr>
          <p:cNvSpPr txBox="1"/>
          <p:nvPr/>
        </p:nvSpPr>
        <p:spPr>
          <a:xfrm>
            <a:off x="1400528" y="529168"/>
            <a:ext cx="94826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2">
                    <a:lumMod val="50000"/>
                  </a:schemeClr>
                </a:solidFill>
                <a:ea typeface="+mn-lt"/>
                <a:cs typeface="+mn-lt"/>
              </a:rPr>
              <a:t>Arrival delays by month and in hours</a:t>
            </a:r>
            <a:endParaRPr lang="en-US" dirty="0">
              <a:solidFill>
                <a:schemeClr val="bg2">
                  <a:lumMod val="50000"/>
                </a:schemeClr>
              </a:solidFill>
            </a:endParaRPr>
          </a:p>
        </p:txBody>
      </p:sp>
      <p:pic>
        <p:nvPicPr>
          <p:cNvPr id="4" name="Picture 3" descr="A graph of different colored bars&#10;&#10;Description automatically generated">
            <a:extLst>
              <a:ext uri="{FF2B5EF4-FFF2-40B4-BE49-F238E27FC236}">
                <a16:creationId xmlns:a16="http://schemas.microsoft.com/office/drawing/2014/main" id="{348B9723-D718-CF0A-4B71-7EF74B19D22D}"/>
              </a:ext>
            </a:extLst>
          </p:cNvPr>
          <p:cNvPicPr>
            <a:picLocks noChangeAspect="1"/>
          </p:cNvPicPr>
          <p:nvPr/>
        </p:nvPicPr>
        <p:blipFill>
          <a:blip r:embed="rId2"/>
          <a:stretch>
            <a:fillRect/>
          </a:stretch>
        </p:blipFill>
        <p:spPr>
          <a:xfrm>
            <a:off x="910166" y="1582131"/>
            <a:ext cx="10223501" cy="3975958"/>
          </a:xfrm>
          <a:prstGeom prst="rect">
            <a:avLst/>
          </a:prstGeom>
        </p:spPr>
      </p:pic>
      <p:sp>
        <p:nvSpPr>
          <p:cNvPr id="2" name="TextBox 1">
            <a:extLst>
              <a:ext uri="{FF2B5EF4-FFF2-40B4-BE49-F238E27FC236}">
                <a16:creationId xmlns:a16="http://schemas.microsoft.com/office/drawing/2014/main" id="{23CE9BD2-DA88-C884-A6B9-249DFBD9ED65}"/>
              </a:ext>
            </a:extLst>
          </p:cNvPr>
          <p:cNvSpPr txBox="1"/>
          <p:nvPr/>
        </p:nvSpPr>
        <p:spPr>
          <a:xfrm>
            <a:off x="1254611" y="5665989"/>
            <a:ext cx="99154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Over those 3 months, Skywest, Southwest, American and United Air lines consistently shows highest delays.  </a:t>
            </a:r>
          </a:p>
        </p:txBody>
      </p:sp>
    </p:spTree>
    <p:extLst>
      <p:ext uri="{BB962C8B-B14F-4D97-AF65-F5344CB8AC3E}">
        <p14:creationId xmlns:p14="http://schemas.microsoft.com/office/powerpoint/2010/main" val="116048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21</a:t>
            </a:fld>
            <a:endParaRPr lang="en-US" dirty="0"/>
          </a:p>
        </p:txBody>
      </p: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908755" y="1482577"/>
            <a:ext cx="10458191" cy="3100499"/>
          </a:xfrm>
        </p:spPr>
        <p:txBody>
          <a:bodyPr vert="horz" lIns="91440" tIns="45720" rIns="91440" bIns="45720" rtlCol="0" anchor="t">
            <a:noAutofit/>
          </a:bodyPr>
          <a:lstStyle/>
          <a:p>
            <a:pPr>
              <a:buFont typeface="Calibri" panose="020B0604020202020204" pitchFamily="34" charset="0"/>
              <a:buChar char="-"/>
            </a:pPr>
            <a:endParaRPr lang="en-US" sz="2000" dirty="0">
              <a:latin typeface="Univers"/>
              <a:cs typeface="Segoe UI"/>
            </a:endParaRPr>
          </a:p>
          <a:p>
            <a:pPr lvl="1"/>
            <a:endParaRPr lang="en-US" dirty="0">
              <a:latin typeface="Univers"/>
              <a:cs typeface="Segoe UI"/>
            </a:endParaRPr>
          </a:p>
        </p:txBody>
      </p:sp>
      <p:sp>
        <p:nvSpPr>
          <p:cNvPr id="9" name="TextBox 8">
            <a:extLst>
              <a:ext uri="{FF2B5EF4-FFF2-40B4-BE49-F238E27FC236}">
                <a16:creationId xmlns:a16="http://schemas.microsoft.com/office/drawing/2014/main" id="{FC626A84-DB6C-7A27-E464-078C3C4012F4}"/>
              </a:ext>
            </a:extLst>
          </p:cNvPr>
          <p:cNvSpPr txBox="1"/>
          <p:nvPr/>
        </p:nvSpPr>
        <p:spPr>
          <a:xfrm>
            <a:off x="1400528" y="529168"/>
            <a:ext cx="94826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2">
                    <a:lumMod val="50000"/>
                  </a:schemeClr>
                </a:solidFill>
                <a:ea typeface="+mn-lt"/>
                <a:cs typeface="+mn-lt"/>
              </a:rPr>
              <a:t>Average arrival delays by days of month and in hours</a:t>
            </a:r>
          </a:p>
        </p:txBody>
      </p:sp>
      <p:sp>
        <p:nvSpPr>
          <p:cNvPr id="2" name="TextBox 1">
            <a:extLst>
              <a:ext uri="{FF2B5EF4-FFF2-40B4-BE49-F238E27FC236}">
                <a16:creationId xmlns:a16="http://schemas.microsoft.com/office/drawing/2014/main" id="{23CE9BD2-DA88-C884-A6B9-249DFBD9ED65}"/>
              </a:ext>
            </a:extLst>
          </p:cNvPr>
          <p:cNvSpPr txBox="1"/>
          <p:nvPr/>
        </p:nvSpPr>
        <p:spPr>
          <a:xfrm>
            <a:off x="907684" y="4798672"/>
            <a:ext cx="791445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terms of arrival delays:</a:t>
            </a:r>
          </a:p>
          <a:p>
            <a:endParaRPr lang="en-US"/>
          </a:p>
          <a:p>
            <a:pPr marL="285750" indent="-285750">
              <a:buFont typeface="Arial"/>
              <a:buChar char="•"/>
            </a:pPr>
            <a:r>
              <a:rPr lang="en-US" dirty="0"/>
              <a:t>Second-half of the January was worst,</a:t>
            </a:r>
          </a:p>
          <a:p>
            <a:pPr marL="285750" indent="-285750">
              <a:buFont typeface="Arial"/>
              <a:buChar char="•"/>
            </a:pPr>
            <a:r>
              <a:rPr lang="en-US" dirty="0"/>
              <a:t>All through the February was bad, and</a:t>
            </a:r>
          </a:p>
          <a:p>
            <a:pPr marL="285750" indent="-285750">
              <a:buFont typeface="Arial"/>
              <a:buChar char="•"/>
            </a:pPr>
            <a:r>
              <a:rPr lang="en-US" dirty="0"/>
              <a:t>Second half of the March shows better performances by the carriers</a:t>
            </a:r>
          </a:p>
          <a:p>
            <a:pPr marL="285750" indent="-285750">
              <a:buFont typeface="Arial"/>
              <a:buChar char="•"/>
            </a:pPr>
            <a:r>
              <a:rPr lang="en-US" dirty="0"/>
              <a:t>Weekdays and weekend flights does not matter much</a:t>
            </a:r>
          </a:p>
        </p:txBody>
      </p:sp>
      <p:pic>
        <p:nvPicPr>
          <p:cNvPr id="5" name="Picture 4" descr="A calendar with numbers and date&#10;&#10;Description automatically generated">
            <a:extLst>
              <a:ext uri="{FF2B5EF4-FFF2-40B4-BE49-F238E27FC236}">
                <a16:creationId xmlns:a16="http://schemas.microsoft.com/office/drawing/2014/main" id="{701A3EC3-C3EC-14B4-0520-2C2F97C9E92E}"/>
              </a:ext>
            </a:extLst>
          </p:cNvPr>
          <p:cNvPicPr>
            <a:picLocks noChangeAspect="1"/>
          </p:cNvPicPr>
          <p:nvPr/>
        </p:nvPicPr>
        <p:blipFill>
          <a:blip r:embed="rId2"/>
          <a:stretch>
            <a:fillRect/>
          </a:stretch>
        </p:blipFill>
        <p:spPr>
          <a:xfrm>
            <a:off x="7011793" y="4193942"/>
            <a:ext cx="4766218" cy="1344652"/>
          </a:xfrm>
          <a:prstGeom prst="rect">
            <a:avLst/>
          </a:prstGeom>
        </p:spPr>
      </p:pic>
      <p:pic>
        <p:nvPicPr>
          <p:cNvPr id="4" name="Picture 3">
            <a:extLst>
              <a:ext uri="{FF2B5EF4-FFF2-40B4-BE49-F238E27FC236}">
                <a16:creationId xmlns:a16="http://schemas.microsoft.com/office/drawing/2014/main" id="{4859BFEB-445E-CAD4-5766-C3A112474FA2}"/>
              </a:ext>
            </a:extLst>
          </p:cNvPr>
          <p:cNvPicPr>
            <a:picLocks noChangeAspect="1"/>
          </p:cNvPicPr>
          <p:nvPr/>
        </p:nvPicPr>
        <p:blipFill>
          <a:blip r:embed="rId3"/>
          <a:stretch>
            <a:fillRect/>
          </a:stretch>
        </p:blipFill>
        <p:spPr>
          <a:xfrm>
            <a:off x="916878" y="1242578"/>
            <a:ext cx="10767123" cy="2978943"/>
          </a:xfrm>
          <a:prstGeom prst="rect">
            <a:avLst/>
          </a:prstGeom>
        </p:spPr>
      </p:pic>
    </p:spTree>
    <p:extLst>
      <p:ext uri="{BB962C8B-B14F-4D97-AF65-F5344CB8AC3E}">
        <p14:creationId xmlns:p14="http://schemas.microsoft.com/office/powerpoint/2010/main" val="201888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22</a:t>
            </a:fld>
            <a:endParaRPr lang="en-US" dirty="0"/>
          </a:p>
        </p:txBody>
      </p: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908755" y="1482577"/>
            <a:ext cx="10458191" cy="3100499"/>
          </a:xfrm>
        </p:spPr>
        <p:txBody>
          <a:bodyPr vert="horz" lIns="91440" tIns="45720" rIns="91440" bIns="45720" rtlCol="0" anchor="t">
            <a:noAutofit/>
          </a:bodyPr>
          <a:lstStyle/>
          <a:p>
            <a:pPr>
              <a:buFont typeface="Calibri" panose="020B0604020202020204" pitchFamily="34" charset="0"/>
              <a:buChar char="-"/>
            </a:pPr>
            <a:endParaRPr lang="en-US" sz="2000" dirty="0">
              <a:latin typeface="Univers"/>
              <a:cs typeface="Segoe UI"/>
            </a:endParaRPr>
          </a:p>
          <a:p>
            <a:pPr lvl="1"/>
            <a:endParaRPr lang="en-US" dirty="0">
              <a:latin typeface="Univers"/>
              <a:cs typeface="Segoe UI"/>
            </a:endParaRPr>
          </a:p>
        </p:txBody>
      </p:sp>
      <p:sp>
        <p:nvSpPr>
          <p:cNvPr id="9" name="TextBox 8">
            <a:extLst>
              <a:ext uri="{FF2B5EF4-FFF2-40B4-BE49-F238E27FC236}">
                <a16:creationId xmlns:a16="http://schemas.microsoft.com/office/drawing/2014/main" id="{FC626A84-DB6C-7A27-E464-078C3C4012F4}"/>
              </a:ext>
            </a:extLst>
          </p:cNvPr>
          <p:cNvSpPr txBox="1"/>
          <p:nvPr/>
        </p:nvSpPr>
        <p:spPr>
          <a:xfrm>
            <a:off x="1400528" y="529168"/>
            <a:ext cx="948266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bg2">
                    <a:lumMod val="50000"/>
                  </a:schemeClr>
                </a:solidFill>
                <a:ea typeface="+mn-lt"/>
                <a:cs typeface="+mn-lt"/>
              </a:rPr>
              <a:t>Another look: Total arrival delays over those 3 months by carriers</a:t>
            </a:r>
            <a:endParaRPr lang="en-US" sz="2400" dirty="0">
              <a:solidFill>
                <a:schemeClr val="bg2">
                  <a:lumMod val="50000"/>
                </a:schemeClr>
              </a:solidFill>
            </a:endParaRPr>
          </a:p>
        </p:txBody>
      </p:sp>
      <p:pic>
        <p:nvPicPr>
          <p:cNvPr id="4" name="Picture 3" descr="A graph with blue rectangles and black text&#10;&#10;Description automatically generated">
            <a:extLst>
              <a:ext uri="{FF2B5EF4-FFF2-40B4-BE49-F238E27FC236}">
                <a16:creationId xmlns:a16="http://schemas.microsoft.com/office/drawing/2014/main" id="{20EBFF9C-54C7-96B6-C738-469BA3F49C60}"/>
              </a:ext>
            </a:extLst>
          </p:cNvPr>
          <p:cNvPicPr>
            <a:picLocks noChangeAspect="1"/>
          </p:cNvPicPr>
          <p:nvPr/>
        </p:nvPicPr>
        <p:blipFill>
          <a:blip r:embed="rId2"/>
          <a:stretch>
            <a:fillRect/>
          </a:stretch>
        </p:blipFill>
        <p:spPr>
          <a:xfrm>
            <a:off x="1050757" y="1342009"/>
            <a:ext cx="10323096" cy="4212172"/>
          </a:xfrm>
          <a:prstGeom prst="rect">
            <a:avLst/>
          </a:prstGeom>
        </p:spPr>
      </p:pic>
    </p:spTree>
    <p:extLst>
      <p:ext uri="{BB962C8B-B14F-4D97-AF65-F5344CB8AC3E}">
        <p14:creationId xmlns:p14="http://schemas.microsoft.com/office/powerpoint/2010/main" val="332241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23</a:t>
            </a:fld>
            <a:endParaRPr lang="en-US" dirty="0"/>
          </a:p>
        </p:txBody>
      </p: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908755" y="1482577"/>
            <a:ext cx="10458191" cy="3100499"/>
          </a:xfrm>
        </p:spPr>
        <p:txBody>
          <a:bodyPr vert="horz" lIns="91440" tIns="45720" rIns="91440" bIns="45720" rtlCol="0" anchor="t">
            <a:noAutofit/>
          </a:bodyPr>
          <a:lstStyle/>
          <a:p>
            <a:pPr>
              <a:buFont typeface="Calibri" panose="020B0604020202020204" pitchFamily="34" charset="0"/>
              <a:buChar char="-"/>
            </a:pPr>
            <a:endParaRPr lang="en-US" sz="2000" dirty="0">
              <a:latin typeface="Univers"/>
              <a:cs typeface="Segoe UI"/>
            </a:endParaRPr>
          </a:p>
          <a:p>
            <a:pPr lvl="1"/>
            <a:endParaRPr lang="en-US" dirty="0">
              <a:latin typeface="Univers"/>
              <a:cs typeface="Segoe UI"/>
            </a:endParaRPr>
          </a:p>
        </p:txBody>
      </p:sp>
      <p:sp>
        <p:nvSpPr>
          <p:cNvPr id="9" name="TextBox 8">
            <a:extLst>
              <a:ext uri="{FF2B5EF4-FFF2-40B4-BE49-F238E27FC236}">
                <a16:creationId xmlns:a16="http://schemas.microsoft.com/office/drawing/2014/main" id="{FC626A84-DB6C-7A27-E464-078C3C4012F4}"/>
              </a:ext>
            </a:extLst>
          </p:cNvPr>
          <p:cNvSpPr txBox="1"/>
          <p:nvPr/>
        </p:nvSpPr>
        <p:spPr>
          <a:xfrm>
            <a:off x="1400528" y="529168"/>
            <a:ext cx="948266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2">
                    <a:lumMod val="50000"/>
                  </a:schemeClr>
                </a:solidFill>
                <a:ea typeface="+mn-lt"/>
                <a:cs typeface="+mn-lt"/>
              </a:rPr>
              <a:t>Total distance travelled by a carrier and by Month (filtering the cancelled flights)</a:t>
            </a:r>
            <a:endParaRPr lang="en-US" dirty="0">
              <a:solidFill>
                <a:schemeClr val="bg2">
                  <a:lumMod val="50000"/>
                </a:schemeClr>
              </a:solidFill>
            </a:endParaRPr>
          </a:p>
        </p:txBody>
      </p:sp>
      <p:pic>
        <p:nvPicPr>
          <p:cNvPr id="2" name="Picture 1" descr="A graph of different colored bars&#10;&#10;Description automatically generated">
            <a:extLst>
              <a:ext uri="{FF2B5EF4-FFF2-40B4-BE49-F238E27FC236}">
                <a16:creationId xmlns:a16="http://schemas.microsoft.com/office/drawing/2014/main" id="{611B5ECC-C603-830A-B661-CEDD9C7FB249}"/>
              </a:ext>
            </a:extLst>
          </p:cNvPr>
          <p:cNvPicPr>
            <a:picLocks noChangeAspect="1"/>
          </p:cNvPicPr>
          <p:nvPr/>
        </p:nvPicPr>
        <p:blipFill>
          <a:blip r:embed="rId2"/>
          <a:stretch>
            <a:fillRect/>
          </a:stretch>
        </p:blipFill>
        <p:spPr>
          <a:xfrm>
            <a:off x="1269999" y="1981796"/>
            <a:ext cx="9376834" cy="3917462"/>
          </a:xfrm>
          <a:prstGeom prst="rect">
            <a:avLst/>
          </a:prstGeom>
        </p:spPr>
      </p:pic>
    </p:spTree>
    <p:extLst>
      <p:ext uri="{BB962C8B-B14F-4D97-AF65-F5344CB8AC3E}">
        <p14:creationId xmlns:p14="http://schemas.microsoft.com/office/powerpoint/2010/main" val="1987181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24</a:t>
            </a:fld>
            <a:endParaRPr lang="en-US" dirty="0"/>
          </a:p>
        </p:txBody>
      </p: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908755" y="1482577"/>
            <a:ext cx="10458191" cy="3100499"/>
          </a:xfrm>
        </p:spPr>
        <p:txBody>
          <a:bodyPr vert="horz" lIns="91440" tIns="45720" rIns="91440" bIns="45720" rtlCol="0" anchor="t">
            <a:noAutofit/>
          </a:bodyPr>
          <a:lstStyle/>
          <a:p>
            <a:pPr>
              <a:buFont typeface="Calibri" panose="020B0604020202020204" pitchFamily="34" charset="0"/>
              <a:buChar char="-"/>
            </a:pPr>
            <a:endParaRPr lang="en-US" sz="2000" dirty="0">
              <a:latin typeface="Univers"/>
              <a:cs typeface="Segoe UI"/>
            </a:endParaRPr>
          </a:p>
          <a:p>
            <a:pPr lvl="1"/>
            <a:endParaRPr lang="en-US" dirty="0">
              <a:latin typeface="Univers"/>
              <a:cs typeface="Segoe UI"/>
            </a:endParaRPr>
          </a:p>
        </p:txBody>
      </p:sp>
      <p:sp>
        <p:nvSpPr>
          <p:cNvPr id="9" name="TextBox 8">
            <a:extLst>
              <a:ext uri="{FF2B5EF4-FFF2-40B4-BE49-F238E27FC236}">
                <a16:creationId xmlns:a16="http://schemas.microsoft.com/office/drawing/2014/main" id="{FC626A84-DB6C-7A27-E464-078C3C4012F4}"/>
              </a:ext>
            </a:extLst>
          </p:cNvPr>
          <p:cNvSpPr txBox="1"/>
          <p:nvPr/>
        </p:nvSpPr>
        <p:spPr>
          <a:xfrm>
            <a:off x="1400528" y="529168"/>
            <a:ext cx="94826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2">
                    <a:lumMod val="50000"/>
                  </a:schemeClr>
                </a:solidFill>
                <a:ea typeface="+mn-lt"/>
                <a:cs typeface="+mn-lt"/>
              </a:rPr>
              <a:t>Busiest airports by ORIGIN</a:t>
            </a:r>
            <a:endParaRPr lang="en-US" dirty="0">
              <a:solidFill>
                <a:schemeClr val="bg2">
                  <a:lumMod val="50000"/>
                </a:schemeClr>
              </a:solidFill>
            </a:endParaRPr>
          </a:p>
        </p:txBody>
      </p:sp>
      <p:pic>
        <p:nvPicPr>
          <p:cNvPr id="4" name="Picture 3" descr="A map of the united states&#10;&#10;Description automatically generated">
            <a:extLst>
              <a:ext uri="{FF2B5EF4-FFF2-40B4-BE49-F238E27FC236}">
                <a16:creationId xmlns:a16="http://schemas.microsoft.com/office/drawing/2014/main" id="{BF523DF0-E87A-7C74-4AD7-D649454D03B2}"/>
              </a:ext>
            </a:extLst>
          </p:cNvPr>
          <p:cNvPicPr>
            <a:picLocks noChangeAspect="1"/>
          </p:cNvPicPr>
          <p:nvPr/>
        </p:nvPicPr>
        <p:blipFill>
          <a:blip r:embed="rId2"/>
          <a:stretch>
            <a:fillRect/>
          </a:stretch>
        </p:blipFill>
        <p:spPr>
          <a:xfrm>
            <a:off x="2222500" y="2199557"/>
            <a:ext cx="8466667" cy="2875164"/>
          </a:xfrm>
          <a:prstGeom prst="rect">
            <a:avLst/>
          </a:prstGeom>
        </p:spPr>
      </p:pic>
      <p:sp>
        <p:nvSpPr>
          <p:cNvPr id="5" name="TextBox 4">
            <a:extLst>
              <a:ext uri="{FF2B5EF4-FFF2-40B4-BE49-F238E27FC236}">
                <a16:creationId xmlns:a16="http://schemas.microsoft.com/office/drawing/2014/main" id="{CB9375CE-B861-FE47-486F-A48ACEBC99B6}"/>
              </a:ext>
            </a:extLst>
          </p:cNvPr>
          <p:cNvSpPr txBox="1"/>
          <p:nvPr/>
        </p:nvSpPr>
        <p:spPr>
          <a:xfrm>
            <a:off x="1031734" y="1173345"/>
            <a:ext cx="96396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Airports play important role on flight management. The state Geogia was the busiest airport among all the state in terms of flights origin.   </a:t>
            </a:r>
          </a:p>
        </p:txBody>
      </p:sp>
    </p:spTree>
    <p:extLst>
      <p:ext uri="{BB962C8B-B14F-4D97-AF65-F5344CB8AC3E}">
        <p14:creationId xmlns:p14="http://schemas.microsoft.com/office/powerpoint/2010/main" val="4006676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25</a:t>
            </a:fld>
            <a:endParaRPr lang="en-US" dirty="0"/>
          </a:p>
        </p:txBody>
      </p: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908755" y="1482577"/>
            <a:ext cx="10458191" cy="3100499"/>
          </a:xfrm>
        </p:spPr>
        <p:txBody>
          <a:bodyPr vert="horz" lIns="91440" tIns="45720" rIns="91440" bIns="45720" rtlCol="0" anchor="t">
            <a:noAutofit/>
          </a:bodyPr>
          <a:lstStyle/>
          <a:p>
            <a:pPr>
              <a:buFont typeface="Calibri" panose="020B0604020202020204" pitchFamily="34" charset="0"/>
              <a:buChar char="-"/>
            </a:pPr>
            <a:endParaRPr lang="en-US" sz="2000" dirty="0">
              <a:latin typeface="Univers"/>
              <a:cs typeface="Segoe UI"/>
            </a:endParaRPr>
          </a:p>
          <a:p>
            <a:pPr lvl="1"/>
            <a:endParaRPr lang="en-US" dirty="0">
              <a:latin typeface="Univers"/>
              <a:cs typeface="Segoe UI"/>
            </a:endParaRPr>
          </a:p>
        </p:txBody>
      </p:sp>
      <p:sp>
        <p:nvSpPr>
          <p:cNvPr id="9" name="TextBox 8">
            <a:extLst>
              <a:ext uri="{FF2B5EF4-FFF2-40B4-BE49-F238E27FC236}">
                <a16:creationId xmlns:a16="http://schemas.microsoft.com/office/drawing/2014/main" id="{FC626A84-DB6C-7A27-E464-078C3C4012F4}"/>
              </a:ext>
            </a:extLst>
          </p:cNvPr>
          <p:cNvSpPr txBox="1"/>
          <p:nvPr/>
        </p:nvSpPr>
        <p:spPr>
          <a:xfrm>
            <a:off x="1400528" y="529168"/>
            <a:ext cx="94826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2">
                    <a:lumMod val="50000"/>
                  </a:schemeClr>
                </a:solidFill>
                <a:ea typeface="+mn-lt"/>
                <a:cs typeface="+mn-lt"/>
              </a:rPr>
              <a:t>Busiest airport by destination</a:t>
            </a:r>
            <a:endParaRPr lang="en-US" dirty="0" err="1"/>
          </a:p>
        </p:txBody>
      </p:sp>
      <p:pic>
        <p:nvPicPr>
          <p:cNvPr id="2" name="Picture 1" descr="A map of the united states&#10;&#10;Description automatically generated">
            <a:extLst>
              <a:ext uri="{FF2B5EF4-FFF2-40B4-BE49-F238E27FC236}">
                <a16:creationId xmlns:a16="http://schemas.microsoft.com/office/drawing/2014/main" id="{197C56C2-65A8-2608-8999-565BED0F957F}"/>
              </a:ext>
            </a:extLst>
          </p:cNvPr>
          <p:cNvPicPr>
            <a:picLocks noChangeAspect="1"/>
          </p:cNvPicPr>
          <p:nvPr/>
        </p:nvPicPr>
        <p:blipFill>
          <a:blip r:embed="rId2"/>
          <a:stretch>
            <a:fillRect/>
          </a:stretch>
        </p:blipFill>
        <p:spPr>
          <a:xfrm>
            <a:off x="3176497" y="1121761"/>
            <a:ext cx="6363364" cy="2234749"/>
          </a:xfrm>
          <a:prstGeom prst="rect">
            <a:avLst/>
          </a:prstGeom>
        </p:spPr>
      </p:pic>
      <p:pic>
        <p:nvPicPr>
          <p:cNvPr id="5" name="Picture 4" descr="A screenshot of a state&#10;&#10;Description automatically generated">
            <a:extLst>
              <a:ext uri="{FF2B5EF4-FFF2-40B4-BE49-F238E27FC236}">
                <a16:creationId xmlns:a16="http://schemas.microsoft.com/office/drawing/2014/main" id="{4EE5E411-187A-1C5C-7240-84204FBE9D09}"/>
              </a:ext>
            </a:extLst>
          </p:cNvPr>
          <p:cNvPicPr>
            <a:picLocks noChangeAspect="1"/>
          </p:cNvPicPr>
          <p:nvPr/>
        </p:nvPicPr>
        <p:blipFill>
          <a:blip r:embed="rId3"/>
          <a:stretch>
            <a:fillRect/>
          </a:stretch>
        </p:blipFill>
        <p:spPr>
          <a:xfrm>
            <a:off x="2081200" y="3426357"/>
            <a:ext cx="8755946" cy="1509679"/>
          </a:xfrm>
          <a:prstGeom prst="rect">
            <a:avLst/>
          </a:prstGeom>
        </p:spPr>
      </p:pic>
      <p:sp>
        <p:nvSpPr>
          <p:cNvPr id="4" name="TextBox 3">
            <a:extLst>
              <a:ext uri="{FF2B5EF4-FFF2-40B4-BE49-F238E27FC236}">
                <a16:creationId xmlns:a16="http://schemas.microsoft.com/office/drawing/2014/main" id="{E5A8FE96-85C1-9B6B-117D-E2C7F51EEDBF}"/>
              </a:ext>
            </a:extLst>
          </p:cNvPr>
          <p:cNvSpPr txBox="1"/>
          <p:nvPr/>
        </p:nvSpPr>
        <p:spPr>
          <a:xfrm>
            <a:off x="1153116" y="5930787"/>
            <a:ext cx="102080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If possible, passengers could avoid flights from/to these airport in the first 3 months of 2019.</a:t>
            </a:r>
          </a:p>
        </p:txBody>
      </p:sp>
      <p:sp>
        <p:nvSpPr>
          <p:cNvPr id="6" name="TextBox 5">
            <a:extLst>
              <a:ext uri="{FF2B5EF4-FFF2-40B4-BE49-F238E27FC236}">
                <a16:creationId xmlns:a16="http://schemas.microsoft.com/office/drawing/2014/main" id="{700AB761-A5A1-D429-AFAE-9FF5BAEB0CF1}"/>
              </a:ext>
            </a:extLst>
          </p:cNvPr>
          <p:cNvSpPr txBox="1"/>
          <p:nvPr/>
        </p:nvSpPr>
        <p:spPr>
          <a:xfrm>
            <a:off x="1133332" y="5173623"/>
            <a:ext cx="104477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those 3 months, William B Hartsfield of Atlanta city, Chicago O'Hare of Chicago and Dallas-Fort Worth of </a:t>
            </a:r>
            <a:r>
              <a:rPr lang="en-US" dirty="0">
                <a:ea typeface="+mn-lt"/>
                <a:cs typeface="+mn-lt"/>
              </a:rPr>
              <a:t>Dallas-Fort Worth</a:t>
            </a:r>
            <a:r>
              <a:rPr lang="en-US" dirty="0"/>
              <a:t> were the busiest airports. </a:t>
            </a:r>
            <a:endParaRPr lang="en-US"/>
          </a:p>
        </p:txBody>
      </p:sp>
    </p:spTree>
    <p:extLst>
      <p:ext uri="{BB962C8B-B14F-4D97-AF65-F5344CB8AC3E}">
        <p14:creationId xmlns:p14="http://schemas.microsoft.com/office/powerpoint/2010/main" val="3906357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646103" y="381935"/>
            <a:ext cx="5908006" cy="2344840"/>
          </a:xfrm>
        </p:spPr>
        <p:txBody>
          <a:bodyPr vert="horz" lIns="91440" tIns="45720" rIns="91440" bIns="45720" rtlCol="0" anchor="b">
            <a:normAutofit/>
          </a:bodyPr>
          <a:lstStyle/>
          <a:p>
            <a:r>
              <a:rPr lang="en-US" sz="6000" dirty="0"/>
              <a:t>Challenges</a:t>
            </a:r>
            <a:endParaRPr lang="en-US" sz="6000" kern="1200" dirty="0">
              <a:solidFill>
                <a:schemeClr val="tx1"/>
              </a:solidFill>
              <a:latin typeface="+mj-lt"/>
              <a:ea typeface="+mj-ea"/>
              <a:cs typeface="+mj-cs"/>
            </a:endParaRPr>
          </a:p>
        </p:txBody>
      </p:sp>
      <p:sp>
        <p:nvSpPr>
          <p:cNvPr id="30"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7200" y="155435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336" y="2619403"/>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pic>
        <p:nvPicPr>
          <p:cNvPr id="6" name="Picture Placeholder 5" descr="A picture containing colorful, cargo container">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r="-1" b="-1"/>
          <a:stretch/>
        </p:blipFill>
        <p:spPr>
          <a:xfrm>
            <a:off x="8491004" y="278204"/>
            <a:ext cx="2610422" cy="2610422"/>
          </a:xfrm>
          <a:custGeom>
            <a:avLst/>
            <a:gdLst/>
            <a:ahLst/>
            <a:cxnLst/>
            <a:rect l="l" t="t" r="r" b="b"/>
            <a:pathLst>
              <a:path w="2610422" h="2610422">
                <a:moveTo>
                  <a:pt x="1305211" y="0"/>
                </a:moveTo>
                <a:cubicBezTo>
                  <a:pt x="2026059" y="0"/>
                  <a:pt x="2610422" y="584363"/>
                  <a:pt x="2610422" y="1305211"/>
                </a:cubicBezTo>
                <a:cubicBezTo>
                  <a:pt x="2610422" y="2026059"/>
                  <a:pt x="2026059" y="2610422"/>
                  <a:pt x="1305211" y="2610422"/>
                </a:cubicBezTo>
                <a:cubicBezTo>
                  <a:pt x="584363" y="2610422"/>
                  <a:pt x="0" y="2026059"/>
                  <a:pt x="0" y="1305211"/>
                </a:cubicBezTo>
                <a:cubicBezTo>
                  <a:pt x="0" y="584363"/>
                  <a:pt x="584363" y="0"/>
                  <a:pt x="1305211" y="0"/>
                </a:cubicBezTo>
                <a:close/>
              </a:path>
            </a:pathLst>
          </a:custGeom>
        </p:spPr>
      </p:pic>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646103" y="3096039"/>
            <a:ext cx="5908007" cy="2888627"/>
          </a:xfrm>
        </p:spPr>
        <p:txBody>
          <a:bodyPr vert="horz" lIns="91440" tIns="45720" rIns="91440" bIns="45720" rtlCol="0" anchor="t">
            <a:normAutofit/>
          </a:bodyPr>
          <a:lstStyle/>
          <a:p>
            <a:pPr marL="285750" indent="-285750">
              <a:buChar char="•"/>
            </a:pPr>
            <a:r>
              <a:rPr lang="en-US" dirty="0"/>
              <a:t>No background knowledge about the USA aviation</a:t>
            </a:r>
            <a:r>
              <a:rPr lang="en-US"/>
              <a:t> system</a:t>
            </a:r>
          </a:p>
          <a:p>
            <a:pPr marL="285750" indent="-285750">
              <a:buChar char="•"/>
            </a:pPr>
            <a:r>
              <a:rPr lang="en-US"/>
              <a:t>More relation could be stablished from the aircraft/ plane data available which is not used here</a:t>
            </a:r>
          </a:p>
          <a:p>
            <a:pPr marL="285750" indent="-285750">
              <a:buChar char="•"/>
            </a:pPr>
            <a:r>
              <a:rPr lang="en-US"/>
              <a:t>Time</a:t>
            </a:r>
          </a:p>
        </p:txBody>
      </p:sp>
      <p:sp>
        <p:nvSpPr>
          <p:cNvPr id="3" name="Slide Number Placeholder 2">
            <a:extLst>
              <a:ext uri="{FF2B5EF4-FFF2-40B4-BE49-F238E27FC236}">
                <a16:creationId xmlns:a16="http://schemas.microsoft.com/office/drawing/2014/main" id="{82BE0C56-F728-48E3-899F-638D9647234F}"/>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26</a:t>
            </a:fld>
            <a:endParaRPr lang="en-US"/>
          </a:p>
        </p:txBody>
      </p:sp>
      <p:pic>
        <p:nvPicPr>
          <p:cNvPr id="4" name="Picture 3" descr="Returning Home | US Department of ...">
            <a:extLst>
              <a:ext uri="{FF2B5EF4-FFF2-40B4-BE49-F238E27FC236}">
                <a16:creationId xmlns:a16="http://schemas.microsoft.com/office/drawing/2014/main" id="{565D8DB0-7326-931D-DAA5-5D47CEEAB2BD}"/>
              </a:ext>
            </a:extLst>
          </p:cNvPr>
          <p:cNvPicPr>
            <a:picLocks noChangeAspect="1"/>
          </p:cNvPicPr>
          <p:nvPr/>
        </p:nvPicPr>
        <p:blipFill rotWithShape="1">
          <a:blip r:embed="rId3"/>
          <a:srcRect l="37929" r="12541" b="1"/>
          <a:stretch/>
        </p:blipFill>
        <p:spPr>
          <a:xfrm>
            <a:off x="7052542" y="3060424"/>
            <a:ext cx="3402334" cy="3402334"/>
          </a:xfrm>
          <a:custGeom>
            <a:avLst/>
            <a:gdLst/>
            <a:ahLst/>
            <a:cxnLst/>
            <a:rect l="l" t="t" r="r" b="b"/>
            <a:pathLst>
              <a:path w="2509736" h="2509736">
                <a:moveTo>
                  <a:pt x="1254868" y="0"/>
                </a:moveTo>
                <a:cubicBezTo>
                  <a:pt x="1947912" y="0"/>
                  <a:pt x="2509736" y="561824"/>
                  <a:pt x="2509736" y="1254868"/>
                </a:cubicBezTo>
                <a:cubicBezTo>
                  <a:pt x="2509736" y="1947912"/>
                  <a:pt x="1947912" y="2509736"/>
                  <a:pt x="1254868" y="2509736"/>
                </a:cubicBezTo>
                <a:cubicBezTo>
                  <a:pt x="561824" y="2509736"/>
                  <a:pt x="0" y="1947912"/>
                  <a:pt x="0" y="1254868"/>
                </a:cubicBezTo>
                <a:cubicBezTo>
                  <a:pt x="0" y="561824"/>
                  <a:pt x="561824" y="0"/>
                  <a:pt x="1254868" y="0"/>
                </a:cubicBezTo>
                <a:close/>
              </a:path>
            </a:pathLst>
          </a:custGeom>
        </p:spPr>
      </p:pic>
      <p:sp>
        <p:nvSpPr>
          <p:cNvPr id="34"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2288" y="314360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36" name="Straight Connector 3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0784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074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646103" y="381935"/>
            <a:ext cx="5908006" cy="2344840"/>
          </a:xfrm>
        </p:spPr>
        <p:txBody>
          <a:bodyPr vert="horz" lIns="91440" tIns="45720" rIns="91440" bIns="45720" rtlCol="0" anchor="b">
            <a:normAutofit/>
          </a:bodyPr>
          <a:lstStyle/>
          <a:p>
            <a:r>
              <a:rPr lang="en-US" sz="6000" dirty="0"/>
              <a:t>References</a:t>
            </a:r>
            <a:endParaRPr lang="en-US" dirty="0">
              <a:ea typeface="+mj-ea"/>
              <a:cs typeface="+mj-cs"/>
            </a:endParaRPr>
          </a:p>
        </p:txBody>
      </p:sp>
      <p:sp>
        <p:nvSpPr>
          <p:cNvPr id="30"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7200" y="155435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336" y="2619403"/>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646103" y="3096039"/>
            <a:ext cx="5908007" cy="2888627"/>
          </a:xfrm>
        </p:spPr>
        <p:txBody>
          <a:bodyPr vert="horz" lIns="91440" tIns="45720" rIns="91440" bIns="45720" rtlCol="0" anchor="t">
            <a:normAutofit/>
          </a:bodyPr>
          <a:lstStyle/>
          <a:p>
            <a:pPr marL="457200" indent="-457200">
              <a:buAutoNum type="arabicPeriod"/>
            </a:pPr>
            <a:r>
              <a:rPr lang="en-US" sz="1900">
                <a:ea typeface="+mn-lt"/>
                <a:cs typeface="+mn-lt"/>
                <a:hlinkClick r:id="rId2"/>
              </a:rPr>
              <a:t>https://www.oag.com/airline-on-time-performance-defining-late</a:t>
            </a:r>
            <a:r>
              <a:rPr lang="en-US" sz="1900">
                <a:ea typeface="+mn-lt"/>
                <a:cs typeface="+mn-lt"/>
              </a:rPr>
              <a:t>]</a:t>
            </a:r>
            <a:endParaRPr lang="en-US"/>
          </a:p>
          <a:p>
            <a:pPr marL="457200" indent="-457200">
              <a:buAutoNum type="arabicPeriod"/>
            </a:pPr>
            <a:endParaRPr lang="en-US" sz="1900"/>
          </a:p>
          <a:p>
            <a:endParaRPr lang="en-US"/>
          </a:p>
        </p:txBody>
      </p:sp>
      <p:sp>
        <p:nvSpPr>
          <p:cNvPr id="3" name="Slide Number Placeholder 2">
            <a:extLst>
              <a:ext uri="{FF2B5EF4-FFF2-40B4-BE49-F238E27FC236}">
                <a16:creationId xmlns:a16="http://schemas.microsoft.com/office/drawing/2014/main" id="{82BE0C56-F728-48E3-899F-638D9647234F}"/>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27</a:t>
            </a:fld>
            <a:endParaRPr lang="en-US"/>
          </a:p>
        </p:txBody>
      </p:sp>
      <p:pic>
        <p:nvPicPr>
          <p:cNvPr id="4" name="Picture 3" descr="Returning Home | US Department of ...">
            <a:extLst>
              <a:ext uri="{FF2B5EF4-FFF2-40B4-BE49-F238E27FC236}">
                <a16:creationId xmlns:a16="http://schemas.microsoft.com/office/drawing/2014/main" id="{565D8DB0-7326-931D-DAA5-5D47CEEAB2BD}"/>
              </a:ext>
            </a:extLst>
          </p:cNvPr>
          <p:cNvPicPr>
            <a:picLocks noChangeAspect="1"/>
          </p:cNvPicPr>
          <p:nvPr/>
        </p:nvPicPr>
        <p:blipFill rotWithShape="1">
          <a:blip r:embed="rId3"/>
          <a:srcRect l="37929" r="12541" b="1"/>
          <a:stretch/>
        </p:blipFill>
        <p:spPr>
          <a:xfrm>
            <a:off x="7953087" y="1674969"/>
            <a:ext cx="3402334" cy="3402334"/>
          </a:xfrm>
          <a:custGeom>
            <a:avLst/>
            <a:gdLst/>
            <a:ahLst/>
            <a:cxnLst/>
            <a:rect l="l" t="t" r="r" b="b"/>
            <a:pathLst>
              <a:path w="2509736" h="2509736">
                <a:moveTo>
                  <a:pt x="1254868" y="0"/>
                </a:moveTo>
                <a:cubicBezTo>
                  <a:pt x="1947912" y="0"/>
                  <a:pt x="2509736" y="561824"/>
                  <a:pt x="2509736" y="1254868"/>
                </a:cubicBezTo>
                <a:cubicBezTo>
                  <a:pt x="2509736" y="1947912"/>
                  <a:pt x="1947912" y="2509736"/>
                  <a:pt x="1254868" y="2509736"/>
                </a:cubicBezTo>
                <a:cubicBezTo>
                  <a:pt x="561824" y="2509736"/>
                  <a:pt x="0" y="1947912"/>
                  <a:pt x="0" y="1254868"/>
                </a:cubicBezTo>
                <a:cubicBezTo>
                  <a:pt x="0" y="561824"/>
                  <a:pt x="561824" y="0"/>
                  <a:pt x="1254868" y="0"/>
                </a:cubicBezTo>
                <a:close/>
              </a:path>
            </a:pathLst>
          </a:custGeom>
        </p:spPr>
      </p:pic>
      <p:sp>
        <p:nvSpPr>
          <p:cNvPr id="34"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2288" y="314360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36" name="Straight Connector 3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0784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CDAD8780-75BC-83D8-C955-23C2632DD706}"/>
              </a:ext>
            </a:extLst>
          </p:cNvPr>
          <p:cNvSpPr>
            <a:spLocks noGrp="1"/>
          </p:cNvSpPr>
          <p:nvPr>
            <p:ph type="pic" sz="quarter" idx="13"/>
          </p:nvPr>
        </p:nvSpPr>
        <p:spPr/>
      </p:sp>
    </p:spTree>
    <p:extLst>
      <p:ext uri="{BB962C8B-B14F-4D97-AF65-F5344CB8AC3E}">
        <p14:creationId xmlns:p14="http://schemas.microsoft.com/office/powerpoint/2010/main" val="295045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kern="1200">
                <a:solidFill>
                  <a:schemeClr val="tx1"/>
                </a:solidFill>
                <a:latin typeface="+mj-lt"/>
                <a:ea typeface="+mj-ea"/>
                <a:cs typeface="+mj-cs"/>
              </a:rPr>
              <a:t>THANK YOU</a:t>
            </a:r>
          </a:p>
        </p:txBody>
      </p:sp>
      <p:cxnSp>
        <p:nvCxnSpPr>
          <p:cNvPr id="43" name="Straight Connector 4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803776" y="2829330"/>
            <a:ext cx="6190412" cy="3344459"/>
          </a:xfrm>
        </p:spPr>
        <p:txBody>
          <a:bodyPr vert="horz" lIns="91440" tIns="45720" rIns="91440" bIns="45720" rtlCol="0" anchor="t">
            <a:normAutofit/>
          </a:bodyPr>
          <a:lstStyle/>
          <a:p>
            <a:pPr indent="-228600">
              <a:buFont typeface="Arial" panose="020B0604020202020204" pitchFamily="34" charset="0"/>
              <a:buChar char="•"/>
            </a:pPr>
            <a:endParaRPr lang="en-US" sz="1800">
              <a:solidFill>
                <a:schemeClr val="tx1"/>
              </a:solidFill>
            </a:endParaRPr>
          </a:p>
          <a:p>
            <a:pPr indent="-228600">
              <a:buFont typeface="Arial" panose="020B0604020202020204" pitchFamily="34" charset="0"/>
              <a:buChar char="•"/>
            </a:pPr>
            <a:endParaRPr lang="en-US" sz="1800">
              <a:solidFill>
                <a:schemeClr val="tx1"/>
              </a:solidFill>
            </a:endParaRPr>
          </a:p>
        </p:txBody>
      </p:sp>
      <p:pic>
        <p:nvPicPr>
          <p:cNvPr id="2" name="Picture 1" descr="Delta Flight 2543 carrying ...">
            <a:extLst>
              <a:ext uri="{FF2B5EF4-FFF2-40B4-BE49-F238E27FC236}">
                <a16:creationId xmlns:a16="http://schemas.microsoft.com/office/drawing/2014/main" id="{81BB97D6-4507-2FEC-B605-3C5669662662}"/>
              </a:ext>
            </a:extLst>
          </p:cNvPr>
          <p:cNvPicPr>
            <a:picLocks noChangeAspect="1"/>
          </p:cNvPicPr>
          <p:nvPr/>
        </p:nvPicPr>
        <p:blipFill>
          <a:blip r:embed="rId3"/>
          <a:stretch>
            <a:fillRect/>
          </a:stretch>
        </p:blipFill>
        <p:spPr>
          <a:xfrm>
            <a:off x="7572653" y="2276585"/>
            <a:ext cx="3548404" cy="2957003"/>
          </a:xfrm>
          <a:prstGeom prst="rect">
            <a:avLst/>
          </a:prstGeom>
        </p:spPr>
      </p:pic>
      <p:sp>
        <p:nvSpPr>
          <p:cNvPr id="4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1" name="Slide Number Placeholder 20">
            <a:extLst>
              <a:ext uri="{FF2B5EF4-FFF2-40B4-BE49-F238E27FC236}">
                <a16:creationId xmlns:a16="http://schemas.microsoft.com/office/drawing/2014/main" id="{A701E3E3-1EDC-4514-BE7A-4D0037F7690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40FC791-DFC4-4331-9510-C1DC42A8D2F0}" type="slidenum">
              <a:rPr lang="en-US">
                <a:solidFill>
                  <a:schemeClr val="accent2"/>
                </a:solidFill>
              </a:rPr>
              <a:pPr>
                <a:spcAft>
                  <a:spcPts val="600"/>
                </a:spcAft>
              </a:pPr>
              <a:t>28</a:t>
            </a:fld>
            <a:endParaRPr lang="en-US">
              <a:solidFill>
                <a:schemeClr val="accent2"/>
              </a:solidFill>
            </a:endParaRPr>
          </a:p>
        </p:txBody>
      </p:sp>
    </p:spTree>
    <p:extLst>
      <p:ext uri="{BB962C8B-B14F-4D97-AF65-F5344CB8AC3E}">
        <p14:creationId xmlns:p14="http://schemas.microsoft.com/office/powerpoint/2010/main" val="98728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73922" cy="5805648"/>
          </a:xfrm>
        </p:spPr>
        <p:txBody>
          <a:bodyPr>
            <a:normAutofit/>
          </a:bodyPr>
          <a:lstStyle/>
          <a:p>
            <a:pPr algn="just"/>
            <a:r>
              <a:rPr lang="en-US" dirty="0">
                <a:ea typeface="+mn-lt"/>
                <a:cs typeface="+mn-lt"/>
              </a:rPr>
              <a:t>This presentation focuses on USA flight data encompassing the first 3 months of 2019, specifically addressing flight delays. These data are associated with airports, carriers, and plane information. An exploratory data analysis has been conducted on the flight dataset.</a:t>
            </a:r>
            <a:endParaRPr lang="en-US"/>
          </a:p>
        </p:txBody>
      </p:sp>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a:t>Goal &amp; Findings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a:t>Goal</a:t>
            </a:r>
            <a:endParaRPr lang="en-US" dirty="0"/>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lstStyle/>
          <a:p>
            <a:r>
              <a:rPr lang="en-US" dirty="0"/>
              <a:t>The focus of this analysis is to find out when and where the flight delays occurs and by which carriers. Also, we tried to find out the reason for those delays.</a:t>
            </a:r>
          </a:p>
        </p:txBody>
      </p:sp>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04151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6</a:t>
            </a:fld>
            <a:endParaRPr lang="en-US" dirty="0"/>
          </a:p>
        </p:txBody>
      </p: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838200" y="1742863"/>
            <a:ext cx="10515600" cy="3970337"/>
          </a:xfrm>
        </p:spPr>
        <p:txBody>
          <a:bodyPr vert="horz" lIns="91440" tIns="45720" rIns="91440" bIns="45720" rtlCol="0" anchor="t">
            <a:normAutofit/>
          </a:bodyPr>
          <a:lstStyle/>
          <a:p>
            <a:pPr marL="0" indent="0" algn="ctr">
              <a:buNone/>
            </a:pPr>
            <a:r>
              <a:rPr lang="en-US" sz="3600" dirty="0">
                <a:latin typeface="Univers"/>
                <a:cs typeface="Arial"/>
              </a:rPr>
              <a:t>Focusing on arrival delays and departure delays</a:t>
            </a:r>
            <a:endParaRPr lang="en-US" sz="3600">
              <a:latin typeface="Univers"/>
            </a:endParaRPr>
          </a:p>
          <a:p>
            <a:endParaRPr lang="en-US" dirty="0">
              <a:cs typeface="Arial"/>
            </a:endParaRPr>
          </a:p>
          <a:p>
            <a:pPr marL="0" indent="0">
              <a:buNone/>
            </a:pPr>
            <a:r>
              <a:rPr lang="en-US" dirty="0"/>
              <a:t>What is arrival and departure delay?</a:t>
            </a:r>
          </a:p>
          <a:p>
            <a:pPr marL="0" indent="0">
              <a:buNone/>
            </a:pPr>
            <a:r>
              <a:rPr lang="en-US" sz="2200">
                <a:solidFill>
                  <a:srgbClr val="000000"/>
                </a:solidFill>
                <a:ea typeface="+mn-lt"/>
                <a:cs typeface="+mn-lt"/>
              </a:rPr>
              <a:t>The general rule for arrival delay considers when a carrier arrives after 15   </a:t>
            </a:r>
            <a:r>
              <a:rPr lang="en-US" sz="2200" dirty="0">
                <a:solidFill>
                  <a:srgbClr val="000000"/>
                </a:solidFill>
                <a:ea typeface="+mn-lt"/>
                <a:cs typeface="+mn-lt"/>
              </a:rPr>
              <a:t>minutes of the scheduled arrival time. [1]</a:t>
            </a:r>
            <a:endParaRPr lang="en-US" sz="2200" dirty="0"/>
          </a:p>
        </p:txBody>
      </p:sp>
    </p:spTree>
    <p:extLst>
      <p:ext uri="{BB962C8B-B14F-4D97-AF65-F5344CB8AC3E}">
        <p14:creationId xmlns:p14="http://schemas.microsoft.com/office/powerpoint/2010/main" val="377933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vert="horz" lIns="91440" tIns="45720" rIns="91440" bIns="45720" rtlCol="0" anchor="ctr">
            <a:noAutofit/>
          </a:bodyPr>
          <a:lstStyle/>
          <a:p>
            <a:r>
              <a:rPr lang="en-US" sz="4000" dirty="0"/>
              <a:t>Some statistical insights into the datasets</a:t>
            </a:r>
            <a:endParaRPr lang="en-US" dirty="0"/>
          </a:p>
        </p:txBody>
      </p:sp>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7</a:t>
            </a:fld>
            <a:endParaRPr lang="en-US" dirty="0"/>
          </a:p>
        </p:txBody>
      </p: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838200" y="1715890"/>
            <a:ext cx="10980891" cy="3997310"/>
          </a:xfrm>
        </p:spPr>
        <p:txBody>
          <a:bodyPr vert="horz" lIns="91440" tIns="45720" rIns="91440" bIns="45720" rtlCol="0" anchor="t">
            <a:normAutofit/>
          </a:bodyPr>
          <a:lstStyle/>
          <a:p>
            <a:pPr marL="0" indent="0">
              <a:buNone/>
            </a:pPr>
            <a:r>
              <a:rPr lang="en-US" u="sng" dirty="0"/>
              <a:t>Arrival delays:</a:t>
            </a:r>
            <a:endParaRPr lang="en-US" dirty="0"/>
          </a:p>
          <a:p>
            <a:pPr marL="0" indent="0">
              <a:buNone/>
            </a:pPr>
            <a:endParaRPr lang="en-US" dirty="0"/>
          </a:p>
          <a:p>
            <a:pPr lvl="1"/>
            <a:r>
              <a:rPr lang="en-US" sz="2200" dirty="0">
                <a:ea typeface="+mn-lt"/>
                <a:cs typeface="+mn-lt"/>
              </a:rPr>
              <a:t>About 3% of the 1.7 million arrival delay entries had no information.</a:t>
            </a:r>
          </a:p>
          <a:p>
            <a:pPr lvl="1"/>
            <a:r>
              <a:rPr lang="en-US" sz="2200" dirty="0">
                <a:ea typeface="+mn-lt"/>
                <a:cs typeface="+mn-lt"/>
              </a:rPr>
              <a:t>1.88% of flights arrived exactly on schedule with no delays mentioned.</a:t>
            </a:r>
            <a:endParaRPr lang="en-US" sz="2200" dirty="0"/>
          </a:p>
          <a:p>
            <a:pPr lvl="1"/>
            <a:r>
              <a:rPr lang="en-US" sz="2200" dirty="0">
                <a:ea typeface="+mn-lt"/>
                <a:cs typeface="+mn-lt"/>
              </a:rPr>
              <a:t>The highest delay recorded by a carrier is 2,649 in min (around 44 </a:t>
            </a:r>
            <a:r>
              <a:rPr lang="en-US" sz="2200" dirty="0" err="1">
                <a:ea typeface="+mn-lt"/>
                <a:cs typeface="+mn-lt"/>
              </a:rPr>
              <a:t>hrs</a:t>
            </a:r>
            <a:r>
              <a:rPr lang="en-US" sz="2200" dirty="0">
                <a:ea typeface="+mn-lt"/>
                <a:cs typeface="+mn-lt"/>
              </a:rPr>
              <a:t> delay)</a:t>
            </a:r>
          </a:p>
          <a:p>
            <a:pPr lvl="1"/>
            <a:r>
              <a:rPr lang="en-US" sz="2200" dirty="0">
                <a:ea typeface="+mn-lt"/>
                <a:cs typeface="+mn-lt"/>
              </a:rPr>
              <a:t>The earliest arrival recorded by a carrier is 94 min</a:t>
            </a:r>
          </a:p>
          <a:p>
            <a:pPr lvl="1"/>
            <a:r>
              <a:rPr lang="en-US" sz="2200" dirty="0">
                <a:ea typeface="+mn-lt"/>
                <a:cs typeface="+mn-lt"/>
              </a:rPr>
              <a:t>The average delay among all recorded arrival delays is 5.26 minutes. </a:t>
            </a:r>
            <a:r>
              <a:rPr lang="en-US" sz="2200" dirty="0">
                <a:latin typeface="Arial"/>
                <a:cs typeface="Arial"/>
              </a:rPr>
              <a:t> </a:t>
            </a:r>
            <a:endParaRPr lang="en-US" sz="2200"/>
          </a:p>
        </p:txBody>
      </p:sp>
    </p:spTree>
    <p:extLst>
      <p:ext uri="{BB962C8B-B14F-4D97-AF65-F5344CB8AC3E}">
        <p14:creationId xmlns:p14="http://schemas.microsoft.com/office/powerpoint/2010/main" val="299556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vert="horz" lIns="91440" tIns="45720" rIns="91440" bIns="45720" rtlCol="0" anchor="ctr">
            <a:noAutofit/>
          </a:bodyPr>
          <a:lstStyle/>
          <a:p>
            <a:r>
              <a:rPr lang="en-US" sz="4000" dirty="0"/>
              <a:t>Some statistical insights on the datasets</a:t>
            </a:r>
          </a:p>
        </p:txBody>
      </p:sp>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8</a:t>
            </a:fld>
            <a:endParaRPr lang="en-US" dirty="0"/>
          </a:p>
        </p:txBody>
      </p: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838200" y="1542830"/>
            <a:ext cx="10507579" cy="2634833"/>
          </a:xfrm>
        </p:spPr>
        <p:txBody>
          <a:bodyPr vert="horz" lIns="91440" tIns="45720" rIns="91440" bIns="45720" rtlCol="0" anchor="t">
            <a:normAutofit fontScale="92500"/>
          </a:bodyPr>
          <a:lstStyle/>
          <a:p>
            <a:pPr marL="0" indent="0">
              <a:buNone/>
            </a:pPr>
            <a:r>
              <a:rPr lang="en-US" dirty="0"/>
              <a:t>For Departure delays</a:t>
            </a:r>
            <a:endParaRPr lang="en-US"/>
          </a:p>
          <a:p>
            <a:pPr marL="971550" lvl="1" indent="-285750"/>
            <a:r>
              <a:rPr lang="en-US" dirty="0">
                <a:latin typeface="Arial"/>
                <a:cs typeface="Arial"/>
              </a:rPr>
              <a:t>No information was recorded for 2.5% (approx.) of the 1.7 million departure delay entries.</a:t>
            </a:r>
          </a:p>
          <a:p>
            <a:pPr marL="971550" lvl="1" indent="-285750"/>
            <a:r>
              <a:rPr lang="en-US" dirty="0">
                <a:latin typeface="Arial"/>
                <a:cs typeface="Arial"/>
              </a:rPr>
              <a:t>5% of flights departed exactly on schedule with no delays mentioned.</a:t>
            </a:r>
          </a:p>
          <a:p>
            <a:pPr marL="971550" lvl="1" indent="-285750"/>
            <a:r>
              <a:rPr lang="en-US" dirty="0">
                <a:latin typeface="Arial"/>
                <a:cs typeface="Arial"/>
              </a:rPr>
              <a:t>The highest delay recorded by a carrier is 2,672 in min (around 2 days delay)</a:t>
            </a:r>
          </a:p>
          <a:p>
            <a:pPr marL="971550" lvl="1" indent="-285750"/>
            <a:r>
              <a:rPr lang="en-US" dirty="0">
                <a:latin typeface="Arial"/>
                <a:cs typeface="Arial"/>
              </a:rPr>
              <a:t>The average delay among all recorded departure delays is 10.62 minutes.  </a:t>
            </a:r>
            <a:endParaRPr lang="en-US"/>
          </a:p>
          <a:p>
            <a:pPr lvl="1" indent="0">
              <a:buNone/>
            </a:pPr>
            <a:endParaRPr lang="en-US" dirty="0">
              <a:latin typeface="Arial"/>
              <a:cs typeface="Arial"/>
            </a:endParaRPr>
          </a:p>
          <a:p>
            <a:pPr lvl="1">
              <a:buFont typeface="Courier New" panose="020B0604020202020204" pitchFamily="34" charset="0"/>
              <a:buChar char="o"/>
            </a:pPr>
            <a:endParaRPr lang="en-US" dirty="0">
              <a:latin typeface="Univers"/>
              <a:cs typeface="Segoe UI"/>
            </a:endParaRPr>
          </a:p>
          <a:p>
            <a:pPr lvl="1">
              <a:buFont typeface="Courier New" panose="020B0604020202020204" pitchFamily="34" charset="0"/>
              <a:buChar char="o"/>
            </a:pPr>
            <a:endParaRPr lang="en-US" dirty="0">
              <a:latin typeface="Univers"/>
              <a:cs typeface="Segoe UI"/>
            </a:endParaRPr>
          </a:p>
        </p:txBody>
      </p:sp>
      <p:sp>
        <p:nvSpPr>
          <p:cNvPr id="5" name="TextBox 4">
            <a:extLst>
              <a:ext uri="{FF2B5EF4-FFF2-40B4-BE49-F238E27FC236}">
                <a16:creationId xmlns:a16="http://schemas.microsoft.com/office/drawing/2014/main" id="{DC58EEFC-542B-BE5C-6C7E-3BFF0A20B7B3}"/>
              </a:ext>
            </a:extLst>
          </p:cNvPr>
          <p:cNvSpPr txBox="1"/>
          <p:nvPr/>
        </p:nvSpPr>
        <p:spPr>
          <a:xfrm>
            <a:off x="880289" y="4552425"/>
            <a:ext cx="10432604" cy="1569660"/>
          </a:xfrm>
          <a:prstGeom prst="rect">
            <a:avLst/>
          </a:prstGeom>
          <a:ln>
            <a:solidFill>
              <a:schemeClr val="bg2"/>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solidFill>
                <a:schemeClr val="bg1"/>
              </a:solidFill>
              <a:latin typeface="Univers"/>
              <a:cs typeface="Segoe UI"/>
            </a:endParaRPr>
          </a:p>
          <a:p>
            <a:r>
              <a:rPr lang="en-US" sz="2400">
                <a:solidFill>
                  <a:schemeClr val="bg1"/>
                </a:solidFill>
                <a:cs typeface="Segoe UI"/>
              </a:rPr>
              <a:t>3% of the data which has no information has been overlooked for the analysis </a:t>
            </a:r>
            <a:r>
              <a:rPr lang="en-US" sz="2400">
                <a:solidFill>
                  <a:schemeClr val="bg1"/>
                </a:solidFill>
                <a:ea typeface="+mn-lt"/>
                <a:cs typeface="+mn-lt"/>
              </a:rPr>
              <a:t>as it has no significant value in the practical point of view.</a:t>
            </a:r>
            <a:endParaRPr lang="en-US" sz="2400">
              <a:solidFill>
                <a:srgbClr val="000000"/>
              </a:solidFill>
              <a:ea typeface="+mn-lt"/>
              <a:cs typeface="+mn-lt"/>
            </a:endParaRPr>
          </a:p>
          <a:p>
            <a:endParaRPr lang="en-US" sz="2400" dirty="0">
              <a:solidFill>
                <a:schemeClr val="bg1"/>
              </a:solidFill>
              <a:cs typeface="Segoe UI"/>
            </a:endParaRPr>
          </a:p>
        </p:txBody>
      </p:sp>
    </p:spTree>
    <p:extLst>
      <p:ext uri="{BB962C8B-B14F-4D97-AF65-F5344CB8AC3E}">
        <p14:creationId xmlns:p14="http://schemas.microsoft.com/office/powerpoint/2010/main" val="368789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vert="horz" lIns="91440" tIns="45720" rIns="91440" bIns="45720" rtlCol="0" anchor="ctr">
            <a:noAutofit/>
          </a:bodyPr>
          <a:lstStyle/>
          <a:p>
            <a:r>
              <a:rPr lang="en-US" sz="4000" dirty="0"/>
              <a:t>More statistical insights:</a:t>
            </a:r>
          </a:p>
        </p:txBody>
      </p:sp>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9</a:t>
            </a:fld>
            <a:endParaRPr lang="en-US" dirty="0"/>
          </a:p>
        </p:txBody>
      </p:sp>
      <p:sp>
        <p:nvSpPr>
          <p:cNvPr id="3" name="Content Placeholder 2">
            <a:extLst>
              <a:ext uri="{FF2B5EF4-FFF2-40B4-BE49-F238E27FC236}">
                <a16:creationId xmlns:a16="http://schemas.microsoft.com/office/drawing/2014/main" id="{A4B8A535-27C7-0D25-AD40-E640412C8964}"/>
              </a:ext>
            </a:extLst>
          </p:cNvPr>
          <p:cNvSpPr>
            <a:spLocks noGrp="1"/>
          </p:cNvSpPr>
          <p:nvPr>
            <p:ph idx="1"/>
          </p:nvPr>
        </p:nvSpPr>
        <p:spPr>
          <a:xfrm>
            <a:off x="922609" y="1482577"/>
            <a:ext cx="10437410" cy="3807080"/>
          </a:xfrm>
        </p:spPr>
        <p:txBody>
          <a:bodyPr vert="horz" lIns="91440" tIns="45720" rIns="91440" bIns="45720" rtlCol="0" anchor="t">
            <a:noAutofit/>
          </a:bodyPr>
          <a:lstStyle/>
          <a:p>
            <a:pPr>
              <a:buFont typeface="Calibri" panose="020B0604020202020204" pitchFamily="34" charset="0"/>
              <a:buChar char="-"/>
            </a:pPr>
            <a:r>
              <a:rPr lang="en-US" sz="2000" dirty="0">
                <a:solidFill>
                  <a:srgbClr val="000000"/>
                </a:solidFill>
                <a:ea typeface="+mn-lt"/>
                <a:cs typeface="+mn-lt"/>
              </a:rPr>
              <a:t>In the flight cancellation category, 97.45% of flights were not cancelled</a:t>
            </a:r>
            <a:endParaRPr lang="en-US" sz="2000" dirty="0">
              <a:solidFill>
                <a:srgbClr val="000000"/>
              </a:solidFill>
            </a:endParaRPr>
          </a:p>
          <a:p>
            <a:pPr>
              <a:buFont typeface="Calibri" panose="020B0604020202020204" pitchFamily="34" charset="0"/>
              <a:buChar char="-"/>
            </a:pPr>
            <a:r>
              <a:rPr lang="en-US" sz="2000" dirty="0">
                <a:latin typeface="Univers"/>
                <a:cs typeface="Segoe UI"/>
              </a:rPr>
              <a:t>Diverted flights has similar entries</a:t>
            </a:r>
          </a:p>
          <a:p>
            <a:pPr marL="0" indent="0" algn="ctr">
              <a:buNone/>
            </a:pPr>
            <a:r>
              <a:rPr lang="en-US" b="1" u="sng" dirty="0">
                <a:latin typeface="Univers"/>
                <a:cs typeface="Segoe UI"/>
              </a:rPr>
              <a:t>Cause of delays</a:t>
            </a:r>
          </a:p>
          <a:p>
            <a:pPr marL="0" indent="0">
              <a:buNone/>
            </a:pPr>
            <a:r>
              <a:rPr lang="en-US" sz="2000" dirty="0">
                <a:latin typeface="Arial"/>
                <a:cs typeface="Arial"/>
              </a:rPr>
              <a:t>Out of any entries:</a:t>
            </a:r>
            <a:endParaRPr lang="en-US" dirty="0"/>
          </a:p>
          <a:p>
            <a:pPr marL="457200" lvl="1"/>
            <a:r>
              <a:rPr lang="en-US" sz="2000" b="1" dirty="0">
                <a:latin typeface="Arial"/>
                <a:cs typeface="Arial"/>
              </a:rPr>
              <a:t>Carrier delay:</a:t>
            </a:r>
            <a:r>
              <a:rPr lang="en-US" sz="2000" dirty="0">
                <a:latin typeface="Arial"/>
                <a:cs typeface="Arial"/>
              </a:rPr>
              <a:t> </a:t>
            </a:r>
            <a:r>
              <a:rPr lang="en-US" sz="2000" dirty="0">
                <a:solidFill>
                  <a:srgbClr val="000000"/>
                </a:solidFill>
                <a:latin typeface="Arial"/>
                <a:ea typeface="+mn-lt"/>
                <a:cs typeface="Arial"/>
              </a:rPr>
              <a:t>About 52% showed no delays related to carriers.</a:t>
            </a:r>
            <a:endParaRPr lang="en-US" dirty="0">
              <a:solidFill>
                <a:srgbClr val="000000"/>
              </a:solidFill>
              <a:latin typeface="Univers"/>
              <a:cs typeface="Arial"/>
            </a:endParaRPr>
          </a:p>
          <a:p>
            <a:pPr marL="457200" lvl="1"/>
            <a:r>
              <a:rPr lang="en-US" sz="2000" b="1" dirty="0">
                <a:latin typeface="Arial"/>
                <a:cs typeface="Arial"/>
              </a:rPr>
              <a:t>Weather delay:</a:t>
            </a:r>
            <a:r>
              <a:rPr lang="en-US" sz="2000" dirty="0">
                <a:latin typeface="Arial"/>
                <a:cs typeface="Arial"/>
              </a:rPr>
              <a:t> 6% recorded as weather-related delays</a:t>
            </a:r>
          </a:p>
          <a:p>
            <a:pPr marL="457200" lvl="1"/>
            <a:r>
              <a:rPr lang="en-US" sz="2000" b="1" dirty="0">
                <a:latin typeface="Arial"/>
                <a:cs typeface="Arial"/>
              </a:rPr>
              <a:t>NAS delay:</a:t>
            </a:r>
            <a:r>
              <a:rPr lang="en-US" sz="2000" dirty="0">
                <a:latin typeface="Arial"/>
                <a:cs typeface="Arial"/>
              </a:rPr>
              <a:t> around 44% indicates no NAS delays</a:t>
            </a:r>
          </a:p>
          <a:p>
            <a:pPr marL="457200" lvl="1"/>
            <a:r>
              <a:rPr lang="en-US" sz="2000" b="1" dirty="0">
                <a:latin typeface="Arial"/>
                <a:cs typeface="Arial"/>
              </a:rPr>
              <a:t>Security delay:</a:t>
            </a:r>
            <a:r>
              <a:rPr lang="en-US" sz="2000" dirty="0">
                <a:latin typeface="Arial"/>
                <a:cs typeface="Arial"/>
              </a:rPr>
              <a:t> around 0.3% indicates security delays</a:t>
            </a:r>
          </a:p>
          <a:p>
            <a:pPr marL="457200" lvl="1"/>
            <a:r>
              <a:rPr lang="en-US" sz="2000" b="1" dirty="0">
                <a:latin typeface="Arial"/>
                <a:cs typeface="Arial"/>
              </a:rPr>
              <a:t>Late Aircraft delay:</a:t>
            </a:r>
            <a:r>
              <a:rPr lang="en-US" sz="2000" dirty="0">
                <a:latin typeface="Arial"/>
                <a:cs typeface="Arial"/>
              </a:rPr>
              <a:t> around 51% delays are related to late aircraft delays</a:t>
            </a:r>
          </a:p>
          <a:p>
            <a:pPr marL="457200" lvl="1"/>
            <a:endParaRPr lang="en-US"/>
          </a:p>
        </p:txBody>
      </p:sp>
      <p:sp>
        <p:nvSpPr>
          <p:cNvPr id="5" name="TextBox 4">
            <a:extLst>
              <a:ext uri="{FF2B5EF4-FFF2-40B4-BE49-F238E27FC236}">
                <a16:creationId xmlns:a16="http://schemas.microsoft.com/office/drawing/2014/main" id="{DC58EEFC-542B-BE5C-6C7E-3BFF0A20B7B3}"/>
              </a:ext>
            </a:extLst>
          </p:cNvPr>
          <p:cNvSpPr txBox="1"/>
          <p:nvPr/>
        </p:nvSpPr>
        <p:spPr>
          <a:xfrm>
            <a:off x="934604" y="5501216"/>
            <a:ext cx="10432604" cy="461665"/>
          </a:xfrm>
          <a:prstGeom prst="rect">
            <a:avLst/>
          </a:prstGeom>
          <a:ln>
            <a:solidFill>
              <a:schemeClr val="bg2"/>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bg1"/>
                </a:solidFill>
                <a:latin typeface="Univers"/>
                <a:cs typeface="Segoe UI"/>
              </a:rPr>
              <a:t>We will go deep inside these delays in the coming analysis.  </a:t>
            </a:r>
            <a:endParaRPr lang="en-US" sz="2400" dirty="0">
              <a:solidFill>
                <a:schemeClr val="bg1"/>
              </a:solidFill>
              <a:cs typeface="Segoe UI"/>
            </a:endParaRPr>
          </a:p>
        </p:txBody>
      </p:sp>
    </p:spTree>
    <p:extLst>
      <p:ext uri="{BB962C8B-B14F-4D97-AF65-F5344CB8AC3E}">
        <p14:creationId xmlns:p14="http://schemas.microsoft.com/office/powerpoint/2010/main" val="1087332376"/>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3B2D6-6B1C-4F64-807F-0FF223861F6A}">
  <ds:schemaRefs>
    <ds:schemaRef ds:uri="http://schemas.microsoft.com/sharepoint/v3/contenttype/forms"/>
  </ds:schemaRefs>
</ds:datastoreItem>
</file>

<file path=customXml/itemProps2.xml><?xml version="1.0" encoding="utf-8"?>
<ds:datastoreItem xmlns:ds="http://schemas.openxmlformats.org/officeDocument/2006/customXml" ds:itemID="{33A5D3A3-379F-4885-9B8F-586D59BB1A8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5580B19-6BDD-4CE4-B66E-A7A0D928F6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_GradientVTI</Template>
  <TotalTime>0</TotalTime>
  <Words>531</Words>
  <Application>Microsoft Office PowerPoint</Application>
  <PresentationFormat>Widescreen</PresentationFormat>
  <Paragraphs>109</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GradientVTI</vt:lpstr>
      <vt:lpstr>USA Flight Delay Analysis</vt:lpstr>
      <vt:lpstr>Agenda</vt:lpstr>
      <vt:lpstr>Introduction</vt:lpstr>
      <vt:lpstr>Goal &amp; Findings</vt:lpstr>
      <vt:lpstr>Goal</vt:lpstr>
      <vt:lpstr>PowerPoint Presentation</vt:lpstr>
      <vt:lpstr>Some statistical insights into the datasets</vt:lpstr>
      <vt:lpstr>Some statistical insights on the datasets</vt:lpstr>
      <vt:lpstr>More statistical insights:</vt:lpstr>
      <vt:lpstr>Correlation</vt:lpstr>
      <vt:lpstr>Correlation on flight delay dataset</vt:lpstr>
      <vt:lpstr>Reasons for Cancellation across the 3 months</vt:lpstr>
      <vt:lpstr>Reasons for Cancellation by Months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1624</cp:revision>
  <dcterms:created xsi:type="dcterms:W3CDTF">2024-04-18T21:18:49Z</dcterms:created>
  <dcterms:modified xsi:type="dcterms:W3CDTF">2024-10-02T14:16:39Z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