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  <p:sldMasterId id="2147483666" r:id="rId3"/>
  </p:sldMasterIdLst>
  <p:notesMasterIdLst>
    <p:notesMasterId r:id="rId45"/>
  </p:notesMasterIdLst>
  <p:sldIdLst>
    <p:sldId id="306" r:id="rId4"/>
    <p:sldId id="307" r:id="rId5"/>
    <p:sldId id="309" r:id="rId6"/>
    <p:sldId id="324" r:id="rId7"/>
    <p:sldId id="311" r:id="rId8"/>
    <p:sldId id="312" r:id="rId9"/>
    <p:sldId id="313" r:id="rId10"/>
    <p:sldId id="314" r:id="rId11"/>
    <p:sldId id="257" r:id="rId12"/>
    <p:sldId id="315" r:id="rId13"/>
    <p:sldId id="316" r:id="rId14"/>
    <p:sldId id="317" r:id="rId15"/>
    <p:sldId id="318" r:id="rId16"/>
    <p:sldId id="259" r:id="rId17"/>
    <p:sldId id="319" r:id="rId18"/>
    <p:sldId id="320" r:id="rId19"/>
    <p:sldId id="321" r:id="rId20"/>
    <p:sldId id="262" r:id="rId21"/>
    <p:sldId id="284" r:id="rId22"/>
    <p:sldId id="285" r:id="rId23"/>
    <p:sldId id="286" r:id="rId24"/>
    <p:sldId id="271" r:id="rId25"/>
    <p:sldId id="291" r:id="rId26"/>
    <p:sldId id="288" r:id="rId27"/>
    <p:sldId id="289" r:id="rId28"/>
    <p:sldId id="290" r:id="rId29"/>
    <p:sldId id="263" r:id="rId30"/>
    <p:sldId id="293" r:id="rId31"/>
    <p:sldId id="296" r:id="rId32"/>
    <p:sldId id="295" r:id="rId33"/>
    <p:sldId id="297" r:id="rId34"/>
    <p:sldId id="298" r:id="rId35"/>
    <p:sldId id="292" r:id="rId36"/>
    <p:sldId id="264" r:id="rId37"/>
    <p:sldId id="299" r:id="rId38"/>
    <p:sldId id="301" r:id="rId39"/>
    <p:sldId id="322" r:id="rId40"/>
    <p:sldId id="302" r:id="rId41"/>
    <p:sldId id="303" r:id="rId42"/>
    <p:sldId id="323" r:id="rId43"/>
    <p:sldId id="325" r:id="rId44"/>
  </p:sldIdLst>
  <p:sldSz cx="9144000" cy="6858000" type="screen4x3"/>
  <p:notesSz cx="6858000" cy="9144000"/>
  <p:embeddedFontLst>
    <p:embeddedFont>
      <p:font typeface="Dosis" panose="020B0604020202020204" charset="0"/>
      <p:regular r:id="rId46"/>
      <p:bold r:id="rId47"/>
    </p:embeddedFont>
    <p:embeddedFont>
      <p:font typeface="SimSun" panose="02010600030101010101" pitchFamily="2" charset="-122"/>
      <p:regular r:id="rId48"/>
    </p:embeddedFont>
    <p:embeddedFont>
      <p:font typeface="Source Sans Pr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ECDE822-82BF-4635-87C6-D8D996FDDA69}">
          <p14:sldIdLst>
            <p14:sldId id="306"/>
            <p14:sldId id="307"/>
            <p14:sldId id="309"/>
            <p14:sldId id="324"/>
            <p14:sldId id="311"/>
            <p14:sldId id="312"/>
            <p14:sldId id="313"/>
            <p14:sldId id="314"/>
            <p14:sldId id="257"/>
            <p14:sldId id="315"/>
            <p14:sldId id="316"/>
            <p14:sldId id="317"/>
            <p14:sldId id="318"/>
            <p14:sldId id="259"/>
            <p14:sldId id="319"/>
            <p14:sldId id="320"/>
            <p14:sldId id="321"/>
            <p14:sldId id="262"/>
            <p14:sldId id="284"/>
            <p14:sldId id="285"/>
            <p14:sldId id="286"/>
          </p14:sldIdLst>
        </p14:section>
        <p14:section name="Untitled Section" id="{4E18BEA8-24BE-4821-85D2-E9CB78314718}">
          <p14:sldIdLst>
            <p14:sldId id="271"/>
            <p14:sldId id="291"/>
            <p14:sldId id="288"/>
            <p14:sldId id="289"/>
            <p14:sldId id="290"/>
            <p14:sldId id="263"/>
            <p14:sldId id="293"/>
            <p14:sldId id="296"/>
            <p14:sldId id="295"/>
            <p14:sldId id="297"/>
            <p14:sldId id="298"/>
            <p14:sldId id="292"/>
            <p14:sldId id="264"/>
            <p14:sldId id="299"/>
            <p14:sldId id="301"/>
            <p14:sldId id="322"/>
            <p14:sldId id="302"/>
            <p14:sldId id="303"/>
            <p14:sldId id="323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FD6E17-4433-4158-A500-2D193189F61C}">
  <a:tblStyle styleId="{7AFD6E17-4433-4158-A500-2D193189F61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C-43E0-A804-B3616A8C69F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51C-43E0-A804-B3616A8C69F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C-43E0-A804-B3616A8C69F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51C-43E0-A804-B3616A8C69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LR</c:v>
                </c:pt>
                <c:pt idx="2">
                  <c:v>k-NN</c:v>
                </c:pt>
                <c:pt idx="3">
                  <c:v>MLP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90</c:v>
                </c:pt>
                <c:pt idx="2">
                  <c:v>80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C-43E0-A804-B3616A8C69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279489496"/>
        <c:axId val="279489824"/>
      </c:barChart>
      <c:catAx>
        <c:axId val="279489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Classifiers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89824"/>
        <c:crosses val="autoZero"/>
        <c:auto val="1"/>
        <c:lblAlgn val="ctr"/>
        <c:lblOffset val="100"/>
        <c:noMultiLvlLbl val="0"/>
      </c:catAx>
      <c:valAx>
        <c:axId val="2794898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8949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C-43E0-A804-B3616A8C69F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51C-43E0-A804-B3616A8C69F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C-43E0-A804-B3616A8C69F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51C-43E0-A804-B3616A8C69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LR</c:v>
                </c:pt>
                <c:pt idx="2">
                  <c:v>k-NN</c:v>
                </c:pt>
                <c:pt idx="3">
                  <c:v>MLP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</c:v>
                </c:pt>
                <c:pt idx="1">
                  <c:v>80</c:v>
                </c:pt>
                <c:pt idx="2">
                  <c:v>81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C-43E0-A804-B3616A8C69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279489496"/>
        <c:axId val="279489824"/>
      </c:barChart>
      <c:catAx>
        <c:axId val="279489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Classifiers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89824"/>
        <c:crosses val="autoZero"/>
        <c:auto val="1"/>
        <c:lblAlgn val="ctr"/>
        <c:lblOffset val="100"/>
        <c:noMultiLvlLbl val="0"/>
      </c:catAx>
      <c:valAx>
        <c:axId val="2794898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8949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C-43E0-A804-B3616A8C69F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51C-43E0-A804-B3616A8C69F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C-43E0-A804-B3616A8C69F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51C-43E0-A804-B3616A8C69F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110-4B9C-B423-957524F8E5F0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10-4B9C-B423-957524F8E5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LR</c:v>
                </c:pt>
                <c:pt idx="2">
                  <c:v>k-NN</c:v>
                </c:pt>
                <c:pt idx="3">
                  <c:v>MLP</c:v>
                </c:pt>
                <c:pt idx="4">
                  <c:v>CNN</c:v>
                </c:pt>
                <c:pt idx="5">
                  <c:v>Rule Based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83</c:v>
                </c:pt>
                <c:pt idx="1">
                  <c:v>80</c:v>
                </c:pt>
                <c:pt idx="2">
                  <c:v>81</c:v>
                </c:pt>
                <c:pt idx="3">
                  <c:v>75</c:v>
                </c:pt>
                <c:pt idx="4">
                  <c:v>85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C-43E0-A804-B3616A8C69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279489496"/>
        <c:axId val="279489824"/>
      </c:barChart>
      <c:catAx>
        <c:axId val="279489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Classifiers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89824"/>
        <c:crosses val="autoZero"/>
        <c:auto val="1"/>
        <c:lblAlgn val="ctr"/>
        <c:lblOffset val="100"/>
        <c:noMultiLvlLbl val="0"/>
      </c:catAx>
      <c:valAx>
        <c:axId val="2794898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48949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BC4B-9850-4EFE-8E53-10B0D83C15FD}" type="doc">
      <dgm:prSet loTypeId="urn:microsoft.com/office/officeart/2005/8/layout/hList6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24E99518-FF48-48A5-9A7A-414FF4C28B43}">
      <dgm:prSet phldrT="[Text]"/>
      <dgm:spPr/>
      <dgm:t>
        <a:bodyPr/>
        <a:lstStyle/>
        <a:p>
          <a:r>
            <a:rPr lang="en-US" b="1" dirty="0">
              <a:latin typeface="Source Sans Pro" panose="020B0604020202020204" charset="0"/>
            </a:rPr>
            <a:t>Rule</a:t>
          </a:r>
        </a:p>
        <a:p>
          <a:r>
            <a:rPr lang="en-US" b="1" dirty="0">
              <a:latin typeface="Source Sans Pro" panose="020B0604020202020204" charset="0"/>
            </a:rPr>
            <a:t>Based</a:t>
          </a:r>
        </a:p>
        <a:p>
          <a:r>
            <a:rPr lang="en-US" b="1" dirty="0">
              <a:latin typeface="Source Sans Pro" panose="020B0604020202020204" charset="0"/>
            </a:rPr>
            <a:t>Approach</a:t>
          </a:r>
        </a:p>
      </dgm:t>
    </dgm:pt>
    <dgm:pt modelId="{159C243D-6383-4B22-A5B9-27D8AE0AB569}" type="parTrans" cxnId="{DAC6699A-3E3E-4FD3-BD36-B9DE0E80C786}">
      <dgm:prSet/>
      <dgm:spPr/>
      <dgm:t>
        <a:bodyPr/>
        <a:lstStyle/>
        <a:p>
          <a:endParaRPr lang="en-US"/>
        </a:p>
      </dgm:t>
    </dgm:pt>
    <dgm:pt modelId="{B6DEEA80-E556-4A03-864D-0B539FD732EC}" type="sibTrans" cxnId="{DAC6699A-3E3E-4FD3-BD36-B9DE0E80C786}">
      <dgm:prSet/>
      <dgm:spPr/>
      <dgm:t>
        <a:bodyPr/>
        <a:lstStyle/>
        <a:p>
          <a:endParaRPr lang="en-US"/>
        </a:p>
      </dgm:t>
    </dgm:pt>
    <dgm:pt modelId="{D8C2BAB6-7F2F-4AB7-8E33-5F342179D4F6}">
      <dgm:prSet phldrT="[Text]"/>
      <dgm:spPr/>
      <dgm:t>
        <a:bodyPr/>
        <a:lstStyle/>
        <a:p>
          <a:r>
            <a:rPr lang="en-US" b="1" dirty="0">
              <a:latin typeface="Source Sans Pro" panose="020B0604020202020204" charset="0"/>
            </a:rPr>
            <a:t>Deep Learning</a:t>
          </a:r>
        </a:p>
        <a:p>
          <a:r>
            <a:rPr lang="en-US" b="1" dirty="0">
              <a:latin typeface="Source Sans Pro" panose="020B0604020202020204" charset="0"/>
            </a:rPr>
            <a:t>Approach</a:t>
          </a:r>
        </a:p>
      </dgm:t>
    </dgm:pt>
    <dgm:pt modelId="{177F1D00-1784-42E4-8AFB-F262E81D1379}" type="parTrans" cxnId="{652A3F0C-DF78-47F7-8765-EC80AAB44C01}">
      <dgm:prSet/>
      <dgm:spPr/>
      <dgm:t>
        <a:bodyPr/>
        <a:lstStyle/>
        <a:p>
          <a:endParaRPr lang="en-US"/>
        </a:p>
      </dgm:t>
    </dgm:pt>
    <dgm:pt modelId="{B346EBC7-335F-4543-A807-2AE6B2100606}" type="sibTrans" cxnId="{652A3F0C-DF78-47F7-8765-EC80AAB44C01}">
      <dgm:prSet/>
      <dgm:spPr/>
      <dgm:t>
        <a:bodyPr/>
        <a:lstStyle/>
        <a:p>
          <a:endParaRPr lang="en-US"/>
        </a:p>
      </dgm:t>
    </dgm:pt>
    <dgm:pt modelId="{CDA55A68-AB85-43D9-ACF8-810FC428A688}">
      <dgm:prSet phldrT="[Text]"/>
      <dgm:spPr/>
      <dgm:t>
        <a:bodyPr/>
        <a:lstStyle/>
        <a:p>
          <a:r>
            <a:rPr lang="en-US" b="1" dirty="0">
              <a:latin typeface="Source Sans Pro" panose="020B0604020202020204" charset="0"/>
            </a:rPr>
            <a:t>Learning </a:t>
          </a:r>
        </a:p>
        <a:p>
          <a:r>
            <a:rPr lang="en-US" b="1" dirty="0">
              <a:latin typeface="Source Sans Pro" panose="020B0604020202020204" charset="0"/>
            </a:rPr>
            <a:t>Based </a:t>
          </a:r>
        </a:p>
        <a:p>
          <a:r>
            <a:rPr lang="en-US" b="1" dirty="0">
              <a:latin typeface="Source Sans Pro" panose="020B0604020202020204" charset="0"/>
            </a:rPr>
            <a:t>Approach</a:t>
          </a:r>
        </a:p>
      </dgm:t>
    </dgm:pt>
    <dgm:pt modelId="{E0C6A932-48C5-4371-BA99-FB170AC0FD8B}" type="sibTrans" cxnId="{5B6DF5F9-026F-44A5-83B2-F9948C105B67}">
      <dgm:prSet/>
      <dgm:spPr/>
      <dgm:t>
        <a:bodyPr/>
        <a:lstStyle/>
        <a:p>
          <a:endParaRPr lang="en-US"/>
        </a:p>
      </dgm:t>
    </dgm:pt>
    <dgm:pt modelId="{4CA84BF9-ED95-436A-AA90-5C4B5D8B62D9}" type="parTrans" cxnId="{5B6DF5F9-026F-44A5-83B2-F9948C105B67}">
      <dgm:prSet/>
      <dgm:spPr/>
      <dgm:t>
        <a:bodyPr/>
        <a:lstStyle/>
        <a:p>
          <a:endParaRPr lang="en-US"/>
        </a:p>
      </dgm:t>
    </dgm:pt>
    <dgm:pt modelId="{211C8872-56FE-4CA7-B17C-721DA2B4B535}" type="pres">
      <dgm:prSet presAssocID="{A05EBC4B-9850-4EFE-8E53-10B0D83C15FD}" presName="Name0" presStyleCnt="0">
        <dgm:presLayoutVars>
          <dgm:dir/>
          <dgm:resizeHandles val="exact"/>
        </dgm:presLayoutVars>
      </dgm:prSet>
      <dgm:spPr/>
    </dgm:pt>
    <dgm:pt modelId="{09A7BF29-63AF-4C47-9182-5B39393D42B7}" type="pres">
      <dgm:prSet presAssocID="{24E99518-FF48-48A5-9A7A-414FF4C28B43}" presName="node" presStyleLbl="node1" presStyleIdx="0" presStyleCnt="3">
        <dgm:presLayoutVars>
          <dgm:bulletEnabled val="1"/>
        </dgm:presLayoutVars>
      </dgm:prSet>
      <dgm:spPr/>
    </dgm:pt>
    <dgm:pt modelId="{CD7AADCE-38BE-449A-A88D-B60D65A0CD6F}" type="pres">
      <dgm:prSet presAssocID="{B6DEEA80-E556-4A03-864D-0B539FD732EC}" presName="sibTrans" presStyleCnt="0"/>
      <dgm:spPr/>
    </dgm:pt>
    <dgm:pt modelId="{ECAFD845-0F62-4B3C-B016-A21F96AAA5EC}" type="pres">
      <dgm:prSet presAssocID="{CDA55A68-AB85-43D9-ACF8-810FC428A688}" presName="node" presStyleLbl="node1" presStyleIdx="1" presStyleCnt="3">
        <dgm:presLayoutVars>
          <dgm:bulletEnabled val="1"/>
        </dgm:presLayoutVars>
      </dgm:prSet>
      <dgm:spPr/>
    </dgm:pt>
    <dgm:pt modelId="{E071835F-C727-4241-B8CA-302898F404FE}" type="pres">
      <dgm:prSet presAssocID="{E0C6A932-48C5-4371-BA99-FB170AC0FD8B}" presName="sibTrans" presStyleCnt="0"/>
      <dgm:spPr/>
    </dgm:pt>
    <dgm:pt modelId="{3F1D01C3-1653-4A8A-AE8C-E546370468B1}" type="pres">
      <dgm:prSet presAssocID="{D8C2BAB6-7F2F-4AB7-8E33-5F342179D4F6}" presName="node" presStyleLbl="node1" presStyleIdx="2" presStyleCnt="3">
        <dgm:presLayoutVars>
          <dgm:bulletEnabled val="1"/>
        </dgm:presLayoutVars>
      </dgm:prSet>
      <dgm:spPr/>
    </dgm:pt>
  </dgm:ptLst>
  <dgm:cxnLst>
    <dgm:cxn modelId="{652A3F0C-DF78-47F7-8765-EC80AAB44C01}" srcId="{A05EBC4B-9850-4EFE-8E53-10B0D83C15FD}" destId="{D8C2BAB6-7F2F-4AB7-8E33-5F342179D4F6}" srcOrd="2" destOrd="0" parTransId="{177F1D00-1784-42E4-8AFB-F262E81D1379}" sibTransId="{B346EBC7-335F-4543-A807-2AE6B2100606}"/>
    <dgm:cxn modelId="{07929A4A-41FB-4700-B7EF-DAA24BC4F26B}" type="presOf" srcId="{24E99518-FF48-48A5-9A7A-414FF4C28B43}" destId="{09A7BF29-63AF-4C47-9182-5B39393D42B7}" srcOrd="0" destOrd="0" presId="urn:microsoft.com/office/officeart/2005/8/layout/hList6"/>
    <dgm:cxn modelId="{C5027B91-12E6-47CC-8CA6-7BD5D9537A7D}" type="presOf" srcId="{D8C2BAB6-7F2F-4AB7-8E33-5F342179D4F6}" destId="{3F1D01C3-1653-4A8A-AE8C-E546370468B1}" srcOrd="0" destOrd="0" presId="urn:microsoft.com/office/officeart/2005/8/layout/hList6"/>
    <dgm:cxn modelId="{DAC6699A-3E3E-4FD3-BD36-B9DE0E80C786}" srcId="{A05EBC4B-9850-4EFE-8E53-10B0D83C15FD}" destId="{24E99518-FF48-48A5-9A7A-414FF4C28B43}" srcOrd="0" destOrd="0" parTransId="{159C243D-6383-4B22-A5B9-27D8AE0AB569}" sibTransId="{B6DEEA80-E556-4A03-864D-0B539FD732EC}"/>
    <dgm:cxn modelId="{758DCC9C-4280-4142-994D-3B792914E289}" type="presOf" srcId="{CDA55A68-AB85-43D9-ACF8-810FC428A688}" destId="{ECAFD845-0F62-4B3C-B016-A21F96AAA5EC}" srcOrd="0" destOrd="0" presId="urn:microsoft.com/office/officeart/2005/8/layout/hList6"/>
    <dgm:cxn modelId="{5F53E0CB-8AD5-400B-80A2-86EB66A572B8}" type="presOf" srcId="{A05EBC4B-9850-4EFE-8E53-10B0D83C15FD}" destId="{211C8872-56FE-4CA7-B17C-721DA2B4B535}" srcOrd="0" destOrd="0" presId="urn:microsoft.com/office/officeart/2005/8/layout/hList6"/>
    <dgm:cxn modelId="{5B6DF5F9-026F-44A5-83B2-F9948C105B67}" srcId="{A05EBC4B-9850-4EFE-8E53-10B0D83C15FD}" destId="{CDA55A68-AB85-43D9-ACF8-810FC428A688}" srcOrd="1" destOrd="0" parTransId="{4CA84BF9-ED95-436A-AA90-5C4B5D8B62D9}" sibTransId="{E0C6A932-48C5-4371-BA99-FB170AC0FD8B}"/>
    <dgm:cxn modelId="{D353FC37-ED0C-4D87-9778-C477D263D596}" type="presParOf" srcId="{211C8872-56FE-4CA7-B17C-721DA2B4B535}" destId="{09A7BF29-63AF-4C47-9182-5B39393D42B7}" srcOrd="0" destOrd="0" presId="urn:microsoft.com/office/officeart/2005/8/layout/hList6"/>
    <dgm:cxn modelId="{CE158CA4-15DF-4ED5-AF9F-7BD885127C54}" type="presParOf" srcId="{211C8872-56FE-4CA7-B17C-721DA2B4B535}" destId="{CD7AADCE-38BE-449A-A88D-B60D65A0CD6F}" srcOrd="1" destOrd="0" presId="urn:microsoft.com/office/officeart/2005/8/layout/hList6"/>
    <dgm:cxn modelId="{FA8953CF-8566-4E5B-A39F-EF0375912DB7}" type="presParOf" srcId="{211C8872-56FE-4CA7-B17C-721DA2B4B535}" destId="{ECAFD845-0F62-4B3C-B016-A21F96AAA5EC}" srcOrd="2" destOrd="0" presId="urn:microsoft.com/office/officeart/2005/8/layout/hList6"/>
    <dgm:cxn modelId="{62A1325D-E396-4562-9CB5-751E15700B4A}" type="presParOf" srcId="{211C8872-56FE-4CA7-B17C-721DA2B4B535}" destId="{E071835F-C727-4241-B8CA-302898F404FE}" srcOrd="3" destOrd="0" presId="urn:microsoft.com/office/officeart/2005/8/layout/hList6"/>
    <dgm:cxn modelId="{A580CE3F-56F8-4E00-92C9-11E2722D0022}" type="presParOf" srcId="{211C8872-56FE-4CA7-B17C-721DA2B4B535}" destId="{3F1D01C3-1653-4A8A-AE8C-E546370468B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FCEAE-90EB-4D01-9B86-32F2F60B6D7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CC0C670D-0216-4EA2-9B05-86257E2D3EA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K-NN</a:t>
          </a:r>
        </a:p>
      </dgm:t>
    </dgm:pt>
    <dgm:pt modelId="{C2AD5C5D-8953-405A-8312-CFA5295A701B}" type="parTrans" cxnId="{68A4F0A7-D16B-4F8B-84E4-31E89FAB926F}">
      <dgm:prSet/>
      <dgm:spPr/>
      <dgm:t>
        <a:bodyPr/>
        <a:lstStyle/>
        <a:p>
          <a:endParaRPr lang="en-US"/>
        </a:p>
      </dgm:t>
    </dgm:pt>
    <dgm:pt modelId="{78636499-057A-4F9E-AF62-33B3305F0E3A}" type="sibTrans" cxnId="{68A4F0A7-D16B-4F8B-84E4-31E89FAB926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SVM</a:t>
          </a:r>
        </a:p>
      </dgm:t>
    </dgm:pt>
    <dgm:pt modelId="{B4143696-928B-4745-94A0-439FC5F4A2C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MLP</a:t>
          </a:r>
        </a:p>
      </dgm:t>
    </dgm:pt>
    <dgm:pt modelId="{F007D3C1-54CD-4B90-AB19-01696EC934DD}" type="parTrans" cxnId="{65A6084A-5A77-46C7-9761-FC439D87544B}">
      <dgm:prSet/>
      <dgm:spPr/>
      <dgm:t>
        <a:bodyPr/>
        <a:lstStyle/>
        <a:p>
          <a:endParaRPr lang="en-US"/>
        </a:p>
      </dgm:t>
    </dgm:pt>
    <dgm:pt modelId="{91BF5C47-4BD1-40F5-BB2A-35D8ED273A9D}" type="sibTrans" cxnId="{65A6084A-5A77-46C7-9761-FC439D87544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LR</a:t>
          </a:r>
        </a:p>
      </dgm:t>
    </dgm:pt>
    <dgm:pt modelId="{28282BEE-B09E-4BD2-B779-F6AB0DF67F44}" type="pres">
      <dgm:prSet presAssocID="{5E5FCEAE-90EB-4D01-9B86-32F2F60B6D7E}" presName="Name0" presStyleCnt="0">
        <dgm:presLayoutVars>
          <dgm:chMax/>
          <dgm:chPref/>
          <dgm:dir/>
          <dgm:animLvl val="lvl"/>
        </dgm:presLayoutVars>
      </dgm:prSet>
      <dgm:spPr/>
    </dgm:pt>
    <dgm:pt modelId="{DB878ED6-36EF-4032-BD00-D48B40716C42}" type="pres">
      <dgm:prSet presAssocID="{CC0C670D-0216-4EA2-9B05-86257E2D3EAD}" presName="composite" presStyleCnt="0"/>
      <dgm:spPr/>
    </dgm:pt>
    <dgm:pt modelId="{29657B5D-016B-4CF8-95AD-F2EE6C1ED221}" type="pres">
      <dgm:prSet presAssocID="{CC0C670D-0216-4EA2-9B05-86257E2D3EAD}" presName="Parent1" presStyleLbl="node1" presStyleIdx="0" presStyleCnt="4" custScaleX="173707" custScaleY="168834" custLinFactNeighborX="39170" custLinFactNeighborY="7682">
        <dgm:presLayoutVars>
          <dgm:chMax val="1"/>
          <dgm:chPref val="1"/>
          <dgm:bulletEnabled val="1"/>
        </dgm:presLayoutVars>
      </dgm:prSet>
      <dgm:spPr/>
    </dgm:pt>
    <dgm:pt modelId="{166C5C3C-3ABC-4C28-89EF-3E535580FEDF}" type="pres">
      <dgm:prSet presAssocID="{CC0C670D-0216-4EA2-9B05-86257E2D3E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B861630-3812-41AC-9D04-DFA48D3F2D10}" type="pres">
      <dgm:prSet presAssocID="{CC0C670D-0216-4EA2-9B05-86257E2D3EAD}" presName="BalanceSpacing" presStyleCnt="0"/>
      <dgm:spPr/>
    </dgm:pt>
    <dgm:pt modelId="{5F0618C8-641B-4AD0-82DF-7E65D9805419}" type="pres">
      <dgm:prSet presAssocID="{CC0C670D-0216-4EA2-9B05-86257E2D3EAD}" presName="BalanceSpacing1" presStyleCnt="0"/>
      <dgm:spPr/>
    </dgm:pt>
    <dgm:pt modelId="{97267D69-9A9D-47F9-8219-621BFB49294F}" type="pres">
      <dgm:prSet presAssocID="{78636499-057A-4F9E-AF62-33B3305F0E3A}" presName="Accent1Text" presStyleLbl="node1" presStyleIdx="1" presStyleCnt="4" custScaleX="173707" custScaleY="168834" custLinFactNeighborX="-34524" custLinFactNeighborY="5590"/>
      <dgm:spPr/>
    </dgm:pt>
    <dgm:pt modelId="{3C77BA05-BE5C-4AEE-96A9-606590D799B3}" type="pres">
      <dgm:prSet presAssocID="{78636499-057A-4F9E-AF62-33B3305F0E3A}" presName="spaceBetweenRectangles" presStyleCnt="0"/>
      <dgm:spPr/>
    </dgm:pt>
    <dgm:pt modelId="{AE0CE93A-3087-4FBD-BE81-F98CA45CAD85}" type="pres">
      <dgm:prSet presAssocID="{B4143696-928B-4745-94A0-439FC5F4A2CE}" presName="composite" presStyleCnt="0"/>
      <dgm:spPr/>
    </dgm:pt>
    <dgm:pt modelId="{4E1E4E5A-E8D4-4495-A854-7B980FBA97C0}" type="pres">
      <dgm:prSet presAssocID="{B4143696-928B-4745-94A0-439FC5F4A2CE}" presName="Parent1" presStyleLbl="node1" presStyleIdx="2" presStyleCnt="4" custScaleX="173707" custScaleY="168834" custLinFactNeighborX="-3502" custLinFactNeighborY="-11619">
        <dgm:presLayoutVars>
          <dgm:chMax val="1"/>
          <dgm:chPref val="1"/>
          <dgm:bulletEnabled val="1"/>
        </dgm:presLayoutVars>
      </dgm:prSet>
      <dgm:spPr/>
    </dgm:pt>
    <dgm:pt modelId="{EFEC86DC-C539-4115-80AC-E65623B22B37}" type="pres">
      <dgm:prSet presAssocID="{B4143696-928B-4745-94A0-439FC5F4A2C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858CD44-DE99-4E03-A46A-DCD481CF6732}" type="pres">
      <dgm:prSet presAssocID="{B4143696-928B-4745-94A0-439FC5F4A2CE}" presName="BalanceSpacing" presStyleCnt="0"/>
      <dgm:spPr/>
    </dgm:pt>
    <dgm:pt modelId="{FF228D6D-6EF0-49CA-B567-C03383F1E942}" type="pres">
      <dgm:prSet presAssocID="{B4143696-928B-4745-94A0-439FC5F4A2CE}" presName="BalanceSpacing1" presStyleCnt="0"/>
      <dgm:spPr/>
    </dgm:pt>
    <dgm:pt modelId="{43B23ACD-C9EB-42E2-BDF1-F38E221A7CED}" type="pres">
      <dgm:prSet presAssocID="{91BF5C47-4BD1-40F5-BB2A-35D8ED273A9D}" presName="Accent1Text" presStyleLbl="node1" presStyleIdx="3" presStyleCnt="4" custScaleX="173707" custScaleY="168834" custLinFactNeighborX="69764" custLinFactNeighborY="-7735"/>
      <dgm:spPr/>
    </dgm:pt>
  </dgm:ptLst>
  <dgm:cxnLst>
    <dgm:cxn modelId="{25FC2012-5479-49B0-AEA5-29005B6E33BE}" type="presOf" srcId="{91BF5C47-4BD1-40F5-BB2A-35D8ED273A9D}" destId="{43B23ACD-C9EB-42E2-BDF1-F38E221A7CED}" srcOrd="0" destOrd="0" presId="urn:microsoft.com/office/officeart/2008/layout/AlternatingHexagons"/>
    <dgm:cxn modelId="{76E36513-141E-49DE-962C-9B2423190589}" type="presOf" srcId="{B4143696-928B-4745-94A0-439FC5F4A2CE}" destId="{4E1E4E5A-E8D4-4495-A854-7B980FBA97C0}" srcOrd="0" destOrd="0" presId="urn:microsoft.com/office/officeart/2008/layout/AlternatingHexagons"/>
    <dgm:cxn modelId="{B0C92D39-3650-42F9-9467-50AA4C054C2A}" type="presOf" srcId="{5E5FCEAE-90EB-4D01-9B86-32F2F60B6D7E}" destId="{28282BEE-B09E-4BD2-B779-F6AB0DF67F44}" srcOrd="0" destOrd="0" presId="urn:microsoft.com/office/officeart/2008/layout/AlternatingHexagons"/>
    <dgm:cxn modelId="{42522E3A-F756-48A7-92CB-E58A8C066328}" type="presOf" srcId="{78636499-057A-4F9E-AF62-33B3305F0E3A}" destId="{97267D69-9A9D-47F9-8219-621BFB49294F}" srcOrd="0" destOrd="0" presId="urn:microsoft.com/office/officeart/2008/layout/AlternatingHexagons"/>
    <dgm:cxn modelId="{65A6084A-5A77-46C7-9761-FC439D87544B}" srcId="{5E5FCEAE-90EB-4D01-9B86-32F2F60B6D7E}" destId="{B4143696-928B-4745-94A0-439FC5F4A2CE}" srcOrd="1" destOrd="0" parTransId="{F007D3C1-54CD-4B90-AB19-01696EC934DD}" sibTransId="{91BF5C47-4BD1-40F5-BB2A-35D8ED273A9D}"/>
    <dgm:cxn modelId="{C0BDFF83-26ED-493F-8079-0801C4C8D857}" type="presOf" srcId="{CC0C670D-0216-4EA2-9B05-86257E2D3EAD}" destId="{29657B5D-016B-4CF8-95AD-F2EE6C1ED221}" srcOrd="0" destOrd="0" presId="urn:microsoft.com/office/officeart/2008/layout/AlternatingHexagons"/>
    <dgm:cxn modelId="{68A4F0A7-D16B-4F8B-84E4-31E89FAB926F}" srcId="{5E5FCEAE-90EB-4D01-9B86-32F2F60B6D7E}" destId="{CC0C670D-0216-4EA2-9B05-86257E2D3EAD}" srcOrd="0" destOrd="0" parTransId="{C2AD5C5D-8953-405A-8312-CFA5295A701B}" sibTransId="{78636499-057A-4F9E-AF62-33B3305F0E3A}"/>
    <dgm:cxn modelId="{E02FB522-D1FF-4E01-8B4D-4F09F61999E8}" type="presParOf" srcId="{28282BEE-B09E-4BD2-B779-F6AB0DF67F44}" destId="{DB878ED6-36EF-4032-BD00-D48B40716C42}" srcOrd="0" destOrd="0" presId="urn:microsoft.com/office/officeart/2008/layout/AlternatingHexagons"/>
    <dgm:cxn modelId="{C2583C8E-EFE0-4FCF-994E-9CACD39FECB7}" type="presParOf" srcId="{DB878ED6-36EF-4032-BD00-D48B40716C42}" destId="{29657B5D-016B-4CF8-95AD-F2EE6C1ED221}" srcOrd="0" destOrd="0" presId="urn:microsoft.com/office/officeart/2008/layout/AlternatingHexagons"/>
    <dgm:cxn modelId="{B9571656-3066-4449-9539-D624502B0499}" type="presParOf" srcId="{DB878ED6-36EF-4032-BD00-D48B40716C42}" destId="{166C5C3C-3ABC-4C28-89EF-3E535580FEDF}" srcOrd="1" destOrd="0" presId="urn:microsoft.com/office/officeart/2008/layout/AlternatingHexagons"/>
    <dgm:cxn modelId="{BE3425FE-E5DF-42F1-BEF9-21E155F00019}" type="presParOf" srcId="{DB878ED6-36EF-4032-BD00-D48B40716C42}" destId="{4B861630-3812-41AC-9D04-DFA48D3F2D10}" srcOrd="2" destOrd="0" presId="urn:microsoft.com/office/officeart/2008/layout/AlternatingHexagons"/>
    <dgm:cxn modelId="{839AC3C2-18C9-44F1-83A1-8D87CE457B7F}" type="presParOf" srcId="{DB878ED6-36EF-4032-BD00-D48B40716C42}" destId="{5F0618C8-641B-4AD0-82DF-7E65D9805419}" srcOrd="3" destOrd="0" presId="urn:microsoft.com/office/officeart/2008/layout/AlternatingHexagons"/>
    <dgm:cxn modelId="{0710E117-6227-4ECE-87BE-06C4B72F0E2F}" type="presParOf" srcId="{DB878ED6-36EF-4032-BD00-D48B40716C42}" destId="{97267D69-9A9D-47F9-8219-621BFB49294F}" srcOrd="4" destOrd="0" presId="urn:microsoft.com/office/officeart/2008/layout/AlternatingHexagons"/>
    <dgm:cxn modelId="{B7830E14-9872-49F6-A2A2-2DFF15E2E628}" type="presParOf" srcId="{28282BEE-B09E-4BD2-B779-F6AB0DF67F44}" destId="{3C77BA05-BE5C-4AEE-96A9-606590D799B3}" srcOrd="1" destOrd="0" presId="urn:microsoft.com/office/officeart/2008/layout/AlternatingHexagons"/>
    <dgm:cxn modelId="{670CD44E-5634-4C42-B921-E9A053E0F5ED}" type="presParOf" srcId="{28282BEE-B09E-4BD2-B779-F6AB0DF67F44}" destId="{AE0CE93A-3087-4FBD-BE81-F98CA45CAD85}" srcOrd="2" destOrd="0" presId="urn:microsoft.com/office/officeart/2008/layout/AlternatingHexagons"/>
    <dgm:cxn modelId="{3B6B38FF-F479-4E50-A631-7CC67A9494F5}" type="presParOf" srcId="{AE0CE93A-3087-4FBD-BE81-F98CA45CAD85}" destId="{4E1E4E5A-E8D4-4495-A854-7B980FBA97C0}" srcOrd="0" destOrd="0" presId="urn:microsoft.com/office/officeart/2008/layout/AlternatingHexagons"/>
    <dgm:cxn modelId="{A939A1B5-DDD1-4D52-BBF8-5C842CBA85D0}" type="presParOf" srcId="{AE0CE93A-3087-4FBD-BE81-F98CA45CAD85}" destId="{EFEC86DC-C539-4115-80AC-E65623B22B37}" srcOrd="1" destOrd="0" presId="urn:microsoft.com/office/officeart/2008/layout/AlternatingHexagons"/>
    <dgm:cxn modelId="{930ADAB9-C471-4753-9346-2D1642C4B6B2}" type="presParOf" srcId="{AE0CE93A-3087-4FBD-BE81-F98CA45CAD85}" destId="{6858CD44-DE99-4E03-A46A-DCD481CF6732}" srcOrd="2" destOrd="0" presId="urn:microsoft.com/office/officeart/2008/layout/AlternatingHexagons"/>
    <dgm:cxn modelId="{2EA70F19-5D2F-4067-BF95-26EBF5571817}" type="presParOf" srcId="{AE0CE93A-3087-4FBD-BE81-F98CA45CAD85}" destId="{FF228D6D-6EF0-49CA-B567-C03383F1E942}" srcOrd="3" destOrd="0" presId="urn:microsoft.com/office/officeart/2008/layout/AlternatingHexagons"/>
    <dgm:cxn modelId="{160979B5-12D8-4BB0-9433-7C8BE59663C4}" type="presParOf" srcId="{AE0CE93A-3087-4FBD-BE81-F98CA45CAD85}" destId="{43B23ACD-C9EB-42E2-BDF1-F38E221A7CE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7BF29-63AF-4C47-9182-5B39393D42B7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4113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Source Sans Pro" panose="020B0604020202020204" charset="0"/>
            </a:rPr>
            <a:t>Rule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Source Sans Pro" panose="020B0604020202020204" charset="0"/>
            </a:rPr>
            <a:t>Based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Source Sans Pro" panose="020B0604020202020204" charset="0"/>
            </a:rPr>
            <a:t>Approach</a:t>
          </a:r>
        </a:p>
      </dsp:txBody>
      <dsp:txXfrm rot="5400000">
        <a:off x="744" y="812800"/>
        <a:ext cx="1934765" cy="2438400"/>
      </dsp:txXfrm>
    </dsp:sp>
    <dsp:sp modelId="{ECAFD845-0F62-4B3C-B016-A21F96AAA5EC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4">
            <a:shade val="50000"/>
            <a:hueOff val="100784"/>
            <a:satOff val="-4617"/>
            <a:lumOff val="277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4113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Source Sans Pro" panose="020B0604020202020204" charset="0"/>
            </a:rPr>
            <a:t>Learning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Source Sans Pro" panose="020B0604020202020204" charset="0"/>
            </a:rPr>
            <a:t>Based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Source Sans Pro" panose="020B0604020202020204" charset="0"/>
            </a:rPr>
            <a:t>Approach</a:t>
          </a:r>
        </a:p>
      </dsp:txBody>
      <dsp:txXfrm rot="5400000">
        <a:off x="2080617" y="812800"/>
        <a:ext cx="1934765" cy="2438400"/>
      </dsp:txXfrm>
    </dsp:sp>
    <dsp:sp modelId="{3F1D01C3-1653-4A8A-AE8C-E546370468B1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4">
            <a:shade val="50000"/>
            <a:hueOff val="100784"/>
            <a:satOff val="-4617"/>
            <a:lumOff val="277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4113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Source Sans Pro" panose="020B0604020202020204" charset="0"/>
            </a:rPr>
            <a:t>Deep Learning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Source Sans Pro" panose="020B0604020202020204" charset="0"/>
            </a:rPr>
            <a:t>Approach</a:t>
          </a:r>
        </a:p>
      </dsp:txBody>
      <dsp:txXfrm rot="5400000">
        <a:off x="4160490" y="812800"/>
        <a:ext cx="1934765" cy="243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57B5D-016B-4CF8-95AD-F2EE6C1ED221}">
      <dsp:nvSpPr>
        <dsp:cNvPr id="0" name=""/>
        <dsp:cNvSpPr/>
      </dsp:nvSpPr>
      <dsp:spPr>
        <a:xfrm rot="5400000">
          <a:off x="2694645" y="210587"/>
          <a:ext cx="2124648" cy="190179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solidFill>
                <a:schemeClr val="tx1"/>
              </a:solidFill>
            </a:rPr>
            <a:t>K-NN</a:t>
          </a:r>
        </a:p>
      </dsp:txBody>
      <dsp:txXfrm rot="-5400000">
        <a:off x="3106414" y="434698"/>
        <a:ext cx="1301109" cy="1453574"/>
      </dsp:txXfrm>
    </dsp:sp>
    <dsp:sp modelId="{166C5C3C-3ABC-4C28-89EF-3E535580FEDF}">
      <dsp:nvSpPr>
        <dsp:cNvPr id="0" name=""/>
        <dsp:cNvSpPr/>
      </dsp:nvSpPr>
      <dsp:spPr>
        <a:xfrm>
          <a:off x="3908762" y="687285"/>
          <a:ext cx="1404401" cy="755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67D69-9A9D-47F9-8219-621BFB49294F}">
      <dsp:nvSpPr>
        <dsp:cNvPr id="0" name=""/>
        <dsp:cNvSpPr/>
      </dsp:nvSpPr>
      <dsp:spPr>
        <a:xfrm rot="5400000">
          <a:off x="705406" y="184261"/>
          <a:ext cx="2124648" cy="190179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50000"/>
            <a:hueOff val="75588"/>
            <a:satOff val="-3463"/>
            <a:lumOff val="20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tx1"/>
              </a:solidFill>
            </a:rPr>
            <a:t>SVM</a:t>
          </a:r>
        </a:p>
      </dsp:txBody>
      <dsp:txXfrm rot="-5400000">
        <a:off x="1117175" y="408372"/>
        <a:ext cx="1301109" cy="1453574"/>
      </dsp:txXfrm>
    </dsp:sp>
    <dsp:sp modelId="{4E1E4E5A-E8D4-4495-A854-7B980FBA97C0}">
      <dsp:nvSpPr>
        <dsp:cNvPr id="0" name=""/>
        <dsp:cNvSpPr/>
      </dsp:nvSpPr>
      <dsp:spPr>
        <a:xfrm rot="5400000">
          <a:off x="1633987" y="1902073"/>
          <a:ext cx="2124648" cy="190179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50000"/>
            <a:hueOff val="151176"/>
            <a:satOff val="-6926"/>
            <a:lumOff val="41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MLP</a:t>
          </a:r>
        </a:p>
      </dsp:txBody>
      <dsp:txXfrm rot="-5400000">
        <a:off x="2045756" y="2126184"/>
        <a:ext cx="1301109" cy="1453574"/>
      </dsp:txXfrm>
    </dsp:sp>
    <dsp:sp modelId="{EFEC86DC-C539-4115-80AC-E65623B22B37}">
      <dsp:nvSpPr>
        <dsp:cNvPr id="0" name=""/>
        <dsp:cNvSpPr/>
      </dsp:nvSpPr>
      <dsp:spPr>
        <a:xfrm>
          <a:off x="782835" y="2621659"/>
          <a:ext cx="1359098" cy="755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23ACD-C9EB-42E2-BDF1-F38E221A7CED}">
      <dsp:nvSpPr>
        <dsp:cNvPr id="0" name=""/>
        <dsp:cNvSpPr/>
      </dsp:nvSpPr>
      <dsp:spPr>
        <a:xfrm rot="5400000">
          <a:off x="3618540" y="1950950"/>
          <a:ext cx="2124648" cy="190179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50000"/>
            <a:hueOff val="75588"/>
            <a:satOff val="-3463"/>
            <a:lumOff val="20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LR</a:t>
          </a:r>
        </a:p>
      </dsp:txBody>
      <dsp:txXfrm rot="-5400000">
        <a:off x="4030309" y="2175061"/>
        <a:ext cx="1301109" cy="1453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64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727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19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901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407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45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373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83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77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438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725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49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15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84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7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45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teal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4109599"/>
            <a:ext cx="9144000" cy="9168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41096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1" y="2543545"/>
            <a:ext cx="5008199" cy="139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1" y="4109667"/>
            <a:ext cx="5008199" cy="91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4560000"/>
            <a:ext cx="669599" cy="2298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7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teal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85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pink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05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05768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855150" y="1459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4990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930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defRPr/>
            </a:lvl1pPr>
            <a:lvl2pPr lvl="1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53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034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9283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709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764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None/>
              <a:defRPr sz="1400" b="1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88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pink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535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ink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039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eal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792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C5B9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6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defRPr/>
            </a:lvl1pPr>
            <a:lvl2pPr lvl="1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9283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ink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eal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7463"/>
            <a:ext cx="3552600" cy="15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2050767"/>
            <a:ext cx="5169000" cy="451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1"/>
            <a:ext cx="669599" cy="15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/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algn="ctr"/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233070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438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rytics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334725" y="2541624"/>
            <a:ext cx="8676167" cy="11745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-US" dirty="0"/>
            </a:br>
            <a:r>
              <a:rPr lang="en-US" dirty="0">
                <a:latin typeface="Source Sans Pro" panose="020B0604020202020204" charset="0"/>
              </a:rPr>
              <a:t>Topic:</a:t>
            </a:r>
            <a:br>
              <a:rPr lang="en-US" dirty="0">
                <a:latin typeface="Source Sans Pro" panose="020B0604020202020204" charset="0"/>
              </a:rPr>
            </a:br>
            <a:r>
              <a:rPr lang="en-US" dirty="0">
                <a:latin typeface="Source Sans Pro" panose="020B0604020202020204" charset="0"/>
              </a:rPr>
              <a:t>	</a:t>
            </a:r>
            <a:r>
              <a:rPr lang="en-US" sz="4000" dirty="0">
                <a:latin typeface="Source Sans Pro" panose="020B0604020202020204" charset="0"/>
              </a:rPr>
              <a:t>Bangla Interrogative Sentence Identification from Transliterated  Bangla Sentences </a:t>
            </a:r>
            <a:endParaRPr lang="en" sz="4000" dirty="0">
              <a:latin typeface="Source Sans Pro" panose="020B0604020202020204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-75" y="427725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lang="en"/>
          </a:p>
        </p:txBody>
      </p:sp>
      <p:sp>
        <p:nvSpPr>
          <p:cNvPr id="5" name="Shape 91">
            <a:extLst>
              <a:ext uri="{FF2B5EF4-FFF2-40B4-BE49-F238E27FC236}">
                <a16:creationId xmlns:a16="http://schemas.microsoft.com/office/drawing/2014/main" id="{4579B19D-1C9E-43AE-89E4-E820C100FB05}"/>
              </a:ext>
            </a:extLst>
          </p:cNvPr>
          <p:cNvSpPr txBox="1">
            <a:spLocks/>
          </p:cNvSpPr>
          <p:nvPr/>
        </p:nvSpPr>
        <p:spPr>
          <a:xfrm>
            <a:off x="957357" y="4568014"/>
            <a:ext cx="3715451" cy="17823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lang="en" sz="3000" b="1" dirty="0"/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A034A904-F7DF-4DA0-87A5-1940664DBFD4}"/>
              </a:ext>
            </a:extLst>
          </p:cNvPr>
          <p:cNvSpPr txBox="1">
            <a:spLocks/>
          </p:cNvSpPr>
          <p:nvPr/>
        </p:nvSpPr>
        <p:spPr>
          <a:xfrm>
            <a:off x="409982" y="3891961"/>
            <a:ext cx="31950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sz="6000" dirty="0"/>
              <a:t>Members</a:t>
            </a:r>
            <a:endParaRPr lang="en" sz="6000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6E6DE941-E9BC-44CE-8BD8-720AF5F5F7B3}"/>
              </a:ext>
            </a:extLst>
          </p:cNvPr>
          <p:cNvSpPr txBox="1">
            <a:spLocks/>
          </p:cNvSpPr>
          <p:nvPr/>
        </p:nvSpPr>
        <p:spPr>
          <a:xfrm>
            <a:off x="191495" y="4137739"/>
            <a:ext cx="4225760" cy="22126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" sz="2800" b="1" dirty="0"/>
              <a:t>Supervis</a:t>
            </a:r>
            <a:r>
              <a:rPr lang="en-US" sz="2800" b="1" dirty="0"/>
              <a:t>or</a:t>
            </a:r>
          </a:p>
          <a:p>
            <a:r>
              <a:rPr lang="en-US" sz="2800" b="1" dirty="0"/>
              <a:t>Md </a:t>
            </a:r>
            <a:r>
              <a:rPr lang="en-US" sz="2800" b="1" dirty="0" err="1"/>
              <a:t>Forhad</a:t>
            </a:r>
            <a:r>
              <a:rPr lang="en-US" sz="2800" b="1" dirty="0"/>
              <a:t> </a:t>
            </a:r>
            <a:r>
              <a:rPr lang="en-US" sz="2800" b="1" dirty="0" err="1"/>
              <a:t>Rabbi,PhD</a:t>
            </a:r>
            <a:endParaRPr lang="en" sz="2800" b="1" dirty="0"/>
          </a:p>
          <a:p>
            <a:pPr>
              <a:buClr>
                <a:srgbClr val="000000"/>
              </a:buClr>
              <a:buSzPct val="61111"/>
            </a:pPr>
            <a:r>
              <a:rPr lang="en-US" sz="2800" dirty="0"/>
              <a:t>Associate Professor </a:t>
            </a:r>
          </a:p>
          <a:p>
            <a:pPr>
              <a:buClr>
                <a:srgbClr val="000000"/>
              </a:buClr>
              <a:buSzPct val="61111"/>
            </a:pPr>
            <a:r>
              <a:rPr lang="en-US" sz="2800" dirty="0"/>
              <a:t>Department of CSE,SUST</a:t>
            </a:r>
          </a:p>
        </p:txBody>
      </p:sp>
    </p:spTree>
    <p:extLst>
      <p:ext uri="{BB962C8B-B14F-4D97-AF65-F5344CB8AC3E}">
        <p14:creationId xmlns:p14="http://schemas.microsoft.com/office/powerpoint/2010/main" val="44240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/>
              <a:t>Bangla Question Word List</a:t>
            </a:r>
            <a:endParaRPr lang="en" sz="3200" dirty="0"/>
          </a:p>
        </p:txBody>
      </p:sp>
      <p:sp>
        <p:nvSpPr>
          <p:cNvPr id="82" name="Shape 82"/>
          <p:cNvSpPr txBox="1"/>
          <p:nvPr/>
        </p:nvSpPr>
        <p:spPr>
          <a:xfrm>
            <a:off x="4744975" y="1921974"/>
            <a:ext cx="3941700" cy="31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047E97-0C7E-4F81-84F3-3B28B533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772" y="1972917"/>
            <a:ext cx="7078828" cy="34020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Ki, Keno,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Kivabe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Kothay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 Koto, Kar,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 Kobe,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Kisher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Kokhon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 Kemon,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Koy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Kake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 Kara, Kader, Koi,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Koyta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Kotha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604020202020204" charset="0"/>
                <a:ea typeface="SimSun" panose="02010600030101010101" pitchFamily="2" charset="-12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4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Position of </a:t>
            </a:r>
            <a:r>
              <a:rPr lang="en" sz="3200" dirty="0"/>
              <a:t>Bangla Question Word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744975" y="1921974"/>
            <a:ext cx="3941700" cy="31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DE2A28-A7F8-42F9-A1FB-28F515582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50575"/>
              </p:ext>
            </p:extLst>
          </p:nvPr>
        </p:nvGraphicFramePr>
        <p:xfrm>
          <a:off x="1545156" y="1451867"/>
          <a:ext cx="7239118" cy="5237683"/>
        </p:xfrm>
        <a:graphic>
          <a:graphicData uri="http://schemas.openxmlformats.org/drawingml/2006/table">
            <a:tbl>
              <a:tblPr firstRow="1" firstCol="1" bandRow="1"/>
              <a:tblGrid>
                <a:gridCol w="4408319">
                  <a:extLst>
                    <a:ext uri="{9D8B030D-6E8A-4147-A177-3AD203B41FA5}">
                      <a16:colId xmlns:a16="http://schemas.microsoft.com/office/drawing/2014/main" val="912360484"/>
                    </a:ext>
                  </a:extLst>
                </a:gridCol>
                <a:gridCol w="1793772">
                  <a:extLst>
                    <a:ext uri="{9D8B030D-6E8A-4147-A177-3AD203B41FA5}">
                      <a16:colId xmlns:a16="http://schemas.microsoft.com/office/drawing/2014/main" val="3703631391"/>
                    </a:ext>
                  </a:extLst>
                </a:gridCol>
                <a:gridCol w="1037027">
                  <a:extLst>
                    <a:ext uri="{9D8B030D-6E8A-4147-A177-3AD203B41FA5}">
                      <a16:colId xmlns:a16="http://schemas.microsoft.com/office/drawing/2014/main" val="2672834169"/>
                    </a:ext>
                  </a:extLst>
                </a:gridCol>
              </a:tblGrid>
              <a:tr h="41050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Source Sans Pro" panose="020B0604020202020204" charset="0"/>
                        </a:rPr>
                        <a:t>Position of Bangla Question Word in Sentences</a:t>
                      </a:r>
                      <a:endParaRPr lang="en-US" sz="22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Source Sans Pro" panose="020B0604020202020204" charset="0"/>
                        </a:rPr>
                        <a:t>Corpus Information</a:t>
                      </a:r>
                      <a:endParaRPr lang="en-US" sz="22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70005"/>
                  </a:ext>
                </a:extLst>
              </a:tr>
              <a:tr h="705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Source Sans Pro" panose="020B0604020202020204" charset="0"/>
                        </a:rPr>
                        <a:t>No. of Sentences</a:t>
                      </a:r>
                      <a:endParaRPr lang="en-US" sz="2200" b="1" i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6627321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1</a:t>
                      </a:r>
                      <a:r>
                        <a:rPr lang="en-US" sz="2000" b="0" baseline="30000">
                          <a:effectLst/>
                          <a:latin typeface="Source Sans Pro" panose="020B0604020202020204" charset="0"/>
                        </a:rPr>
                        <a:t>st</a:t>
                      </a: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 Word</a:t>
                      </a:r>
                      <a:endParaRPr lang="en-US" sz="20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112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43131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Last word</a:t>
                      </a:r>
                      <a:endParaRPr lang="en-US" sz="20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171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23688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2</a:t>
                      </a:r>
                      <a:r>
                        <a:rPr lang="en-US" sz="2000" b="0" baseline="30000">
                          <a:effectLst/>
                          <a:latin typeface="Source Sans Pro" panose="020B0604020202020204" charset="0"/>
                        </a:rPr>
                        <a:t>nd</a:t>
                      </a: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 Word</a:t>
                      </a:r>
                      <a:endParaRPr lang="en-US" sz="20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167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27342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3</a:t>
                      </a:r>
                      <a:r>
                        <a:rPr lang="en-US" sz="2000" b="0" baseline="30000" dirty="0">
                          <a:effectLst/>
                          <a:latin typeface="Source Sans Pro" panose="020B0604020202020204" charset="0"/>
                        </a:rPr>
                        <a:t>rd</a:t>
                      </a: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 Word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37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43809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4</a:t>
                      </a:r>
                      <a:r>
                        <a:rPr lang="en-US" sz="2000" b="0" baseline="30000">
                          <a:effectLst/>
                          <a:latin typeface="Source Sans Pro" panose="020B0604020202020204" charset="0"/>
                        </a:rPr>
                        <a:t>th</a:t>
                      </a: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 Word</a:t>
                      </a:r>
                      <a:endParaRPr lang="en-US" sz="20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4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75743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5</a:t>
                      </a:r>
                      <a:r>
                        <a:rPr lang="en-US" sz="2000" b="0" baseline="30000">
                          <a:effectLst/>
                          <a:latin typeface="Source Sans Pro" panose="020B0604020202020204" charset="0"/>
                        </a:rPr>
                        <a:t>th</a:t>
                      </a: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 Word</a:t>
                      </a:r>
                      <a:endParaRPr lang="en-US" sz="20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4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608561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6</a:t>
                      </a:r>
                      <a:r>
                        <a:rPr lang="en-US" sz="2000" b="0" baseline="30000" dirty="0">
                          <a:effectLst/>
                          <a:latin typeface="Source Sans Pro" panose="020B0604020202020204" charset="0"/>
                        </a:rPr>
                        <a:t>th</a:t>
                      </a: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 Word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2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72188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7</a:t>
                      </a:r>
                      <a:r>
                        <a:rPr lang="en-US" sz="2000" b="0" baseline="30000">
                          <a:effectLst/>
                          <a:latin typeface="Source Sans Pro" panose="020B0604020202020204" charset="0"/>
                        </a:rPr>
                        <a:t>th</a:t>
                      </a: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 Word</a:t>
                      </a:r>
                      <a:endParaRPr lang="en-US" sz="20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1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55480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8</a:t>
                      </a:r>
                      <a:r>
                        <a:rPr lang="en-US" sz="2000" b="0" baseline="30000">
                          <a:effectLst/>
                          <a:latin typeface="Source Sans Pro" panose="020B0604020202020204" charset="0"/>
                        </a:rPr>
                        <a:t>th</a:t>
                      </a:r>
                      <a:r>
                        <a:rPr lang="en-US" sz="2000" b="0">
                          <a:effectLst/>
                          <a:latin typeface="Source Sans Pro" panose="020B0604020202020204" charset="0"/>
                        </a:rPr>
                        <a:t> Word</a:t>
                      </a:r>
                      <a:endParaRPr lang="en-US" sz="20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1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20907"/>
                  </a:ext>
                </a:extLst>
              </a:tr>
              <a:tr h="4105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Just Before the Last Word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59934" marR="59934" marT="0" marB="0" anchor="ctr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Source Sans Pro" panose="020B0604020202020204" charset="0"/>
                        </a:rPr>
                        <a:t>52</a:t>
                      </a:r>
                      <a:endParaRPr lang="en-US" sz="20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63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AE5FEC-624E-43B4-90CF-94BFC5F4B4E6}"/>
              </a:ext>
            </a:extLst>
          </p:cNvPr>
          <p:cNvSpPr txBox="1"/>
          <p:nvPr/>
        </p:nvSpPr>
        <p:spPr>
          <a:xfrm>
            <a:off x="216086" y="4070708"/>
            <a:ext cx="1329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mean position: 1.90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61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B7B0-9086-4974-AA81-A38782F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Formation of Secondary Corpus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B1BB59-F45E-4403-8F67-D680D2566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04897"/>
              </p:ext>
            </p:extLst>
          </p:nvPr>
        </p:nvGraphicFramePr>
        <p:xfrm>
          <a:off x="858129" y="1982233"/>
          <a:ext cx="7427742" cy="3476816"/>
        </p:xfrm>
        <a:graphic>
          <a:graphicData uri="http://schemas.openxmlformats.org/drawingml/2006/table">
            <a:tbl>
              <a:tblPr firstRow="1" firstCol="1" bandRow="1"/>
              <a:tblGrid>
                <a:gridCol w="4985351">
                  <a:extLst>
                    <a:ext uri="{9D8B030D-6E8A-4147-A177-3AD203B41FA5}">
                      <a16:colId xmlns:a16="http://schemas.microsoft.com/office/drawing/2014/main" val="360956573"/>
                    </a:ext>
                  </a:extLst>
                </a:gridCol>
                <a:gridCol w="2442391">
                  <a:extLst>
                    <a:ext uri="{9D8B030D-6E8A-4147-A177-3AD203B41FA5}">
                      <a16:colId xmlns:a16="http://schemas.microsoft.com/office/drawing/2014/main" val="3566525045"/>
                    </a:ext>
                  </a:extLst>
                </a:gridCol>
              </a:tblGrid>
              <a:tr h="1086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Total Sentences </a:t>
                      </a:r>
                    </a:p>
                  </a:txBody>
                  <a:tcPr marL="92667" marR="9266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8797</a:t>
                      </a:r>
                    </a:p>
                  </a:txBody>
                  <a:tcPr marL="92667" marR="92667" marT="0" marB="0" anchor="ctr"/>
                </a:tc>
                <a:extLst>
                  <a:ext uri="{0D108BD9-81ED-4DB2-BD59-A6C34878D82A}">
                    <a16:rowId xmlns:a16="http://schemas.microsoft.com/office/drawing/2014/main" val="1142248931"/>
                  </a:ext>
                </a:extLst>
              </a:tr>
              <a:tr h="13038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baseline="0" dirty="0">
                          <a:solidFill>
                            <a:schemeClr val="tx1"/>
                          </a:solidFill>
                          <a:latin typeface="Source Sans Pro" panose="020B0604020202020204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Interrogative Sentences </a:t>
                      </a:r>
                      <a:endParaRPr lang="en-US" sz="28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667" marR="9266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  <a:cs typeface="Times New Roman" panose="02020603050405020304" pitchFamily="18" charset="0"/>
                        </a:rPr>
                        <a:t>1704</a:t>
                      </a:r>
                      <a:endParaRPr lang="en-US" sz="28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667" marR="92667" marT="0" marB="0" anchor="ctr"/>
                </a:tc>
                <a:extLst>
                  <a:ext uri="{0D108BD9-81ED-4DB2-BD59-A6C34878D82A}">
                    <a16:rowId xmlns:a16="http://schemas.microsoft.com/office/drawing/2014/main" val="2772003681"/>
                  </a:ext>
                </a:extLst>
              </a:tr>
              <a:tr h="1086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baseline="0" dirty="0">
                          <a:solidFill>
                            <a:schemeClr val="tx1"/>
                          </a:solidFill>
                          <a:latin typeface="Source Sans Pro" panose="020B0604020202020204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Non-Interrogative Sentences</a:t>
                      </a:r>
                      <a:endParaRPr lang="en-US" sz="28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667" marR="9266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7093</a:t>
                      </a:r>
                    </a:p>
                  </a:txBody>
                  <a:tcPr marL="92667" marR="92667" marT="0" marB="0" anchor="ctr"/>
                </a:tc>
                <a:extLst>
                  <a:ext uri="{0D108BD9-81ED-4DB2-BD59-A6C34878D82A}">
                    <a16:rowId xmlns:a16="http://schemas.microsoft.com/office/drawing/2014/main" val="324425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78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B7B0-9086-4974-AA81-A38782F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Formation of Tertiary Corpus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B1BB59-F45E-4403-8F67-D680D2566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56626"/>
              </p:ext>
            </p:extLst>
          </p:nvPr>
        </p:nvGraphicFramePr>
        <p:xfrm>
          <a:off x="858129" y="1982233"/>
          <a:ext cx="7427742" cy="3476816"/>
        </p:xfrm>
        <a:graphic>
          <a:graphicData uri="http://schemas.openxmlformats.org/drawingml/2006/table">
            <a:tbl>
              <a:tblPr firstRow="1" firstCol="1" bandRow="1"/>
              <a:tblGrid>
                <a:gridCol w="4985351">
                  <a:extLst>
                    <a:ext uri="{9D8B030D-6E8A-4147-A177-3AD203B41FA5}">
                      <a16:colId xmlns:a16="http://schemas.microsoft.com/office/drawing/2014/main" val="360956573"/>
                    </a:ext>
                  </a:extLst>
                </a:gridCol>
                <a:gridCol w="2442391">
                  <a:extLst>
                    <a:ext uri="{9D8B030D-6E8A-4147-A177-3AD203B41FA5}">
                      <a16:colId xmlns:a16="http://schemas.microsoft.com/office/drawing/2014/main" val="3566525045"/>
                    </a:ext>
                  </a:extLst>
                </a:gridCol>
              </a:tblGrid>
              <a:tr h="1086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Total Sentences </a:t>
                      </a:r>
                    </a:p>
                  </a:txBody>
                  <a:tcPr marL="92667" marR="9266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11790</a:t>
                      </a:r>
                    </a:p>
                  </a:txBody>
                  <a:tcPr marL="92667" marR="92667" marT="0" marB="0" anchor="ctr"/>
                </a:tc>
                <a:extLst>
                  <a:ext uri="{0D108BD9-81ED-4DB2-BD59-A6C34878D82A}">
                    <a16:rowId xmlns:a16="http://schemas.microsoft.com/office/drawing/2014/main" val="1142248931"/>
                  </a:ext>
                </a:extLst>
              </a:tr>
              <a:tr h="13038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baseline="0" dirty="0">
                          <a:solidFill>
                            <a:schemeClr val="tx1"/>
                          </a:solidFill>
                          <a:latin typeface="Source Sans Pro" panose="020B0604020202020204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Interrogative Sentences </a:t>
                      </a:r>
                      <a:endParaRPr lang="en-US" sz="28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667" marR="9266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4138</a:t>
                      </a:r>
                    </a:p>
                  </a:txBody>
                  <a:tcPr marL="92667" marR="92667" marT="0" marB="0" anchor="ctr"/>
                </a:tc>
                <a:extLst>
                  <a:ext uri="{0D108BD9-81ED-4DB2-BD59-A6C34878D82A}">
                    <a16:rowId xmlns:a16="http://schemas.microsoft.com/office/drawing/2014/main" val="2772003681"/>
                  </a:ext>
                </a:extLst>
              </a:tr>
              <a:tr h="10865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baseline="0" dirty="0">
                          <a:solidFill>
                            <a:schemeClr val="tx1"/>
                          </a:solidFill>
                          <a:latin typeface="Source Sans Pro" panose="020B0604020202020204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Non-Interrogative Sentences</a:t>
                      </a:r>
                      <a:endParaRPr lang="en-US" sz="28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667" marR="9266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7652</a:t>
                      </a:r>
                    </a:p>
                  </a:txBody>
                  <a:tcPr marL="92667" marR="92667" marT="0" marB="0" anchor="ctr"/>
                </a:tc>
                <a:extLst>
                  <a:ext uri="{0D108BD9-81ED-4DB2-BD59-A6C34878D82A}">
                    <a16:rowId xmlns:a16="http://schemas.microsoft.com/office/drawing/2014/main" val="324425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58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 idx="4294967295"/>
          </p:nvPr>
        </p:nvSpPr>
        <p:spPr>
          <a:xfrm>
            <a:off x="4148138" y="215925"/>
            <a:ext cx="4995862" cy="16875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Approach of Detection</a:t>
            </a:r>
            <a:endParaRPr lang="en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57DF4-5E87-4D18-9493-16D737FE2B57}"/>
              </a:ext>
            </a:extLst>
          </p:cNvPr>
          <p:cNvSpPr txBox="1"/>
          <p:nvPr/>
        </p:nvSpPr>
        <p:spPr>
          <a:xfrm>
            <a:off x="2108200" y="2222696"/>
            <a:ext cx="3484634" cy="41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FA1229-C9C9-4586-BDFE-8164CDFED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411312"/>
              </p:ext>
            </p:extLst>
          </p:nvPr>
        </p:nvGraphicFramePr>
        <p:xfrm>
          <a:off x="1524000" y="19034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A741-F555-4C27-AF4F-E8D7CDA6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Rule Based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FF8E6-2776-4E64-83C7-85719D3BD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/>
              <a:t>Rule 1</a:t>
            </a:r>
            <a:r>
              <a:rPr lang="en-US" sz="2400" dirty="0"/>
              <a:t>: A Bangla question word is present as the first or last word of a sentence.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i="1" dirty="0"/>
              <a:t>Rule 2</a:t>
            </a:r>
            <a:r>
              <a:rPr lang="en-US" sz="2400" dirty="0"/>
              <a:t>: A Bangla question word is present as the second word of the sentence and the first word is the subject or object of the sentence.</a:t>
            </a:r>
          </a:p>
          <a:p>
            <a:endParaRPr lang="en-US" sz="2400" dirty="0"/>
          </a:p>
          <a:p>
            <a:r>
              <a:rPr lang="en-US" sz="2400" i="1" dirty="0"/>
              <a:t>Rule 3: </a:t>
            </a:r>
            <a:r>
              <a:rPr lang="en-US" sz="2400" dirty="0"/>
              <a:t>A Bangla question word is present just before the last word of the sentence.</a:t>
            </a:r>
          </a:p>
          <a:p>
            <a:endParaRPr lang="en-US" sz="2400" dirty="0"/>
          </a:p>
          <a:p>
            <a:r>
              <a:rPr lang="en-US" sz="2400" i="1" dirty="0"/>
              <a:t>Rule 4:</a:t>
            </a:r>
            <a:r>
              <a:rPr lang="en-US" sz="2400" dirty="0"/>
              <a:t> The word “</a:t>
            </a:r>
            <a:r>
              <a:rPr lang="en-US" sz="2400" i="1" dirty="0" err="1"/>
              <a:t>Naki</a:t>
            </a:r>
            <a:r>
              <a:rPr lang="en-US" sz="2400" dirty="0"/>
              <a:t>” is considered as a question word and the sentence with this word follows the previous rules.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3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4387-BD51-4836-805F-A1A8F689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Rule Based Approach Findings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2034E2-79A5-45A3-A915-580A09406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81381"/>
              </p:ext>
            </p:extLst>
          </p:nvPr>
        </p:nvGraphicFramePr>
        <p:xfrm>
          <a:off x="624037" y="1765496"/>
          <a:ext cx="7895927" cy="4030391"/>
        </p:xfrm>
        <a:graphic>
          <a:graphicData uri="http://schemas.openxmlformats.org/drawingml/2006/table">
            <a:tbl>
              <a:tblPr firstRow="1" firstCol="1" bandRow="1"/>
              <a:tblGrid>
                <a:gridCol w="4070467">
                  <a:extLst>
                    <a:ext uri="{9D8B030D-6E8A-4147-A177-3AD203B41FA5}">
                      <a16:colId xmlns:a16="http://schemas.microsoft.com/office/drawing/2014/main" val="4177515825"/>
                    </a:ext>
                  </a:extLst>
                </a:gridCol>
                <a:gridCol w="3825460">
                  <a:extLst>
                    <a:ext uri="{9D8B030D-6E8A-4147-A177-3AD203B41FA5}">
                      <a16:colId xmlns:a16="http://schemas.microsoft.com/office/drawing/2014/main" val="3305091602"/>
                    </a:ext>
                  </a:extLst>
                </a:gridCol>
              </a:tblGrid>
              <a:tr h="6717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</a:rPr>
                        <a:t>Method</a:t>
                      </a:r>
                      <a:endParaRPr lang="en-US" sz="28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Source Sans Pro" panose="020B0604020202020204" charset="0"/>
                        </a:rPr>
                        <a:t>Accuracy %</a:t>
                      </a:r>
                      <a:endParaRPr lang="en-US" sz="28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extLst>
                  <a:ext uri="{0D108BD9-81ED-4DB2-BD59-A6C34878D82A}">
                    <a16:rowId xmlns:a16="http://schemas.microsoft.com/office/drawing/2014/main" val="3962223260"/>
                  </a:ext>
                </a:extLst>
              </a:tr>
              <a:tr h="6717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Source Sans Pro" panose="020B0604020202020204" charset="0"/>
                        </a:rPr>
                        <a:t>Rule 1</a:t>
                      </a:r>
                      <a:endParaRPr lang="en-US" sz="320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Source Sans Pro" panose="020B0604020202020204" charset="0"/>
                        </a:rPr>
                        <a:t>              40.42</a:t>
                      </a:r>
                      <a:endParaRPr lang="en-US" sz="320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extLst>
                  <a:ext uri="{0D108BD9-81ED-4DB2-BD59-A6C34878D82A}">
                    <a16:rowId xmlns:a16="http://schemas.microsoft.com/office/drawing/2014/main" val="3983365868"/>
                  </a:ext>
                </a:extLst>
              </a:tr>
              <a:tr h="6717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Source Sans Pro" panose="020B0604020202020204" charset="0"/>
                        </a:rPr>
                        <a:t>Rule 1 + Rule 2</a:t>
                      </a:r>
                      <a:endParaRPr lang="en-US" sz="320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Source Sans Pro" panose="020B0604020202020204" charset="0"/>
                        </a:rPr>
                        <a:t>              64.29</a:t>
                      </a:r>
                      <a:endParaRPr lang="en-US" sz="320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extLst>
                  <a:ext uri="{0D108BD9-81ED-4DB2-BD59-A6C34878D82A}">
                    <a16:rowId xmlns:a16="http://schemas.microsoft.com/office/drawing/2014/main" val="159486317"/>
                  </a:ext>
                </a:extLst>
              </a:tr>
              <a:tr h="6717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Source Sans Pro" panose="020B0604020202020204" charset="0"/>
                        </a:rPr>
                        <a:t>Rule 1 + Rule 2 + Rule 3</a:t>
                      </a:r>
                      <a:endParaRPr lang="en-US" sz="320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Source Sans Pro" panose="020B0604020202020204" charset="0"/>
                        </a:rPr>
                        <a:t>              71.71</a:t>
                      </a:r>
                      <a:endParaRPr lang="en-US" sz="320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extLst>
                  <a:ext uri="{0D108BD9-81ED-4DB2-BD59-A6C34878D82A}">
                    <a16:rowId xmlns:a16="http://schemas.microsoft.com/office/drawing/2014/main" val="3085902446"/>
                  </a:ext>
                </a:extLst>
              </a:tr>
              <a:tr h="13434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Source Sans Pro" panose="020B0604020202020204" charset="0"/>
                        </a:rPr>
                        <a:t>Rule 1 + Rule 2 + Rule 3 + Rule 4</a:t>
                      </a:r>
                      <a:endParaRPr lang="en-US" sz="320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Source Sans Pro" panose="020B0604020202020204" charset="0"/>
                        </a:rPr>
                        <a:t>              75.14</a:t>
                      </a:r>
                      <a:endParaRPr lang="en-US" sz="320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96359" marR="96359" marT="0" marB="0" anchor="ctr"/>
                </a:tc>
                <a:extLst>
                  <a:ext uri="{0D108BD9-81ED-4DB2-BD59-A6C34878D82A}">
                    <a16:rowId xmlns:a16="http://schemas.microsoft.com/office/drawing/2014/main" val="254923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10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D17D71-BF83-4EB4-B274-130C76C2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Evaluation of Rule Based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6BC32-C84F-4156-9B80-8EDC096E5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accuracy is low and biased.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Impractical and not pragmatic.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Not able to address the deviation.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5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 idx="4294967295"/>
          </p:nvPr>
        </p:nvSpPr>
        <p:spPr>
          <a:xfrm>
            <a:off x="685800" y="3101725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50"/>
            <a:ext cx="673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b="1" dirty="0"/>
              <a:t>Approach</a:t>
            </a:r>
            <a:endParaRPr lang="en" sz="6000" b="1" dirty="0"/>
          </a:p>
        </p:txBody>
      </p:sp>
      <p:sp>
        <p:nvSpPr>
          <p:cNvPr id="115" name="Shape 115"/>
          <p:cNvSpPr/>
          <p:nvPr/>
        </p:nvSpPr>
        <p:spPr>
          <a:xfrm>
            <a:off x="927337" y="935475"/>
            <a:ext cx="2399399" cy="1921199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2C7D942C-7C2C-4FD3-AD42-5E87E8428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450" y="1020172"/>
            <a:ext cx="1823172" cy="18231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884871" y="1983545"/>
            <a:ext cx="3481610" cy="3481610"/>
          </a:xfrm>
          <a:prstGeom prst="ellipse">
            <a:avLst/>
          </a:prstGeom>
          <a:solidFill>
            <a:srgbClr val="2F3848"/>
          </a:solidFill>
          <a:ln w="114300" cap="flat" cmpd="sng">
            <a:solidFill>
              <a:srgbClr val="2F38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Supervised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5307695" y="1983545"/>
            <a:ext cx="3481610" cy="3481610"/>
          </a:xfrm>
          <a:prstGeom prst="ellipse">
            <a:avLst/>
          </a:prstGeom>
          <a:noFill/>
          <a:ln w="114300" cap="flat" cmpd="sng">
            <a:solidFill>
              <a:srgbClr val="00C5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Learning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317065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00624-7BEC-4BD9-AB23-3126F770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Transliterated Bangla?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9BE65E-D5FF-4CF6-8A28-96FB8F5D4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Using Latin alphabet for writing Bangla</a:t>
            </a:r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pPr>
              <a:buNone/>
            </a:pPr>
            <a:endParaRPr lang="en-US" sz="28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The Bangla sentence “</a:t>
            </a:r>
            <a:r>
              <a:rPr lang="bn-IN" sz="2800" dirty="0"/>
              <a:t>বাংলাদেশের খেলা কখন শুরু হবে?</a:t>
            </a:r>
            <a:r>
              <a:rPr lang="en-US" sz="2800" dirty="0"/>
              <a:t>”</a:t>
            </a:r>
            <a:endParaRPr lang="bn-IN" sz="2800" dirty="0"/>
          </a:p>
          <a:p>
            <a:pPr lvl="2">
              <a:buNone/>
            </a:pPr>
            <a:r>
              <a:rPr lang="bn-IN" sz="2800" dirty="0"/>
              <a:t>    </a:t>
            </a:r>
            <a:r>
              <a:rPr lang="en-US" sz="2800" dirty="0"/>
              <a:t>is written in the transliterated Bangla as:</a:t>
            </a:r>
          </a:p>
          <a:p>
            <a:pPr lvl="2">
              <a:buNone/>
            </a:pPr>
            <a:endParaRPr lang="en-US" sz="2800" dirty="0"/>
          </a:p>
          <a:p>
            <a:pPr lvl="2">
              <a:buNone/>
            </a:pPr>
            <a:r>
              <a:rPr lang="en-US" sz="2800" dirty="0"/>
              <a:t>	“</a:t>
            </a:r>
            <a:r>
              <a:rPr lang="en-US" sz="2800" dirty="0" err="1"/>
              <a:t>Bangladesher</a:t>
            </a:r>
            <a:r>
              <a:rPr lang="en-US" sz="2800" dirty="0"/>
              <a:t> </a:t>
            </a:r>
            <a:r>
              <a:rPr lang="en-US" sz="2800" dirty="0" err="1"/>
              <a:t>khela</a:t>
            </a:r>
            <a:r>
              <a:rPr lang="en-US" sz="2800" dirty="0"/>
              <a:t> </a:t>
            </a:r>
            <a:r>
              <a:rPr lang="en-US" sz="2800" dirty="0" err="1"/>
              <a:t>kokhon</a:t>
            </a:r>
            <a:r>
              <a:rPr lang="en-US" sz="2800" dirty="0"/>
              <a:t> </a:t>
            </a:r>
            <a:r>
              <a:rPr lang="en-US" sz="2800" dirty="0" err="1"/>
              <a:t>shuru</a:t>
            </a:r>
            <a:r>
              <a:rPr lang="en-US" sz="2800" dirty="0"/>
              <a:t> </a:t>
            </a:r>
            <a:r>
              <a:rPr lang="en-US" sz="2800" dirty="0" err="1"/>
              <a:t>hobe</a:t>
            </a:r>
            <a:r>
              <a:rPr lang="en-US" sz="2800" dirty="0"/>
              <a:t>?”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58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9B375E-DBCD-4565-BC95-4CA1A6D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Approach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A7DAE7ED-7AB4-42B3-ACA4-A7080AC38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512778"/>
              </p:ext>
            </p:extLst>
          </p:nvPr>
        </p:nvGraphicFramePr>
        <p:xfrm>
          <a:off x="1524000" y="19456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4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 idx="4294967295"/>
          </p:nvPr>
        </p:nvSpPr>
        <p:spPr>
          <a:xfrm>
            <a:off x="160932" y="1280160"/>
            <a:ext cx="8822136" cy="32084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FF"/>
                </a:solidFill>
              </a:rPr>
              <a:t>Supervised Learning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4294967295"/>
          </p:nvPr>
        </p:nvSpPr>
        <p:spPr>
          <a:xfrm>
            <a:off x="1206150" y="4363521"/>
            <a:ext cx="673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/>
              <a:t>Secondary Corpus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3886657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711599"/>
            <a:ext cx="7772400" cy="119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05768"/>
                </a:solidFill>
              </a:rPr>
              <a:t>8797</a:t>
            </a:r>
            <a:endParaRPr lang="en" sz="7200" dirty="0">
              <a:solidFill>
                <a:srgbClr val="F05768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685800" y="1729345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b="1" dirty="0"/>
              <a:t>Number of Sentences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685800" y="4216799"/>
            <a:ext cx="7772400" cy="119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05768"/>
                </a:solidFill>
              </a:rPr>
              <a:t>30%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685800" y="52345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b="1" dirty="0"/>
              <a:t>T</a:t>
            </a:r>
            <a:r>
              <a:rPr lang="en-US" sz="2400" b="1" dirty="0" err="1"/>
              <a:t>est</a:t>
            </a:r>
            <a:r>
              <a:rPr lang="en-US" sz="2400" b="1" dirty="0"/>
              <a:t> Data</a:t>
            </a:r>
            <a:endParaRPr lang="en" sz="2400" b="1" dirty="0"/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685800" y="2464199"/>
            <a:ext cx="7772400" cy="119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05768"/>
                </a:solidFill>
              </a:rPr>
              <a:t>7093</a:t>
            </a:r>
            <a:endParaRPr lang="en" sz="4800" dirty="0">
              <a:solidFill>
                <a:srgbClr val="F05768"/>
              </a:solidFill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4294967295"/>
          </p:nvPr>
        </p:nvSpPr>
        <p:spPr>
          <a:xfrm>
            <a:off x="685800" y="34819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b="1" dirty="0"/>
              <a:t>Non-Interrogative Sentences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828AE5-3D5F-46C6-99CD-2AE9183C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Accuracy Finding on Secondary Corpus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A1999509-06CE-4037-BE2C-EBAAC0AAE885}"/>
              </a:ext>
            </a:extLst>
          </p:cNvPr>
          <p:cNvGraphicFramePr/>
          <p:nvPr/>
        </p:nvGraphicFramePr>
        <p:xfrm>
          <a:off x="832475" y="1397000"/>
          <a:ext cx="7748817" cy="511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22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 idx="4294967295"/>
          </p:nvPr>
        </p:nvSpPr>
        <p:spPr>
          <a:xfrm>
            <a:off x="160932" y="1280160"/>
            <a:ext cx="8822136" cy="320843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FF"/>
                </a:solidFill>
              </a:rPr>
              <a:t>Supervised Learning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4294967295"/>
          </p:nvPr>
        </p:nvSpPr>
        <p:spPr>
          <a:xfrm>
            <a:off x="1206150" y="4363521"/>
            <a:ext cx="673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 dirty="0"/>
              <a:t>Tertiary Corpus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346506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711599"/>
            <a:ext cx="7772400" cy="119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05768"/>
                </a:solidFill>
              </a:rPr>
              <a:t>11790</a:t>
            </a:r>
            <a:endParaRPr lang="en" sz="7200" dirty="0">
              <a:solidFill>
                <a:srgbClr val="F05768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685800" y="1729345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b="1" dirty="0"/>
              <a:t>Number of Sentences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685800" y="4216799"/>
            <a:ext cx="7772400" cy="119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05768"/>
                </a:solidFill>
              </a:rPr>
              <a:t>Admission Data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685800" y="52345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b="1" dirty="0"/>
              <a:t>T</a:t>
            </a:r>
            <a:r>
              <a:rPr lang="en-US" sz="2400" b="1" dirty="0"/>
              <a:t>raining Dataset</a:t>
            </a:r>
            <a:endParaRPr lang="en" sz="2400" b="1" dirty="0"/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685800" y="2464199"/>
            <a:ext cx="7772400" cy="119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05768"/>
                </a:solidFill>
              </a:rPr>
              <a:t>4138</a:t>
            </a:r>
            <a:endParaRPr lang="en" sz="4800" dirty="0">
              <a:solidFill>
                <a:srgbClr val="F05768"/>
              </a:solidFill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4294967295"/>
          </p:nvPr>
        </p:nvSpPr>
        <p:spPr>
          <a:xfrm>
            <a:off x="685800" y="3481944"/>
            <a:ext cx="77724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b="1" dirty="0"/>
              <a:t>Interrogative Sentences </a:t>
            </a:r>
          </a:p>
        </p:txBody>
      </p:sp>
    </p:spTree>
    <p:extLst>
      <p:ext uri="{BB962C8B-B14F-4D97-AF65-F5344CB8AC3E}">
        <p14:creationId xmlns:p14="http://schemas.microsoft.com/office/powerpoint/2010/main" val="92952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828AE5-3D5F-46C6-99CD-2AE9183C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Accuracy Finding on Tertiary Corpus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A1999509-06CE-4037-BE2C-EBAAC0AAE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253042"/>
              </p:ext>
            </p:extLst>
          </p:nvPr>
        </p:nvGraphicFramePr>
        <p:xfrm>
          <a:off x="832475" y="1397000"/>
          <a:ext cx="7951799" cy="529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3212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2213050"/>
            <a:ext cx="3994500" cy="40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/>
              <a:t>S</a:t>
            </a:r>
            <a:r>
              <a:rPr lang="en-US" sz="3000" b="1" dirty="0" err="1"/>
              <a:t>econdary</a:t>
            </a:r>
            <a:r>
              <a:rPr lang="en-US" sz="3000" b="1" dirty="0"/>
              <a:t> Corpus</a:t>
            </a:r>
          </a:p>
          <a:p>
            <a:pPr lvl="0" rtl="0">
              <a:spcBef>
                <a:spcPts val="0"/>
              </a:spcBef>
              <a:buNone/>
            </a:pPr>
            <a:endParaRPr lang="en" sz="3000" b="1" dirty="0"/>
          </a:p>
          <a:p>
            <a:pPr marL="342900" indent="-342900"/>
            <a:r>
              <a:rPr lang="en" dirty="0"/>
              <a:t>Test data and training data are from same domain</a:t>
            </a:r>
          </a:p>
          <a:p>
            <a:pPr marL="342900" indent="-342900"/>
            <a:endParaRPr lang="en" dirty="0"/>
          </a:p>
          <a:p>
            <a:pPr marL="342900" indent="-342900"/>
            <a:r>
              <a:rPr lang="en" dirty="0"/>
              <a:t>Accuracy level is high</a:t>
            </a:r>
          </a:p>
          <a:p>
            <a:pPr marL="342900" indent="-342900"/>
            <a:endParaRPr lang="en" dirty="0"/>
          </a:p>
          <a:p>
            <a:pPr marL="342900" indent="-342900"/>
            <a:endParaRPr lang="en"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692274" y="2213050"/>
            <a:ext cx="3994500" cy="40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/>
              <a:t>Tertiary Corpus</a:t>
            </a:r>
          </a:p>
          <a:p>
            <a:pPr lvl="0" rtl="0">
              <a:spcBef>
                <a:spcPts val="0"/>
              </a:spcBef>
              <a:buNone/>
            </a:pPr>
            <a:endParaRPr lang="en" sz="3000" b="1" dirty="0"/>
          </a:p>
          <a:p>
            <a:pPr marL="342900" indent="-342900"/>
            <a:r>
              <a:rPr lang="en" dirty="0"/>
              <a:t>T</a:t>
            </a:r>
            <a:r>
              <a:rPr lang="en-US" dirty="0" err="1"/>
              <a:t>est</a:t>
            </a:r>
            <a:r>
              <a:rPr lang="en-US" dirty="0"/>
              <a:t> data is from another domain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Accuracy level drops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Evaluation of Learning Based Approach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 idx="4294967295"/>
          </p:nvPr>
        </p:nvSpPr>
        <p:spPr>
          <a:xfrm>
            <a:off x="685800" y="3101725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FFFF"/>
                </a:solidFill>
              </a:rPr>
              <a:t>Deep</a:t>
            </a:r>
            <a:r>
              <a:rPr lang="en" sz="7200" dirty="0">
                <a:solidFill>
                  <a:srgbClr val="FFFFFF"/>
                </a:solidFill>
              </a:rPr>
              <a:t> Learning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4294967295"/>
          </p:nvPr>
        </p:nvSpPr>
        <p:spPr>
          <a:xfrm>
            <a:off x="685800" y="4396350"/>
            <a:ext cx="6731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b="1" dirty="0"/>
              <a:t>Approach</a:t>
            </a:r>
            <a:endParaRPr lang="en" sz="6000" b="1" dirty="0"/>
          </a:p>
        </p:txBody>
      </p:sp>
      <p:sp>
        <p:nvSpPr>
          <p:cNvPr id="115" name="Shape 115"/>
          <p:cNvSpPr/>
          <p:nvPr/>
        </p:nvSpPr>
        <p:spPr>
          <a:xfrm>
            <a:off x="927337" y="935475"/>
            <a:ext cx="2399399" cy="1921199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A552340D-E816-444F-8D91-A90A40394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518" y="998556"/>
            <a:ext cx="1795036" cy="17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30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Deep Learning Approach 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96948" y="1538071"/>
            <a:ext cx="8750104" cy="509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Forming Convolutional Neural Network (CNN)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Tertiary Corpus as the working dataset.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10% of the dataset as the t</a:t>
            </a:r>
            <a:r>
              <a:rPr lang="en-US" dirty="0" err="1"/>
              <a:t>est</a:t>
            </a:r>
            <a:r>
              <a:rPr lang="en-US" dirty="0"/>
              <a:t> dataset.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75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00624-7BEC-4BD9-AB23-3126F770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9BE65E-D5FF-4CF6-8A28-96FB8F5D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</p:spPr>
        <p:txBody>
          <a:bodyPr/>
          <a:lstStyle/>
          <a:p>
            <a:r>
              <a:rPr lang="en-US" sz="2800" dirty="0"/>
              <a:t>Most Popular Way of writing Bangla in internet.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An unscratched field of research.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Huge content generation on daily basis.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Analyzing human behavior from the web content.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54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716A66-BC7E-4217-AFC2-21193B90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CNN Model for Classification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8FFB28-07AF-46B6-BE94-B0798460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3" y="1681089"/>
            <a:ext cx="7691434" cy="44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0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716A66-BC7E-4217-AFC2-21193B90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Training Steps For CNN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8FFB28-07AF-46B6-BE94-B0798460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1420837"/>
            <a:ext cx="8693834" cy="49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8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434905" y="2222695"/>
            <a:ext cx="3065584" cy="3003310"/>
          </a:xfrm>
          <a:prstGeom prst="ellipse">
            <a:avLst/>
          </a:prstGeom>
          <a:noFill/>
          <a:ln w="114300" cap="flat" cmpd="sng">
            <a:solidFill>
              <a:srgbClr val="F0576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33,000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raining Steps</a:t>
            </a:r>
          </a:p>
        </p:txBody>
      </p:sp>
      <p:sp>
        <p:nvSpPr>
          <p:cNvPr id="153" name="Shape 153"/>
          <p:cNvSpPr/>
          <p:nvPr/>
        </p:nvSpPr>
        <p:spPr>
          <a:xfrm>
            <a:off x="4840459" y="2222695"/>
            <a:ext cx="3065584" cy="3003310"/>
          </a:xfrm>
          <a:prstGeom prst="ellipse">
            <a:avLst/>
          </a:prstGeom>
          <a:noFill/>
          <a:ln w="114300" cap="flat" cmpd="sng">
            <a:solidFill>
              <a:srgbClr val="00C5B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Accuracy: 85.32 %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Findings After Training</a:t>
            </a:r>
          </a:p>
        </p:txBody>
      </p:sp>
    </p:spTree>
    <p:extLst>
      <p:ext uri="{BB962C8B-B14F-4D97-AF65-F5344CB8AC3E}">
        <p14:creationId xmlns:p14="http://schemas.microsoft.com/office/powerpoint/2010/main" val="2198527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Graphical Representation </a:t>
            </a:r>
            <a:r>
              <a:rPr lang="en-US" sz="3200" dirty="0"/>
              <a:t>of CNN Model</a:t>
            </a:r>
            <a:endParaRPr lang="e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382FC-7665-4999-BBC2-8C457418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6" y="1468392"/>
            <a:ext cx="8424548" cy="5221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DA486-D742-489F-9703-FAAC868793FD}"/>
              </a:ext>
            </a:extLst>
          </p:cNvPr>
          <p:cNvSpPr txBox="1"/>
          <p:nvPr/>
        </p:nvSpPr>
        <p:spPr>
          <a:xfrm>
            <a:off x="6654017" y="4445391"/>
            <a:ext cx="149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D692F-D550-43CB-BD12-E94880B3D22F}"/>
              </a:ext>
            </a:extLst>
          </p:cNvPr>
          <p:cNvSpPr txBox="1"/>
          <p:nvPr/>
        </p:nvSpPr>
        <p:spPr>
          <a:xfrm>
            <a:off x="5582528" y="2074055"/>
            <a:ext cx="149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38601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89275" y="2034700"/>
            <a:ext cx="2631900" cy="45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/>
              <a:t>Accuracy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85.32 % accuracy.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3256047" y="2034700"/>
            <a:ext cx="2631900" cy="45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/>
              <a:t>Overfitting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/>
              <a:t>As the blue line is bellow than the red line in the previous graph, the model was overfitted due to the presence of less data</a:t>
            </a:r>
            <a:endParaRPr lang="en" sz="2400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3"/>
          </p:nvPr>
        </p:nvSpPr>
        <p:spPr>
          <a:xfrm>
            <a:off x="6022819" y="2034700"/>
            <a:ext cx="2631900" cy="45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b="1" dirty="0"/>
              <a:t>Best Method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I</a:t>
            </a:r>
            <a:r>
              <a:rPr lang="en-US" sz="2400" dirty="0"/>
              <a:t>n terms of accuracy, the CNN gives us the best way of classification. </a:t>
            </a:r>
            <a:endParaRPr lang="en" sz="24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I</a:t>
            </a:r>
            <a:r>
              <a:rPr lang="en-US" sz="3200" dirty="0" err="1"/>
              <a:t>nsights</a:t>
            </a:r>
            <a:r>
              <a:rPr lang="en-US" sz="3200" dirty="0"/>
              <a:t> of CNN</a:t>
            </a:r>
            <a:endParaRPr lang="en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13E396-5727-4BDD-A558-DEF6B181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Classifying Sentences Using our CNN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D7A327-B1EA-428B-B80A-6FAC1C78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2" y="1477109"/>
            <a:ext cx="8025690" cy="5093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9F18-1DB2-4934-92E9-2EB9FD7C3BE6}"/>
              </a:ext>
            </a:extLst>
          </p:cNvPr>
          <p:cNvSpPr txBox="1"/>
          <p:nvPr/>
        </p:nvSpPr>
        <p:spPr>
          <a:xfrm>
            <a:off x="6991643" y="1899140"/>
            <a:ext cx="1987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Sans Pro" panose="020B0604020202020204" charset="0"/>
              </a:rPr>
              <a:t>I = Interrogative</a:t>
            </a:r>
          </a:p>
          <a:p>
            <a:r>
              <a:rPr lang="en-US" b="1" dirty="0">
                <a:latin typeface="Source Sans Pro" panose="020B0604020202020204" charset="0"/>
              </a:rPr>
              <a:t>NI = Non-Interrogative</a:t>
            </a:r>
          </a:p>
        </p:txBody>
      </p:sp>
    </p:spTree>
    <p:extLst>
      <p:ext uri="{BB962C8B-B14F-4D97-AF65-F5344CB8AC3E}">
        <p14:creationId xmlns:p14="http://schemas.microsoft.com/office/powerpoint/2010/main" val="1388308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Classification Success  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96948" y="1538071"/>
            <a:ext cx="8750104" cy="509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Using our model we can classify sentences like the followings: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/>
            <a:r>
              <a:rPr lang="en-US" dirty="0" err="1"/>
              <a:t>ajka</a:t>
            </a:r>
            <a:r>
              <a:rPr lang="en-US" dirty="0"/>
              <a:t> kala </a:t>
            </a:r>
            <a:r>
              <a:rPr lang="en-US" dirty="0" err="1"/>
              <a:t>kokhan</a:t>
            </a:r>
            <a:r>
              <a:rPr lang="en-US" dirty="0"/>
              <a:t> (</a:t>
            </a:r>
            <a:r>
              <a:rPr lang="en-US" dirty="0" err="1"/>
              <a:t>ajke</a:t>
            </a:r>
            <a:r>
              <a:rPr lang="en-US" dirty="0"/>
              <a:t> </a:t>
            </a:r>
            <a:r>
              <a:rPr lang="en-US" dirty="0" err="1"/>
              <a:t>khela</a:t>
            </a:r>
            <a:r>
              <a:rPr lang="en-US" dirty="0"/>
              <a:t> </a:t>
            </a:r>
            <a:r>
              <a:rPr lang="en-US" dirty="0" err="1"/>
              <a:t>kokhon</a:t>
            </a:r>
            <a:r>
              <a:rPr lang="en-US" dirty="0"/>
              <a:t>) -I</a:t>
            </a:r>
            <a:r>
              <a:rPr lang="en" dirty="0"/>
              <a:t>.</a:t>
            </a:r>
          </a:p>
          <a:p>
            <a:pPr marL="228600" lvl="0"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/>
            <a:r>
              <a:rPr lang="en-US" dirty="0"/>
              <a:t>“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ajka</a:t>
            </a:r>
            <a:r>
              <a:rPr lang="en-US" dirty="0"/>
              <a:t> kala </a:t>
            </a:r>
            <a:r>
              <a:rPr lang="en-US" dirty="0" err="1"/>
              <a:t>dekba</a:t>
            </a:r>
            <a:r>
              <a:rPr lang="en-US" dirty="0"/>
              <a:t> (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ajke</a:t>
            </a:r>
            <a:r>
              <a:rPr lang="en-US" dirty="0"/>
              <a:t> </a:t>
            </a:r>
            <a:r>
              <a:rPr lang="en-US" dirty="0" err="1"/>
              <a:t>khela</a:t>
            </a:r>
            <a:r>
              <a:rPr lang="en-US" dirty="0"/>
              <a:t> </a:t>
            </a:r>
            <a:r>
              <a:rPr lang="en-US" dirty="0" err="1"/>
              <a:t>dekhbo</a:t>
            </a:r>
            <a:r>
              <a:rPr lang="en-US" dirty="0"/>
              <a:t>)-NI”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608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Classification Failure  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96948" y="1538071"/>
            <a:ext cx="8750104" cy="509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Our Model failed to classify sentences like bellow: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/>
            <a:r>
              <a:rPr lang="en-US" dirty="0" err="1"/>
              <a:t>Apnar</a:t>
            </a:r>
            <a:r>
              <a:rPr lang="en-US" dirty="0"/>
              <a:t> </a:t>
            </a:r>
            <a:r>
              <a:rPr lang="en-US" dirty="0" err="1"/>
              <a:t>shathe</a:t>
            </a:r>
            <a:r>
              <a:rPr lang="en-US" dirty="0"/>
              <a:t> </a:t>
            </a:r>
            <a:r>
              <a:rPr lang="en-US" dirty="0" err="1"/>
              <a:t>amader</a:t>
            </a:r>
            <a:r>
              <a:rPr lang="en-US" dirty="0"/>
              <a:t> </a:t>
            </a:r>
            <a:r>
              <a:rPr lang="en-US" dirty="0" err="1"/>
              <a:t>dekha</a:t>
            </a:r>
            <a:r>
              <a:rPr lang="en-US" dirty="0"/>
              <a:t> </a:t>
            </a:r>
            <a:r>
              <a:rPr lang="en-US" dirty="0" err="1"/>
              <a:t>holei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holei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ki</a:t>
            </a:r>
            <a:endParaRPr lang="en" dirty="0"/>
          </a:p>
          <a:p>
            <a:pPr marL="228600" lvl="0"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/>
            <a:r>
              <a:rPr lang="en-US" dirty="0" err="1"/>
              <a:t>Ajke</a:t>
            </a:r>
            <a:r>
              <a:rPr lang="en-US" dirty="0"/>
              <a:t> </a:t>
            </a:r>
            <a:r>
              <a:rPr lang="en-US" dirty="0" err="1"/>
              <a:t>Brishti</a:t>
            </a:r>
            <a:r>
              <a:rPr lang="en-US" dirty="0"/>
              <a:t> </a:t>
            </a:r>
            <a:r>
              <a:rPr lang="en-US" dirty="0" err="1"/>
              <a:t>porte</a:t>
            </a:r>
            <a:r>
              <a:rPr lang="en-US" dirty="0"/>
              <a:t> pare kina </a:t>
            </a:r>
            <a:r>
              <a:rPr lang="en-US" dirty="0" err="1"/>
              <a:t>sheta</a:t>
            </a:r>
            <a:r>
              <a:rPr lang="en-US" dirty="0"/>
              <a:t> </a:t>
            </a:r>
            <a:r>
              <a:rPr lang="en-US" dirty="0" err="1"/>
              <a:t>jante</a:t>
            </a:r>
            <a:r>
              <a:rPr lang="en-US" dirty="0"/>
              <a:t> </a:t>
            </a:r>
            <a:r>
              <a:rPr lang="en-US" dirty="0" err="1"/>
              <a:t>chaile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dhoroner</a:t>
            </a:r>
            <a:r>
              <a:rPr lang="en-US" dirty="0"/>
              <a:t> </a:t>
            </a:r>
            <a:r>
              <a:rPr lang="en-US" dirty="0" err="1"/>
              <a:t>kaj</a:t>
            </a:r>
            <a:r>
              <a:rPr lang="en-US" dirty="0"/>
              <a:t> kora </a:t>
            </a:r>
            <a:r>
              <a:rPr lang="en-US" dirty="0" err="1"/>
              <a:t>lagbe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488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828AE5-3D5F-46C6-99CD-2AE9183C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Evaluation of All Approaches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A1999509-06CE-4037-BE2C-EBAAC0AAE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650775"/>
              </p:ext>
            </p:extLst>
          </p:nvPr>
        </p:nvGraphicFramePr>
        <p:xfrm>
          <a:off x="832475" y="1397000"/>
          <a:ext cx="7951799" cy="529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2991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Future Work  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96948" y="1538071"/>
            <a:ext cx="8750104" cy="50919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Enriching the dataset to avoid overfitting.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/>
            <a:r>
              <a:rPr lang="en-US" dirty="0"/>
              <a:t>Applying Recurrent Neural Network(RNN) for classification.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/>
            <a:r>
              <a:rPr lang="en-US" dirty="0"/>
              <a:t>Designing a question-answering system for transliterated Bangla.</a:t>
            </a:r>
          </a:p>
          <a:p>
            <a:pPr marL="228600" lvl="0">
              <a:buNone/>
            </a:pPr>
            <a:endParaRPr lang="en-US" dirty="0"/>
          </a:p>
          <a:p>
            <a:pPr marL="457200" lvl="0" indent="-228600"/>
            <a:r>
              <a:rPr lang="en-US" dirty="0"/>
              <a:t>Using Generative Adversarial Network(GAN) for answer generation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19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840F-2EFE-4023-9792-8F994BED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Related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AB5C-065E-485C-9F8A-2FDA893F0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C. Gao, C.-Y. Lin, Y.-I. Song, and Y. Sun, “Finding question-answer pairs from online forums”. Obtained accuracy: 88%.</a:t>
            </a:r>
          </a:p>
          <a:p>
            <a:r>
              <a:rPr lang="en-US" sz="2200" dirty="0"/>
              <a:t>K. Wang and T.-S. Chua, “Exploiting salient patterns for question detection and question retrieval in community-based question answering”. Obtained accuracy: 92%.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dirty="0"/>
              <a:t>B. Li, X. Si, M. R. </a:t>
            </a:r>
            <a:r>
              <a:rPr lang="en-US" sz="2200" dirty="0" err="1"/>
              <a:t>Lyu</a:t>
            </a:r>
            <a:r>
              <a:rPr lang="en-US" sz="2200" dirty="0"/>
              <a:t>, I. king, and E. </a:t>
            </a:r>
            <a:r>
              <a:rPr lang="en-US" sz="2200" dirty="0" err="1"/>
              <a:t>Y.Chang</a:t>
            </a:r>
            <a:r>
              <a:rPr lang="en-US" sz="2200" dirty="0"/>
              <a:t>, “Question identification on twitter”. Obtained accuracy: 72%.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dirty="0"/>
              <a:t>S. Banerjee and S. Bandyopadhyay, “An empirical study of combining multiple models in Bengali question classification”. Obtained accuracy: 87%.</a:t>
            </a:r>
          </a:p>
          <a:p>
            <a:r>
              <a:rPr lang="en-US" sz="2200" dirty="0"/>
              <a:t>Y. Kim, “Convolutional neural networks for sentence classification”. Obtained accuracy: 72%.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0980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52F7-7894-415E-A8DF-040867D6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Acknowledgement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6B2E-A219-41B6-B848-2D104AF32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Source Sans Pro" panose="020B0604020202020204" charset="0"/>
              </a:rPr>
              <a:t>We express cordial gratitude to our supervisor Md </a:t>
            </a:r>
            <a:r>
              <a:rPr lang="en-US" sz="2400" dirty="0" err="1">
                <a:latin typeface="Source Sans Pro" panose="020B0604020202020204" charset="0"/>
              </a:rPr>
              <a:t>Frohad</a:t>
            </a:r>
            <a:r>
              <a:rPr lang="en-US" sz="2400" dirty="0">
                <a:latin typeface="Source Sans Pro" panose="020B0604020202020204" charset="0"/>
              </a:rPr>
              <a:t> </a:t>
            </a:r>
            <a:r>
              <a:rPr lang="en-US" sz="2400" dirty="0" err="1">
                <a:latin typeface="Source Sans Pro" panose="020B0604020202020204" charset="0"/>
              </a:rPr>
              <a:t>Rabbi,PhD</a:t>
            </a:r>
            <a:r>
              <a:rPr lang="en-US" sz="2400" dirty="0">
                <a:latin typeface="Source Sans Pro" panose="020B0604020202020204" charset="0"/>
              </a:rPr>
              <a:t>, Associate Professor, Sabir Ismail, Assistant Professor,</a:t>
            </a:r>
          </a:p>
          <a:p>
            <a:pPr>
              <a:buNone/>
            </a:pPr>
            <a:r>
              <a:rPr lang="en-US" sz="2400" dirty="0">
                <a:latin typeface="Source Sans Pro" panose="020B0604020202020204" charset="0"/>
              </a:rPr>
              <a:t>and Md </a:t>
            </a:r>
            <a:r>
              <a:rPr lang="en-US" sz="2400" dirty="0" err="1">
                <a:latin typeface="Source Sans Pro" panose="020B0604020202020204" charset="0"/>
              </a:rPr>
              <a:t>Mahfuzur</a:t>
            </a:r>
            <a:r>
              <a:rPr lang="en-US" sz="2400" dirty="0">
                <a:latin typeface="Source Sans Pro" panose="020B0604020202020204" charset="0"/>
              </a:rPr>
              <a:t> Rahman, Assistant Professor, Department of Computer Science </a:t>
            </a:r>
          </a:p>
          <a:p>
            <a:pPr>
              <a:buNone/>
            </a:pPr>
            <a:r>
              <a:rPr lang="en-US" sz="2400" dirty="0">
                <a:latin typeface="Source Sans Pro" panose="020B0604020202020204" charset="0"/>
              </a:rPr>
              <a:t>and Engineering, Shahjalal University of Science and Technology for their prudent advice</a:t>
            </a:r>
          </a:p>
          <a:p>
            <a:pPr>
              <a:buNone/>
            </a:pPr>
            <a:r>
              <a:rPr lang="en-US" sz="2400" dirty="0">
                <a:latin typeface="Source Sans Pro" panose="020B0604020202020204" charset="0"/>
              </a:rPr>
              <a:t>and guidance.</a:t>
            </a:r>
          </a:p>
        </p:txBody>
      </p:sp>
    </p:spTree>
    <p:extLst>
      <p:ext uri="{BB962C8B-B14F-4D97-AF65-F5344CB8AC3E}">
        <p14:creationId xmlns:p14="http://schemas.microsoft.com/office/powerpoint/2010/main" val="2932123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Thank You</a:t>
            </a:r>
            <a:br>
              <a:rPr lang="en" dirty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2566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602650" y="2545650"/>
            <a:ext cx="2807999" cy="17667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6CF3C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Huge Variation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2F384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114000" y="2545650"/>
            <a:ext cx="2861999" cy="17667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00C5B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Grammar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2F384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5679350" y="2545650"/>
            <a:ext cx="2861999" cy="17667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2F384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 Research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2F3848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91006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00624-7BEC-4BD9-AB23-3126F770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9BE65E-D5FF-4CF6-8A28-96FB8F5D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</p:spPr>
        <p:txBody>
          <a:bodyPr/>
          <a:lstStyle/>
          <a:p>
            <a:r>
              <a:rPr lang="en-US" sz="2800" dirty="0"/>
              <a:t>6 different cricket related Facebook public groups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Via Google form.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SUST admission test related data.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Using </a:t>
            </a:r>
            <a:r>
              <a:rPr lang="en-US" sz="2800" dirty="0">
                <a:hlinkClick r:id="rId2"/>
              </a:rPr>
              <a:t>https://grytics.com </a:t>
            </a:r>
            <a:r>
              <a:rPr lang="en-US" sz="2800" dirty="0"/>
              <a:t> , a free website for data extraction from Facebook public groups.</a:t>
            </a:r>
          </a:p>
          <a:p>
            <a:endParaRPr lang="en-US" sz="2800" dirty="0"/>
          </a:p>
          <a:p>
            <a:r>
              <a:rPr lang="en-US" sz="2800" dirty="0"/>
              <a:t>Around 50,000 comments.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81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Primar</a:t>
            </a:r>
            <a:r>
              <a:rPr lang="en-US" sz="3200" dirty="0"/>
              <a:t>y</a:t>
            </a:r>
            <a:r>
              <a:rPr lang="en" sz="3200" dirty="0"/>
              <a:t> Corpora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6EBE1A-DF98-458C-88F1-0B20AEA0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27622"/>
              </p:ext>
            </p:extLst>
          </p:nvPr>
        </p:nvGraphicFramePr>
        <p:xfrm>
          <a:off x="337626" y="1645921"/>
          <a:ext cx="8468748" cy="4742316"/>
        </p:xfrm>
        <a:graphic>
          <a:graphicData uri="http://schemas.openxmlformats.org/drawingml/2006/table">
            <a:tbl>
              <a:tblPr firstRow="1" firstCol="1" bandRow="1"/>
              <a:tblGrid>
                <a:gridCol w="4529796">
                  <a:extLst>
                    <a:ext uri="{9D8B030D-6E8A-4147-A177-3AD203B41FA5}">
                      <a16:colId xmlns:a16="http://schemas.microsoft.com/office/drawing/2014/main" val="1853436577"/>
                    </a:ext>
                  </a:extLst>
                </a:gridCol>
                <a:gridCol w="2166424">
                  <a:extLst>
                    <a:ext uri="{9D8B030D-6E8A-4147-A177-3AD203B41FA5}">
                      <a16:colId xmlns:a16="http://schemas.microsoft.com/office/drawing/2014/main" val="627786694"/>
                    </a:ext>
                  </a:extLst>
                </a:gridCol>
                <a:gridCol w="1772528">
                  <a:extLst>
                    <a:ext uri="{9D8B030D-6E8A-4147-A177-3AD203B41FA5}">
                      <a16:colId xmlns:a16="http://schemas.microsoft.com/office/drawing/2014/main" val="2881473667"/>
                    </a:ext>
                  </a:extLst>
                </a:gridCol>
              </a:tblGrid>
              <a:tr h="53585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Source Sans Pro" panose="020B0604020202020204" charset="0"/>
                        </a:rPr>
                        <a:t>Corpus</a:t>
                      </a:r>
                      <a:endParaRPr lang="en-US" sz="24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110981" marR="110981" marT="55490" marB="5549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Source Sans Pro" panose="020B0604020202020204" charset="0"/>
                        </a:rPr>
                        <a:t>Corpus Information</a:t>
                      </a:r>
                      <a:endParaRPr lang="en-US" sz="2400" b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110981" marR="110981" marT="55490" marB="554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15633"/>
                  </a:ext>
                </a:extLst>
              </a:tr>
              <a:tr h="1205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Source Sans Pro" panose="020B0604020202020204" charset="0"/>
                        </a:rPr>
                        <a:t>Number of Sentences</a:t>
                      </a:r>
                      <a:endParaRPr lang="en-US" sz="2400" b="1" i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Source Sans Pro" panose="020B0604020202020204" charset="0"/>
                        </a:rPr>
                        <a:t>Number of Words</a:t>
                      </a:r>
                      <a:endParaRPr lang="en-US" sz="2400" b="1" i="1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extLst>
                  <a:ext uri="{0D108BD9-81ED-4DB2-BD59-A6C34878D82A}">
                    <a16:rowId xmlns:a16="http://schemas.microsoft.com/office/drawing/2014/main" val="3268383149"/>
                  </a:ext>
                </a:extLst>
              </a:tr>
              <a:tr h="714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ource Sans Pro" panose="020B0604020202020204" charset="0"/>
                        </a:rPr>
                        <a:t>Primary Corpus</a:t>
                      </a:r>
                      <a:endParaRPr lang="en-US" sz="24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Source Sans Pro" panose="020B0604020202020204" charset="0"/>
                        </a:rPr>
                        <a:t>29,883</a:t>
                      </a:r>
                      <a:endParaRPr lang="en-US" sz="24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Source Sans Pro" panose="020B0604020202020204" charset="0"/>
                        </a:rPr>
                        <a:t>145,009</a:t>
                      </a:r>
                      <a:endParaRPr lang="en-US" sz="24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extLst>
                  <a:ext uri="{0D108BD9-81ED-4DB2-BD59-A6C34878D82A}">
                    <a16:rowId xmlns:a16="http://schemas.microsoft.com/office/drawing/2014/main" val="378522437"/>
                  </a:ext>
                </a:extLst>
              </a:tr>
              <a:tr h="8573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ource Sans Pro" panose="020B0604020202020204" charset="0"/>
                        </a:rPr>
                        <a:t>Interrogative Mega Corpus</a:t>
                      </a:r>
                      <a:endParaRPr lang="en-US" sz="24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Source Sans Pro" panose="020B0604020202020204" charset="0"/>
                        </a:rPr>
                        <a:t>4,624</a:t>
                      </a:r>
                      <a:endParaRPr lang="en-US" sz="24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Source Sans Pro" panose="020B0604020202020204" charset="0"/>
                        </a:rPr>
                        <a:t>23,785</a:t>
                      </a:r>
                      <a:endParaRPr lang="en-US" sz="24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extLst>
                  <a:ext uri="{0D108BD9-81ED-4DB2-BD59-A6C34878D82A}">
                    <a16:rowId xmlns:a16="http://schemas.microsoft.com/office/drawing/2014/main" val="1006679729"/>
                  </a:ext>
                </a:extLst>
              </a:tr>
              <a:tr h="714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ource Sans Pro" panose="020B0604020202020204" charset="0"/>
                        </a:rPr>
                        <a:t>Other Mega Corpus</a:t>
                      </a:r>
                      <a:endParaRPr lang="en-US" sz="24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Source Sans Pro" panose="020B0604020202020204" charset="0"/>
                        </a:rPr>
                        <a:t>25,259</a:t>
                      </a:r>
                      <a:endParaRPr lang="en-US" sz="24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Source Sans Pro" panose="020B0604020202020204" charset="0"/>
                        </a:rPr>
                        <a:t>121,224</a:t>
                      </a:r>
                      <a:endParaRPr lang="en-US" sz="24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extLst>
                  <a:ext uri="{0D108BD9-81ED-4DB2-BD59-A6C34878D82A}">
                    <a16:rowId xmlns:a16="http://schemas.microsoft.com/office/drawing/2014/main" val="793986753"/>
                  </a:ext>
                </a:extLst>
              </a:tr>
              <a:tr h="7144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ource Sans Pro" panose="020B0604020202020204" charset="0"/>
                        </a:rPr>
                        <a:t>Interrogative Corpus</a:t>
                      </a:r>
                      <a:endParaRPr lang="en-US" sz="24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ource Sans Pro" panose="020B0604020202020204" charset="0"/>
                        </a:rPr>
                        <a:t>700</a:t>
                      </a:r>
                      <a:endParaRPr lang="en-US" sz="24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ource Sans Pro" panose="020B0604020202020204" charset="0"/>
                        </a:rPr>
                        <a:t>3,073</a:t>
                      </a:r>
                      <a:endParaRPr lang="en-US" sz="24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83236" marR="83236" marT="0" marB="0" anchor="ctr"/>
                </a:tc>
                <a:extLst>
                  <a:ext uri="{0D108BD9-81ED-4DB2-BD59-A6C34878D82A}">
                    <a16:rowId xmlns:a16="http://schemas.microsoft.com/office/drawing/2014/main" val="91437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3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068D59-5A05-4BB2-9175-BF21F24A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8017-10F3-47D1-B788-F1ED3F33F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number of words, letters per sentence.</a:t>
            </a:r>
          </a:p>
          <a:p>
            <a:r>
              <a:rPr lang="en-US" dirty="0"/>
              <a:t>Average number of Letters per Word per sentence.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Position of Bangla question words in the sentence.</a:t>
            </a:r>
          </a:p>
          <a:p>
            <a:r>
              <a:rPr lang="en-US" dirty="0"/>
              <a:t> Average position of question words in the sentence.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5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3200" dirty="0"/>
              <a:t>Interrogative Corpus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83547-133F-4111-9377-C7F89F91A2A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7639050" cy="63658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                     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24F105-0130-4D5A-9A7B-F1AEAA879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35623"/>
              </p:ext>
            </p:extLst>
          </p:nvPr>
        </p:nvGraphicFramePr>
        <p:xfrm>
          <a:off x="1111348" y="1918494"/>
          <a:ext cx="6921304" cy="3527536"/>
        </p:xfrm>
        <a:graphic>
          <a:graphicData uri="http://schemas.openxmlformats.org/drawingml/2006/table">
            <a:tbl>
              <a:tblPr firstRow="1" firstCol="1" bandRow="1"/>
              <a:tblGrid>
                <a:gridCol w="5903467">
                  <a:extLst>
                    <a:ext uri="{9D8B030D-6E8A-4147-A177-3AD203B41FA5}">
                      <a16:colId xmlns:a16="http://schemas.microsoft.com/office/drawing/2014/main" val="2014705511"/>
                    </a:ext>
                  </a:extLst>
                </a:gridCol>
                <a:gridCol w="1017837">
                  <a:extLst>
                    <a:ext uri="{9D8B030D-6E8A-4147-A177-3AD203B41FA5}">
                      <a16:colId xmlns:a16="http://schemas.microsoft.com/office/drawing/2014/main" val="1130606148"/>
                    </a:ext>
                  </a:extLst>
                </a:gridCol>
              </a:tblGrid>
              <a:tr h="11023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Source Sans Pro" panose="020B0604020202020204" charset="0"/>
                        </a:rPr>
                        <a:t>Average Number of Words</a:t>
                      </a:r>
                      <a:endParaRPr lang="en-US" sz="28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Source Sans Pro" panose="020B0604020202020204" charset="0"/>
                        </a:rPr>
                        <a:t>4.7</a:t>
                      </a:r>
                      <a:endParaRPr lang="en-US" sz="28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557216"/>
                  </a:ext>
                </a:extLst>
              </a:tr>
              <a:tr h="132282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Source Sans Pro" panose="020B0604020202020204" charset="0"/>
                        </a:rPr>
                        <a:t>Average number of Letters per Word </a:t>
                      </a:r>
                      <a:endParaRPr lang="en-US" sz="28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Source Sans Pro" panose="020B0604020202020204" charset="0"/>
                        </a:rPr>
                        <a:t>4</a:t>
                      </a:r>
                      <a:endParaRPr lang="en-US" sz="28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676355"/>
                  </a:ext>
                </a:extLst>
              </a:tr>
              <a:tr h="11023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Source Sans Pro" panose="020B0604020202020204" charset="0"/>
                        </a:rPr>
                        <a:t>Average Number of Letters</a:t>
                      </a:r>
                      <a:endParaRPr lang="en-US" sz="2800" b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Source Sans Pro" panose="020B0604020202020204" charset="0"/>
                        </a:rPr>
                        <a:t>19</a:t>
                      </a:r>
                      <a:endParaRPr lang="en-US" sz="2800" b="0" dirty="0">
                        <a:effectLst/>
                        <a:latin typeface="Source Sans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3245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ED3375-C2C0-4160-9278-1A443874EE48}"/>
              </a:ext>
            </a:extLst>
          </p:cNvPr>
          <p:cNvSpPr/>
          <p:nvPr/>
        </p:nvSpPr>
        <p:spPr>
          <a:xfrm>
            <a:off x="4125991" y="5789030"/>
            <a:ext cx="504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Source Sans Pro" panose="020B0604020202020204" charset="0"/>
              </a:rPr>
              <a:t>All the averages denotes the average per sentence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1060</Words>
  <Application>Microsoft Office PowerPoint</Application>
  <PresentationFormat>On-screen Show (4:3)</PresentationFormat>
  <Paragraphs>270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Dosis</vt:lpstr>
      <vt:lpstr>Arial</vt:lpstr>
      <vt:lpstr>SimSun</vt:lpstr>
      <vt:lpstr>Times New Roman</vt:lpstr>
      <vt:lpstr>Source Sans Pro</vt:lpstr>
      <vt:lpstr>Wingdings</vt:lpstr>
      <vt:lpstr>Benedick template</vt:lpstr>
      <vt:lpstr>Cerimon template</vt:lpstr>
      <vt:lpstr>1_Benedick template</vt:lpstr>
      <vt:lpstr> Topic:  Bangla Interrogative Sentence Identification from Transliterated  Bangla Sentences </vt:lpstr>
      <vt:lpstr>What is Transliterated Bangla?</vt:lpstr>
      <vt:lpstr>Motivation</vt:lpstr>
      <vt:lpstr>Related Works</vt:lpstr>
      <vt:lpstr>Challenges</vt:lpstr>
      <vt:lpstr>Data Collection</vt:lpstr>
      <vt:lpstr>Primary Corpora </vt:lpstr>
      <vt:lpstr>Data Analysis</vt:lpstr>
      <vt:lpstr>Interrogative Corpus Analysis</vt:lpstr>
      <vt:lpstr>Bangla Question Word List</vt:lpstr>
      <vt:lpstr>Position of Bangla Question Word</vt:lpstr>
      <vt:lpstr>Formation of Secondary Corpus</vt:lpstr>
      <vt:lpstr>Formation of Tertiary Corpus</vt:lpstr>
      <vt:lpstr> Approach of Detection</vt:lpstr>
      <vt:lpstr>Rule Based Approach</vt:lpstr>
      <vt:lpstr>Rule Based Approach Findings</vt:lpstr>
      <vt:lpstr>Evaluation of Rule Based Approach</vt:lpstr>
      <vt:lpstr>Machine Learning</vt:lpstr>
      <vt:lpstr>Machine Learning Approach</vt:lpstr>
      <vt:lpstr>Supervised Learning Approach</vt:lpstr>
      <vt:lpstr>Supervised Learning</vt:lpstr>
      <vt:lpstr>8797</vt:lpstr>
      <vt:lpstr>Accuracy Finding on Secondary Corpus</vt:lpstr>
      <vt:lpstr>Supervised Learning</vt:lpstr>
      <vt:lpstr>11790</vt:lpstr>
      <vt:lpstr>Accuracy Finding on Tertiary Corpus</vt:lpstr>
      <vt:lpstr>Evaluation of Learning Based Approach</vt:lpstr>
      <vt:lpstr>Deep Learning</vt:lpstr>
      <vt:lpstr>Deep Learning Approach </vt:lpstr>
      <vt:lpstr>CNN Model for Classification</vt:lpstr>
      <vt:lpstr>Training Steps For CNN</vt:lpstr>
      <vt:lpstr>Findings After Training</vt:lpstr>
      <vt:lpstr>Graphical Representation of CNN Model</vt:lpstr>
      <vt:lpstr>Insights of CNN</vt:lpstr>
      <vt:lpstr>Classifying Sentences Using our CNN Model</vt:lpstr>
      <vt:lpstr>Classification Success  </vt:lpstr>
      <vt:lpstr>Classification Failure  </vt:lpstr>
      <vt:lpstr>Evaluation of All Approaches</vt:lpstr>
      <vt:lpstr>Future Work  </vt:lpstr>
      <vt:lpstr>Acknowledgement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monta</cp:lastModifiedBy>
  <cp:revision>95</cp:revision>
  <dcterms:modified xsi:type="dcterms:W3CDTF">2018-07-27T22:54:16Z</dcterms:modified>
</cp:coreProperties>
</file>