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a6f19e386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a6f19e386_1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6f19e386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a6f19e386_1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c71d20c9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c71d20c9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71d20c9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c71d20c9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c71d20c9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c71d20c9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c71d20c9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c71d20c9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c71d20c9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c71d20c9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showMasterSp="0">
  <p:cSld name="Cover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457200" y="269193"/>
            <a:ext cx="4866908" cy="2056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2622545"/>
            <a:ext cx="1497013" cy="1884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111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Char char="​"/>
              <a:defRPr sz="1300">
                <a:solidFill>
                  <a:schemeClr val="dk2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​"/>
              <a:defRPr b="1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457200" y="4633913"/>
            <a:ext cx="1497196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5509344" y="3886199"/>
            <a:ext cx="1497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1115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​"/>
              <a:defRPr b="1" sz="1300"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​"/>
              <a:defRPr b="1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7189787" y="3886199"/>
            <a:ext cx="1497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1115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​"/>
              <a:defRPr b="1" sz="1300"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​"/>
              <a:defRPr b="1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73990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3829050" y="514350"/>
            <a:ext cx="4857750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3" type="body"/>
          </p:nvPr>
        </p:nvSpPr>
        <p:spPr>
          <a:xfrm>
            <a:off x="2140347" y="173990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4" type="body"/>
          </p:nvPr>
        </p:nvSpPr>
        <p:spPr>
          <a:xfrm>
            <a:off x="3823494" y="173990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5" type="body"/>
          </p:nvPr>
        </p:nvSpPr>
        <p:spPr>
          <a:xfrm>
            <a:off x="5506641" y="173990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6" type="body"/>
          </p:nvPr>
        </p:nvSpPr>
        <p:spPr>
          <a:xfrm>
            <a:off x="7189787" y="173990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7" type="body"/>
          </p:nvPr>
        </p:nvSpPr>
        <p:spPr>
          <a:xfrm>
            <a:off x="457200" y="1671102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8" type="body"/>
          </p:nvPr>
        </p:nvSpPr>
        <p:spPr>
          <a:xfrm>
            <a:off x="2140347" y="1671102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9" type="body"/>
          </p:nvPr>
        </p:nvSpPr>
        <p:spPr>
          <a:xfrm>
            <a:off x="3823494" y="1671102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3" type="body"/>
          </p:nvPr>
        </p:nvSpPr>
        <p:spPr>
          <a:xfrm>
            <a:off x="5506641" y="1671102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4" type="body"/>
          </p:nvPr>
        </p:nvSpPr>
        <p:spPr>
          <a:xfrm>
            <a:off x="7189787" y="1671102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5" type="body"/>
          </p:nvPr>
        </p:nvSpPr>
        <p:spPr>
          <a:xfrm>
            <a:off x="457200" y="332105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6" type="body"/>
          </p:nvPr>
        </p:nvSpPr>
        <p:spPr>
          <a:xfrm>
            <a:off x="2140347" y="332105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7" type="body"/>
          </p:nvPr>
        </p:nvSpPr>
        <p:spPr>
          <a:xfrm>
            <a:off x="3823494" y="332105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8" type="body"/>
          </p:nvPr>
        </p:nvSpPr>
        <p:spPr>
          <a:xfrm>
            <a:off x="5506641" y="332105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9" type="body"/>
          </p:nvPr>
        </p:nvSpPr>
        <p:spPr>
          <a:xfrm>
            <a:off x="7189787" y="3321052"/>
            <a:ext cx="1497013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  <a:defRPr b="1" i="0" sz="6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20" type="body"/>
          </p:nvPr>
        </p:nvSpPr>
        <p:spPr>
          <a:xfrm>
            <a:off x="457200" y="3252251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21" type="body"/>
          </p:nvPr>
        </p:nvSpPr>
        <p:spPr>
          <a:xfrm>
            <a:off x="2140347" y="3252251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2" type="body"/>
          </p:nvPr>
        </p:nvSpPr>
        <p:spPr>
          <a:xfrm>
            <a:off x="3823494" y="3252251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23" type="body"/>
          </p:nvPr>
        </p:nvSpPr>
        <p:spPr>
          <a:xfrm>
            <a:off x="5506641" y="3252251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24" type="body"/>
          </p:nvPr>
        </p:nvSpPr>
        <p:spPr>
          <a:xfrm>
            <a:off x="7189787" y="3252251"/>
            <a:ext cx="1497013" cy="221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1" sz="16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/>
            </a:lvl3pPr>
            <a:lvl4pPr indent="-2286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">
  <p:cSld name="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27585" y="514350"/>
            <a:ext cx="23217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>
              <a:spcBef>
                <a:spcPts val="12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6353908" y="514350"/>
            <a:ext cx="2332892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3" type="body"/>
          </p:nvPr>
        </p:nvSpPr>
        <p:spPr>
          <a:xfrm>
            <a:off x="1301262" y="4805363"/>
            <a:ext cx="67387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Half">
  <p:cSld name="2 Half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27585" y="2571750"/>
            <a:ext cx="232175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6353908" y="2571750"/>
            <a:ext cx="2332892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3" type="body"/>
          </p:nvPr>
        </p:nvSpPr>
        <p:spPr>
          <a:xfrm>
            <a:off x="1301262" y="4805363"/>
            <a:ext cx="67387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">
  <p:cSld name="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29078" y="514350"/>
            <a:ext cx="4857722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1301262" y="4805363"/>
            <a:ext cx="67387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Half">
  <p:cSld name="1 Half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27585" y="2571750"/>
            <a:ext cx="485921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1301262" y="4805363"/>
            <a:ext cx="67387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" y="4805363"/>
            <a:ext cx="7582849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">
  <p:cSld name="Gri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1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cxnSp>
          <p:nvCxnSpPr>
            <p:cNvPr id="109" name="Google Shape;109;p21"/>
            <p:cNvCxnSpPr/>
            <p:nvPr/>
          </p:nvCxnSpPr>
          <p:spPr>
            <a:xfrm>
              <a:off x="45720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21"/>
            <p:cNvCxnSpPr/>
            <p:nvPr/>
          </p:nvCxnSpPr>
          <p:spPr>
            <a:xfrm>
              <a:off x="868680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21"/>
            <p:cNvCxnSpPr/>
            <p:nvPr/>
          </p:nvCxnSpPr>
          <p:spPr>
            <a:xfrm>
              <a:off x="111372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21"/>
            <p:cNvCxnSpPr/>
            <p:nvPr/>
          </p:nvCxnSpPr>
          <p:spPr>
            <a:xfrm>
              <a:off x="13006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21"/>
            <p:cNvCxnSpPr/>
            <p:nvPr/>
          </p:nvCxnSpPr>
          <p:spPr>
            <a:xfrm>
              <a:off x="195439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21"/>
            <p:cNvCxnSpPr/>
            <p:nvPr/>
          </p:nvCxnSpPr>
          <p:spPr>
            <a:xfrm>
              <a:off x="214305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1"/>
            <p:cNvCxnSpPr/>
            <p:nvPr/>
          </p:nvCxnSpPr>
          <p:spPr>
            <a:xfrm>
              <a:off x="279682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1"/>
            <p:cNvCxnSpPr/>
            <p:nvPr/>
          </p:nvCxnSpPr>
          <p:spPr>
            <a:xfrm>
              <a:off x="2990753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21"/>
            <p:cNvCxnSpPr/>
            <p:nvPr/>
          </p:nvCxnSpPr>
          <p:spPr>
            <a:xfrm>
              <a:off x="363925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1"/>
            <p:cNvCxnSpPr/>
            <p:nvPr/>
          </p:nvCxnSpPr>
          <p:spPr>
            <a:xfrm>
              <a:off x="382907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1"/>
            <p:cNvCxnSpPr/>
            <p:nvPr/>
          </p:nvCxnSpPr>
          <p:spPr>
            <a:xfrm>
              <a:off x="4478749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1"/>
            <p:cNvCxnSpPr/>
            <p:nvPr/>
          </p:nvCxnSpPr>
          <p:spPr>
            <a:xfrm>
              <a:off x="467033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1"/>
            <p:cNvCxnSpPr/>
            <p:nvPr/>
          </p:nvCxnSpPr>
          <p:spPr>
            <a:xfrm>
              <a:off x="53241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1"/>
            <p:cNvCxnSpPr/>
            <p:nvPr/>
          </p:nvCxnSpPr>
          <p:spPr>
            <a:xfrm>
              <a:off x="551276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1"/>
            <p:cNvCxnSpPr/>
            <p:nvPr/>
          </p:nvCxnSpPr>
          <p:spPr>
            <a:xfrm>
              <a:off x="61665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1"/>
            <p:cNvCxnSpPr/>
            <p:nvPr/>
          </p:nvCxnSpPr>
          <p:spPr>
            <a:xfrm>
              <a:off x="635519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1"/>
            <p:cNvCxnSpPr/>
            <p:nvPr/>
          </p:nvCxnSpPr>
          <p:spPr>
            <a:xfrm>
              <a:off x="700896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1"/>
            <p:cNvCxnSpPr/>
            <p:nvPr/>
          </p:nvCxnSpPr>
          <p:spPr>
            <a:xfrm>
              <a:off x="719761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21"/>
            <p:cNvCxnSpPr/>
            <p:nvPr/>
          </p:nvCxnSpPr>
          <p:spPr>
            <a:xfrm>
              <a:off x="785139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21"/>
            <p:cNvCxnSpPr/>
            <p:nvPr/>
          </p:nvCxnSpPr>
          <p:spPr>
            <a:xfrm>
              <a:off x="8040049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21"/>
            <p:cNvCxnSpPr/>
            <p:nvPr/>
          </p:nvCxnSpPr>
          <p:spPr>
            <a:xfrm>
              <a:off x="0" y="457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1"/>
            <p:cNvCxnSpPr/>
            <p:nvPr/>
          </p:nvCxnSpPr>
          <p:spPr>
            <a:xfrm>
              <a:off x="0" y="685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1"/>
            <p:cNvCxnSpPr/>
            <p:nvPr/>
          </p:nvCxnSpPr>
          <p:spPr>
            <a:xfrm>
              <a:off x="0" y="61785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1"/>
            <p:cNvCxnSpPr/>
            <p:nvPr/>
          </p:nvCxnSpPr>
          <p:spPr>
            <a:xfrm>
              <a:off x="0" y="640715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1"/>
            <p:cNvCxnSpPr/>
            <p:nvPr/>
          </p:nvCxnSpPr>
          <p:spPr>
            <a:xfrm rot="10800000">
              <a:off x="0" y="34290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Header" showMasterSp="0">
  <p:cSld name="Chapter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57200" y="2886075"/>
            <a:ext cx="4229100" cy="19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+ half">
  <p:cSld name="1 + half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29078" y="514350"/>
            <a:ext cx="4857722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1301262" y="2571750"/>
            <a:ext cx="232175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body"/>
          </p:nvPr>
        </p:nvSpPr>
        <p:spPr>
          <a:xfrm>
            <a:off x="1301262" y="4805363"/>
            <a:ext cx="67387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Half">
  <p:cSld name="3 Half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27585" y="2571750"/>
            <a:ext cx="232175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6353908" y="2571750"/>
            <a:ext cx="2332892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3" type="body"/>
          </p:nvPr>
        </p:nvSpPr>
        <p:spPr>
          <a:xfrm>
            <a:off x="1301262" y="2571750"/>
            <a:ext cx="232175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​"/>
              <a:defRPr/>
            </a:lvl3pPr>
            <a:lvl4pPr indent="-342900" lvl="3" marL="18288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4" type="body"/>
          </p:nvPr>
        </p:nvSpPr>
        <p:spPr>
          <a:xfrm>
            <a:off x="1301262" y="4805363"/>
            <a:ext cx="67387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i="0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  <a:defRPr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​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29078" y="514350"/>
            <a:ext cx="4857722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​"/>
              <a:defRPr b="0" i="1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​"/>
              <a:defRPr b="0" i="1" sz="15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​"/>
              <a:defRPr b="1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​"/>
              <a:defRPr b="0" i="1" sz="15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>
            <a:off x="457200" y="345043"/>
            <a:ext cx="3182052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</p:cxnSp>
      <p:cxnSp>
        <p:nvCxnSpPr>
          <p:cNvPr id="54" name="Google Shape;54;p13"/>
          <p:cNvCxnSpPr/>
          <p:nvPr/>
        </p:nvCxnSpPr>
        <p:spPr>
          <a:xfrm>
            <a:off x="3829078" y="345043"/>
            <a:ext cx="4857722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8561766" y="4798286"/>
            <a:ext cx="125034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331889" y="4798286"/>
            <a:ext cx="24045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457200" y="269200"/>
            <a:ext cx="5807700" cy="2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57200" y="2622545"/>
            <a:ext cx="1497013" cy="1884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825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​"/>
            </a:pPr>
            <a:r>
              <a:rPr lang="en"/>
              <a:t>Problem Identification</a:t>
            </a:r>
            <a:endParaRPr/>
          </a:p>
          <a:p>
            <a:pPr indent="-825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​"/>
            </a:pPr>
            <a:r>
              <a:t/>
            </a:r>
            <a:endParaRPr/>
          </a:p>
          <a:p>
            <a:pPr indent="-825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​"/>
            </a:pPr>
            <a:r>
              <a:rPr lang="en"/>
              <a:t>Recommendation and key findings</a:t>
            </a:r>
            <a:endParaRPr/>
          </a:p>
          <a:p>
            <a:pPr indent="-825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​"/>
            </a:pPr>
            <a:r>
              <a:t/>
            </a:r>
            <a:endParaRPr/>
          </a:p>
          <a:p>
            <a:pPr indent="-825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​"/>
            </a:pPr>
            <a:r>
              <a:rPr lang="en"/>
              <a:t>Modeling results and analysis</a:t>
            </a:r>
            <a:endParaRPr/>
          </a:p>
          <a:p>
            <a:pPr indent="-825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​"/>
            </a:pPr>
            <a:r>
              <a:t/>
            </a:r>
            <a:endParaRPr/>
          </a:p>
          <a:p>
            <a:pPr indent="-825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​"/>
            </a:pPr>
            <a:r>
              <a:rPr lang="en"/>
              <a:t>Summary and conclusions</a:t>
            </a:r>
            <a:endParaRPr/>
          </a:p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5509344" y="3886199"/>
            <a:ext cx="1497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8255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​"/>
            </a:pPr>
            <a:r>
              <a:rPr lang="en"/>
              <a:t>September 27,2020</a:t>
            </a:r>
            <a:endParaRPr/>
          </a:p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7189787" y="3886199"/>
            <a:ext cx="1497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8255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​"/>
            </a:pPr>
            <a:r>
              <a:rPr lang="en"/>
              <a:t>Prepared by:</a:t>
            </a:r>
            <a:br>
              <a:rPr lang="en"/>
            </a:br>
            <a:r>
              <a:rPr lang="en"/>
              <a:t>Jessica Montealvo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57200" y="514350"/>
            <a:ext cx="3182052" cy="9210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827585" y="2571750"/>
            <a:ext cx="232175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Context: </a:t>
            </a:r>
            <a:r>
              <a:rPr i="0" lang="en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current ticket price strategy relies on charging a premium above the average of resorts in the market segment. The business wants guidance on how to select a better value for their ticket price.</a:t>
            </a:r>
            <a:endParaRPr i="0" sz="1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</a:rPr>
              <a:t>Criteria for success: </a:t>
            </a:r>
            <a:r>
              <a:rPr i="0" lang="en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new ticket price will be proposed based on a market value model analysis.</a:t>
            </a:r>
            <a:endParaRPr i="0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6353908" y="2571750"/>
            <a:ext cx="2332892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Scope of solution space: </a:t>
            </a:r>
            <a:r>
              <a:rPr i="0" lang="en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Resorts within the market segment of Big Mountain were referenced for features and ticket price.</a:t>
            </a:r>
            <a:endParaRPr i="0" sz="1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Constraints</a:t>
            </a:r>
            <a:r>
              <a:rPr lang="en">
                <a:solidFill>
                  <a:srgbClr val="595959"/>
                </a:solidFill>
              </a:rPr>
              <a:t> within solution space: </a:t>
            </a:r>
            <a:r>
              <a:rPr i="0" lang="en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Unknown operating costs and rate of facility utilization.</a:t>
            </a:r>
            <a:endParaRPr i="0" sz="1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Stakeholders: </a:t>
            </a:r>
            <a:r>
              <a:rPr i="0" lang="en" sz="1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Jimmy Blackburn (Director of Operations)  and Alesha Eisen (Database Manager)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2" name="Google Shape;162;p26"/>
          <p:cNvSpPr txBox="1"/>
          <p:nvPr>
            <p:ph idx="3" type="body"/>
          </p:nvPr>
        </p:nvSpPr>
        <p:spPr>
          <a:xfrm>
            <a:off x="1301262" y="2571750"/>
            <a:ext cx="232175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assess the features and ticket prices of resorts in the same market segment as Big Mountain to establish a data driven business strategy which will maximize revenue while providing value to visitors.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937" y="1390332"/>
            <a:ext cx="996613" cy="914324"/>
          </a:xfrm>
          <a:prstGeom prst="rect">
            <a:avLst/>
          </a:prstGeom>
          <a:noFill/>
          <a:ln>
            <a:noFill/>
          </a:ln>
          <a:effectLst>
            <a:outerShdw rotWithShape="0" algn="ctr" dir="5400000" dist="50800">
              <a:schemeClr val="lt2">
                <a:alpha val="24705"/>
              </a:schemeClr>
            </a:outerShdw>
          </a:effectLst>
        </p:spPr>
      </p:pic>
      <p:pic>
        <p:nvPicPr>
          <p:cNvPr id="164" name="Google Shape;1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3767" y="1390332"/>
            <a:ext cx="996613" cy="914324"/>
          </a:xfrm>
          <a:prstGeom prst="rect">
            <a:avLst/>
          </a:prstGeom>
          <a:noFill/>
          <a:ln>
            <a:noFill/>
          </a:ln>
          <a:effectLst>
            <a:outerShdw rotWithShape="0" algn="ctr" dir="5400000" dist="50800">
              <a:schemeClr val="lt2">
                <a:alpha val="24705"/>
              </a:schemeClr>
            </a:outerShdw>
          </a:effectLst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902" y="1435363"/>
            <a:ext cx="971550" cy="971550"/>
          </a:xfrm>
          <a:prstGeom prst="rect">
            <a:avLst/>
          </a:prstGeom>
          <a:noFill/>
          <a:ln>
            <a:noFill/>
          </a:ln>
          <a:effectLst>
            <a:outerShdw rotWithShape="0" algn="ctr" dir="5400000" dist="50800">
              <a:schemeClr val="lt2">
                <a:alpha val="2471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514350"/>
            <a:ext cx="3182100" cy="9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827585" y="2571750"/>
            <a:ext cx="2321700" cy="20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The data </a:t>
            </a:r>
            <a:r>
              <a:rPr lang="en"/>
              <a:t> supports a ticket price increase up to $108.30, with an expected mean absolute error of $10.24, this means there is room to comfortably increase the price from $81.00 per adult.</a:t>
            </a:r>
            <a:endParaRPr/>
          </a:p>
        </p:txBody>
      </p:sp>
      <p:sp>
        <p:nvSpPr>
          <p:cNvPr id="172" name="Google Shape;172;p27"/>
          <p:cNvSpPr txBox="1"/>
          <p:nvPr>
            <p:ph idx="2" type="body"/>
          </p:nvPr>
        </p:nvSpPr>
        <p:spPr>
          <a:xfrm>
            <a:off x="6353908" y="2571750"/>
            <a:ext cx="2332800" cy="20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Adding a run to increase the vertical drop by 150 feet and installing an additional chair lift, provides evidence that the ticket price can be increased by $3.00 which translates to $5,250,000 over the season.</a:t>
            </a:r>
            <a:endParaRPr/>
          </a:p>
        </p:txBody>
      </p:sp>
      <p:sp>
        <p:nvSpPr>
          <p:cNvPr id="173" name="Google Shape;173;p27"/>
          <p:cNvSpPr txBox="1"/>
          <p:nvPr>
            <p:ph idx="3" type="body"/>
          </p:nvPr>
        </p:nvSpPr>
        <p:spPr>
          <a:xfrm>
            <a:off x="1301262" y="4805363"/>
            <a:ext cx="6738900" cy="3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514350"/>
            <a:ext cx="3182100" cy="9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829078" y="514350"/>
            <a:ext cx="4857600" cy="41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Scenario 1: Close up to 10 of the least used runs </a:t>
            </a:r>
            <a:r>
              <a:rPr b="1" i="0" lang="en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Potential source to cut cost with closure of up to 5 runs</a:t>
            </a:r>
            <a:endParaRPr b="1" i="0" sz="1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Closing 1 run makes no difference. Closing 2 and 3 reduces support for ticket revenue. Closing 4 or 5 runs is the same as closing 3 runs. Increasing the closures to 6 or more leads to a large drop in ticket price value and revenue. </a:t>
            </a:r>
            <a:endParaRPr i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Scenario 2: Add a run, increasing vertical drop by 150 feet, and installing an additional chair lift </a:t>
            </a:r>
            <a:r>
              <a:rPr b="1" i="0" lang="en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Recommended investment</a:t>
            </a:r>
            <a:endParaRPr b="1" i="0" sz="1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scenario increases support for ticket price by $3.00. Assuming 350,000 expected visitors, this translated to $5,250,000 over the season.</a:t>
            </a:r>
            <a:endParaRPr b="1" sz="1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Scenario 3: Scenario 2 and adding 2 acres of snow making</a:t>
            </a:r>
            <a:r>
              <a:rPr b="1" i="0" lang="en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Not recommended</a:t>
            </a:r>
            <a:endParaRPr b="1" i="0" sz="1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Such a small increase in the snow making area makes no difference.</a:t>
            </a:r>
            <a:endParaRPr i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Scenario 4: Increase the longest run by .2 miles and </a:t>
            </a:r>
            <a:r>
              <a:rPr lang="en">
                <a:solidFill>
                  <a:schemeClr val="dk2"/>
                </a:solidFill>
              </a:rPr>
              <a:t>guaranteeing</a:t>
            </a:r>
            <a:r>
              <a:rPr lang="en">
                <a:solidFill>
                  <a:schemeClr val="dk2"/>
                </a:solidFill>
              </a:rPr>
              <a:t> its snow coverage by adding 4 acres of snow making capability</a:t>
            </a:r>
            <a:r>
              <a:rPr b="1" i="0" lang="en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Not recommended</a:t>
            </a:r>
            <a:endParaRPr b="1" i="0" sz="11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scenario does not impact or make a </a:t>
            </a: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ticket price or revenue</a:t>
            </a:r>
            <a:endParaRPr i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 txBox="1"/>
          <p:nvPr>
            <p:ph idx="2" type="body"/>
          </p:nvPr>
        </p:nvSpPr>
        <p:spPr>
          <a:xfrm>
            <a:off x="1301262" y="2571750"/>
            <a:ext cx="2321700" cy="20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The following scenarios were suggested as means to either cut costs or increase revenue (from ticket prices) </a:t>
            </a:r>
            <a:endParaRPr/>
          </a:p>
        </p:txBody>
      </p:sp>
      <p:sp>
        <p:nvSpPr>
          <p:cNvPr id="181" name="Google Shape;181;p28"/>
          <p:cNvSpPr txBox="1"/>
          <p:nvPr>
            <p:ph idx="3" type="body"/>
          </p:nvPr>
        </p:nvSpPr>
        <p:spPr>
          <a:xfrm>
            <a:off x="1301262" y="4805363"/>
            <a:ext cx="6738900" cy="3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514350"/>
            <a:ext cx="3182100" cy="9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</a:t>
            </a:r>
            <a:r>
              <a:rPr lang="en"/>
              <a:t>Analysis</a:t>
            </a:r>
            <a:endParaRPr/>
          </a:p>
        </p:txBody>
      </p: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1301262" y="2571750"/>
            <a:ext cx="2321700" cy="20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Big Mountain sits mid-range amongst all resorts for price and at the top of the range for just other resorts in Montana</a:t>
            </a:r>
            <a:endParaRPr/>
          </a:p>
        </p:txBody>
      </p:sp>
      <p:sp>
        <p:nvSpPr>
          <p:cNvPr id="188" name="Google Shape;188;p29"/>
          <p:cNvSpPr txBox="1"/>
          <p:nvPr>
            <p:ph idx="3" type="body"/>
          </p:nvPr>
        </p:nvSpPr>
        <p:spPr>
          <a:xfrm>
            <a:off x="1301262" y="4805363"/>
            <a:ext cx="6738900" cy="3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650" y="514350"/>
            <a:ext cx="3999500" cy="22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650" y="2720741"/>
            <a:ext cx="3999499" cy="222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514350"/>
            <a:ext cx="3182100" cy="9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Analysis </a:t>
            </a:r>
            <a:endParaRPr/>
          </a:p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1301262" y="2571750"/>
            <a:ext cx="2321700" cy="20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Features that came up as important in the modeling, not just the final model included: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fastQuads</a:t>
            </a:r>
            <a:endParaRPr i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Runs</a:t>
            </a:r>
            <a:endParaRPr i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Snow Making_ac</a:t>
            </a:r>
            <a:endParaRPr i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i="0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Vertical_drop</a:t>
            </a:r>
            <a:endParaRPr i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 Mountain ranks high in all</a:t>
            </a:r>
            <a:endParaRPr i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1301262" y="4805363"/>
            <a:ext cx="6738900" cy="3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13" y="552450"/>
            <a:ext cx="381952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788" y="528625"/>
            <a:ext cx="37623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457200" y="514350"/>
            <a:ext cx="3182100" cy="9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827585" y="2571750"/>
            <a:ext cx="4859100" cy="20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rPr lang="en"/>
              <a:t>The resort’s pricing strategy can now rely on a data-driven business strategy that substantiates a better value for their ticket price. The market analysis supports increasing the adult daily ticket price to up to </a:t>
            </a:r>
            <a:r>
              <a:rPr lang="en"/>
              <a:t>$108.30. Furthermore, there is data to support closing up to 5 runs to cut costs and adding a run to increase the vertical drop by 150 feet as well as adding a new chair lift, which supports an increase of $3 dollars to the ticket price. </a:t>
            </a:r>
            <a:endParaRPr/>
          </a:p>
        </p:txBody>
      </p:sp>
      <p:sp>
        <p:nvSpPr>
          <p:cNvPr id="206" name="Google Shape;206;p31"/>
          <p:cNvSpPr txBox="1"/>
          <p:nvPr>
            <p:ph idx="2" type="body"/>
          </p:nvPr>
        </p:nvSpPr>
        <p:spPr>
          <a:xfrm>
            <a:off x="1301262" y="4805363"/>
            <a:ext cx="6738900" cy="3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Swiss">
  <a:themeElements>
    <a:clrScheme name="Modern Swiss">
      <a:dk1>
        <a:srgbClr val="000000"/>
      </a:dk1>
      <a:lt1>
        <a:srgbClr val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