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0" r:id="rId2"/>
    <p:sldId id="271" r:id="rId3"/>
    <p:sldId id="285" r:id="rId4"/>
    <p:sldId id="288" r:id="rId5"/>
    <p:sldId id="291" r:id="rId6"/>
    <p:sldId id="301" r:id="rId7"/>
    <p:sldId id="302" r:id="rId8"/>
    <p:sldId id="299" r:id="rId9"/>
    <p:sldId id="287" r:id="rId10"/>
    <p:sldId id="300" r:id="rId11"/>
    <p:sldId id="303" r:id="rId12"/>
    <p:sldId id="304" r:id="rId13"/>
    <p:sldId id="284" r:id="rId14"/>
    <p:sldId id="289" r:id="rId15"/>
    <p:sldId id="286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ようこそ" id="{E75E278A-FF0E-49A4-B170-79828D63BBAD}">
          <p14:sldIdLst>
            <p14:sldId id="290"/>
            <p14:sldId id="271"/>
            <p14:sldId id="285"/>
            <p14:sldId id="288"/>
            <p14:sldId id="291"/>
            <p14:sldId id="301"/>
            <p14:sldId id="302"/>
            <p14:sldId id="299"/>
            <p14:sldId id="287"/>
            <p14:sldId id="300"/>
            <p14:sldId id="303"/>
            <p14:sldId id="304"/>
            <p14:sldId id="284"/>
            <p14:sldId id="289"/>
            <p14:sldId id="286"/>
          </p14:sldIdLst>
        </p14:section>
        <p14:section name="詳細情報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A8C"/>
    <a:srgbClr val="D24726"/>
    <a:srgbClr val="FFFFFF"/>
    <a:srgbClr val="404040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1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31DED8-88B5-411A-ACD2-C758F92C980A}" type="datetime1">
              <a:rPr lang="ja-JP" altLang="en-US" smtClean="0">
                <a:latin typeface="Meiryo UI" panose="020B0604030504040204" pitchFamily="34" charset="-128"/>
                <a:ea typeface="Meiryo UI" panose="020B0604030504040204" pitchFamily="34" charset="-128"/>
              </a:rPr>
              <a:t>2025/5/11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ja-JP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‹#›</a:t>
            </a:fld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EA714F72-2ED5-42CD-BB70-0808FD3450BC}" type="datetime1">
              <a:rPr lang="ja-JP" altLang="en-US" noProof="0" smtClean="0"/>
              <a:t>2025/5/11</a:t>
            </a:fld>
            <a:endParaRPr lang="ja-JP" altLang="en-US" noProof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DF61EA0F-A667-4B49-8422-0062BC55E249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34" charset="-128"/>
        <a:ea typeface="Meiryo UI" panose="020B0604030504040204" pitchFamily="34" charset="-128"/>
        <a:cs typeface="Meiryo UI" panose="020B0604030504040204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FE84E-46A8-1EF3-E56A-F764A820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17F2F1D-5BE6-E7B1-1993-70C545E42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FB7372E-606D-C719-2522-EE0257CA4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C8767-7651-84D8-E495-D10FD9272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5018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7AAD-B03E-8246-7E7F-064E049E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FEA2A4D-628E-32D2-B981-CB55E49CE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FFC7553-F93C-90C3-8B29-6132F0C69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189138-B7DE-1E86-314F-50094671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832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7AAD-B03E-8246-7E7F-064E049E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FEA2A4D-628E-32D2-B981-CB55E49CE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FFC7553-F93C-90C3-8B29-6132F0C69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189138-B7DE-1E86-314F-50094671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832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109C1-B7F5-4FE1-38DA-414463F69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B778F8E-374D-5883-7152-8324A675A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683D180-AD09-C9B6-788D-C4F395E9D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AC5532-E685-4397-9122-BBA7819CD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500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58F1F-3059-9030-1106-D0933928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683C8AC-400A-C34D-84C5-69743DD37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853D72-054E-B9AD-4393-26700B8F3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67B097-21DC-556F-F1BA-FD0B9F297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520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199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8228A-BA3A-C0B2-2B1E-6BCED4CF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BF74645-15DA-9ED9-8E35-32185C9C7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5595BC7-70D3-88A6-465D-EAB01EC92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7F1BAB-7CF4-3B93-4263-BBF9D42E8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67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D4ADA-011F-9FF8-CEE7-5129B2CA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93A3516-2B06-5294-99E3-EB7153583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1EA4EF4-5553-BCD1-0BCC-AB7B31470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836F03-99C0-ACD3-266C-C818FBED1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0491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E316-C5F5-03F2-09BC-42FF1282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7FAADA3-71BA-00F6-1831-8ACBB7253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35173A9-9FF4-6E33-0F6E-A5DCFC4F4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9C7202-137D-1380-AD9C-A27EDB53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5770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0CD4D-0A12-E230-43AB-645942FE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847B58-3FAF-3E5B-1A89-93B478806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DE19941-7110-82E5-D2A2-65CCD1D3A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4820C3-38B2-15B7-844A-D91DF543B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0566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E316-C5F5-03F2-09BC-42FF1282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7FAADA3-71BA-00F6-1831-8ACBB7253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35173A9-9FF4-6E33-0F6E-A5DCFC4F4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9C7202-137D-1380-AD9C-A27EDB53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577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0CD4D-0A12-E230-43AB-645942FE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847B58-3FAF-3E5B-1A89-93B478806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DE19941-7110-82E5-D2A2-65CCD1D3A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4820C3-38B2-15B7-844A-D91DF543B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05660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D4ADA-011F-9FF8-CEE7-5129B2CA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93A3516-2B06-5294-99E3-EB7153583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1EA4EF4-5553-BCD1-0BCC-AB7B31470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836F03-99C0-ACD3-266C-C818FBED1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ja-JP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049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 bwMode="blackWhite">
          <a:xfrm>
            <a:off x="254949" y="262783"/>
            <a:ext cx="11682101" cy="6332433"/>
          </a:xfrm>
          <a:prstGeom prst="rect">
            <a:avLst/>
          </a:prstGeom>
          <a:solidFill>
            <a:srgbClr val="245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7153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12" name="直線​​コネクタ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15D3546A-57C6-4569-9DC1-C4E6C62E70F1}" type="datetime1">
              <a:rPr lang="ja-JP" altLang="en-US" noProof="0" smtClean="0"/>
              <a:t>2025/5/11</a:t>
            </a:fld>
            <a:endParaRPr lang="ja-JP" altLang="en-US" noProof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0" name="長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クリックしてマスター テキストのスタイルを編集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15D3546A-57C6-4569-9DC1-C4E6C62E70F1}" type="datetime1">
              <a:rPr lang="ja-JP" altLang="en-US" noProof="0" smtClean="0"/>
              <a:t>2025/5/11</a:t>
            </a:fld>
            <a:endParaRPr lang="ja-JP" altLang="en-US" noProof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6866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ja-JP" altLang="en-US" sz="1800" noProof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2989E8A1-B593-4476-8516-D80777746012}" type="datetime1">
              <a:rPr lang="ja-JP" altLang="en-US" noProof="0" smtClean="0"/>
              <a:t>2025/5/11</a:t>
            </a:fld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fld id="{9860EDB8-5305-433F-BE41-D7A86D811DB3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  <p:cxnSp>
        <p:nvCxnSpPr>
          <p:cNvPr id="8" name="直線​​コネクタ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3" r:id="rId4"/>
    <p:sldLayoutId id="2147483664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08807-6384-8502-FB31-6E97952DD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E996E-E498-F425-E690-28557EDF7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44" y="3251109"/>
            <a:ext cx="5312371" cy="900053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ja-JP" altLang="en-US" sz="4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量子おにごっこ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EB7F958A-A2EE-6222-4F65-E3E45C8B49E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642564" y="2697176"/>
            <a:ext cx="5652759" cy="459689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ja-JP" altLang="en-US" sz="1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量子アニーリングを用いたターゲット捕獲シミュレーション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E6037BD-570B-14A0-6868-E09A9EB0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323" y="1973608"/>
            <a:ext cx="2982572" cy="2982572"/>
          </a:xfrm>
          <a:prstGeom prst="rect">
            <a:avLst/>
          </a:prstGeom>
        </p:spPr>
      </p:pic>
      <p:pic>
        <p:nvPicPr>
          <p:cNvPr id="5" name="Picture 2" descr="https://cdn.discordapp.com/attachments/1344629359767715860/1344688283816558592/image0.jpg?ex=67d4470d&amp;is=67d2f58d&amp;hm=6de3274c00dcece4890b92780dbb0b5e358cc4fff4e31031e7f7072f321a6454&amp;">
            <a:extLst>
              <a:ext uri="{FF2B5EF4-FFF2-40B4-BE49-F238E27FC236}">
                <a16:creationId xmlns:a16="http://schemas.microsoft.com/office/drawing/2014/main" id="{50567856-162D-30D1-E515-27FDEE871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835" y="899447"/>
            <a:ext cx="583718" cy="58371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372020" y="729641"/>
            <a:ext cx="8905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QA4U3 Group4430_</a:t>
            </a:r>
            <a:r>
              <a:rPr lang="ja-JP" altLang="en-US" sz="3600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量子ユニコーンズ</a:t>
            </a:r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819275" y="5248960"/>
            <a:ext cx="8458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メンバー：モンテカルロ</a:t>
            </a:r>
            <a:r>
              <a:rPr lang="en-US" altLang="ja-JP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485</a:t>
            </a:r>
            <a:r>
              <a:rPr lang="ja-JP" altLang="en-US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、しも、</a:t>
            </a:r>
            <a:r>
              <a:rPr lang="en-US" altLang="ja-JP" b="1" dirty="0" err="1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samaka</a:t>
            </a:r>
            <a:r>
              <a:rPr lang="ja-JP" altLang="en-US" b="1" dirty="0" err="1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en-US" altLang="ja-JP" b="1" dirty="0" err="1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plainpine</a:t>
            </a:r>
            <a:r>
              <a:rPr lang="ja-JP" altLang="en-US" b="1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、まりまり</a:t>
            </a:r>
          </a:p>
        </p:txBody>
      </p:sp>
    </p:spTree>
    <p:extLst>
      <p:ext uri="{BB962C8B-B14F-4D97-AF65-F5344CB8AC3E}">
        <p14:creationId xmlns:p14="http://schemas.microsoft.com/office/powerpoint/2010/main" val="3598140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A50C4-969C-F586-810F-A88CA425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8EAADE01-5AE3-AC1B-4AFF-A9F98BC1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ja-JP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の定式化改善案</a:t>
            </a:r>
          </a:p>
        </p:txBody>
      </p:sp>
      <p:sp>
        <p:nvSpPr>
          <p:cNvPr id="15" name="コンテンツ プレースホルダー 17">
            <a:extLst>
              <a:ext uri="{FF2B5EF4-FFF2-40B4-BE49-F238E27FC236}">
                <a16:creationId xmlns:a16="http://schemas.microsoft.com/office/drawing/2014/main" id="{86345D52-F2B4-0C76-D2E2-1338D01A621C}"/>
              </a:ext>
            </a:extLst>
          </p:cNvPr>
          <p:cNvSpPr txBox="1">
            <a:spLocks/>
          </p:cNvSpPr>
          <p:nvPr/>
        </p:nvSpPr>
        <p:spPr>
          <a:xfrm>
            <a:off x="1080375" y="1822447"/>
            <a:ext cx="8411818" cy="576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改善後の全体の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関数　 　　　は、以下の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18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項の和で構成される。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2F61A28-F6F5-028D-6AA5-30481356F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39" y="1923878"/>
            <a:ext cx="960519" cy="323850"/>
          </a:xfrm>
          <a:prstGeom prst="rect">
            <a:avLst/>
          </a:prstGeom>
        </p:spPr>
      </p:pic>
      <p:grpSp>
        <p:nvGrpSpPr>
          <p:cNvPr id="7" name="グループ化 6"/>
          <p:cNvGrpSpPr/>
          <p:nvPr/>
        </p:nvGrpSpPr>
        <p:grpSpPr>
          <a:xfrm>
            <a:off x="445374" y="3236296"/>
            <a:ext cx="11340226" cy="1500804"/>
            <a:chOff x="445374" y="3236296"/>
            <a:chExt cx="11340226" cy="1500804"/>
          </a:xfrm>
        </p:grpSpPr>
        <p:sp>
          <p:nvSpPr>
            <p:cNvPr id="5" name="正方形/長方形 4"/>
            <p:cNvSpPr/>
            <p:nvPr/>
          </p:nvSpPr>
          <p:spPr>
            <a:xfrm>
              <a:off x="445374" y="3236296"/>
              <a:ext cx="11340226" cy="1500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415E2D4-EC5E-5E86-AD79-3DB2A2A5A64A}"/>
                </a:ext>
              </a:extLst>
            </p:cNvPr>
            <p:cNvSpPr txBox="1"/>
            <p:nvPr/>
          </p:nvSpPr>
          <p:spPr>
            <a:xfrm>
              <a:off x="2436776" y="3259588"/>
              <a:ext cx="872610" cy="351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目的項</a:t>
              </a:r>
              <a:endParaRPr lang="ja-JP" altLang="en-US" sz="16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5838AF1-7CF0-90AE-E9DF-BDA3196193A2}"/>
                </a:ext>
              </a:extLst>
            </p:cNvPr>
            <p:cNvSpPr txBox="1"/>
            <p:nvPr/>
          </p:nvSpPr>
          <p:spPr>
            <a:xfrm>
              <a:off x="3672182" y="3260332"/>
              <a:ext cx="1014826" cy="351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①</a:t>
              </a:r>
              <a:r>
                <a:rPr lang="en-US" altLang="zh-TW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endParaRPr lang="ja-JP" altLang="en-US" sz="16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25CD03-5B9D-CAAF-2B2D-E70E532C9721}"/>
                </a:ext>
              </a:extLst>
            </p:cNvPr>
            <p:cNvSpPr txBox="1"/>
            <p:nvPr/>
          </p:nvSpPr>
          <p:spPr>
            <a:xfrm>
              <a:off x="5286284" y="3255766"/>
              <a:ext cx="1014826" cy="351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②</a:t>
              </a:r>
              <a:endParaRPr lang="ja-JP" altLang="en-US" sz="16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5386641-9C89-EC7A-AC70-C2FDC654ED15}"/>
                </a:ext>
              </a:extLst>
            </p:cNvPr>
            <p:cNvSpPr txBox="1"/>
            <p:nvPr/>
          </p:nvSpPr>
          <p:spPr>
            <a:xfrm>
              <a:off x="6789958" y="3237170"/>
              <a:ext cx="1014826" cy="351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③</a:t>
              </a:r>
              <a:endParaRPr lang="ja-JP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546974" y="3797300"/>
                  <a:ext cx="11238626" cy="4280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𝑄𝑈𝐵𝑂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𝑡𝑎𝑟𝑔𝑒𝑡</m:t>
                            </m:r>
                            <m:sSub>
                              <m:sSubPr>
                                <m:ctrlPr>
                                  <a:rPr lang="ja-JP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/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𝑛𝑒𝑤</m:t>
                                </m:r>
                              </m:sub>
                            </m:sSub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𝑝𝑜𝑠</m:t>
                            </m:r>
                            <m:r>
                              <a:rPr lang="en-US" altLang="ja-JP" sz="2000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ja-JP" sz="2000" i="1">
                                <a:latin typeface="Cambria Math"/>
                              </a:rPr>
                              <m:t>𝑢𝑛𝑖𝑞𝑢𝑒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𝑐𝑜𝑙𝑙𝑖𝑠𝑖𝑜𝑛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𝑡𝑎𝑟𝑔𝑒𝑡</m:t>
                            </m:r>
                            <m:r>
                              <a:rPr lang="en-US" altLang="ja-JP" sz="2000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ja-JP" sz="2000" i="1">
                                <a:latin typeface="Cambria Math"/>
                              </a:rPr>
                              <m:t>𝑐𝑜𝑙𝑙𝑖𝑠𝑖𝑜𝑛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𝑛𝑜𝑤</m:t>
                            </m:r>
                            <m:r>
                              <a:rPr lang="en-US" altLang="ja-JP" sz="2000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ja-JP" sz="2000" i="1">
                                <a:latin typeface="Cambria Math"/>
                              </a:rPr>
                              <m:t>𝑑𝑖𝑠𝑡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ja-JP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/>
                              </a:rPr>
                              <m:t>𝑠𝑢𝑟𝑟𝑜𝑢𝑛𝑑</m:t>
                            </m:r>
                          </m:sub>
                        </m:sSub>
                      </m:oMath>
                    </m:oMathPara>
                  </a14:m>
                  <a:endParaRPr lang="ja-JP" altLang="ja-JP" sz="2000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74" y="3797300"/>
                  <a:ext cx="11238626" cy="42806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15E2D4-EC5E-5E86-AD79-3DB2A2A5A64A}"/>
                </a:ext>
              </a:extLst>
            </p:cNvPr>
            <p:cNvSpPr txBox="1"/>
            <p:nvPr/>
          </p:nvSpPr>
          <p:spPr>
            <a:xfrm>
              <a:off x="8374446" y="3236296"/>
              <a:ext cx="158779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目的項追加①</a:t>
              </a:r>
              <a:endParaRPr lang="ja-JP" altLang="en-US" sz="16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415E2D4-EC5E-5E86-AD79-3DB2A2A5A64A}"/>
                </a:ext>
              </a:extLst>
            </p:cNvPr>
            <p:cNvSpPr txBox="1"/>
            <p:nvPr/>
          </p:nvSpPr>
          <p:spPr>
            <a:xfrm>
              <a:off x="9956264" y="3236595"/>
              <a:ext cx="1391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目的項追加②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39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シミュレーション結果</a:t>
            </a:r>
            <a:r>
              <a:rPr lang="en-US" altLang="ja-JP" dirty="0"/>
              <a:t>(</a:t>
            </a:r>
            <a:r>
              <a:rPr lang="ja-JP" altLang="en-US" dirty="0"/>
              <a:t>改善後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484104" cy="3977640"/>
          </a:xfrm>
        </p:spPr>
        <p:txBody>
          <a:bodyPr/>
          <a:lstStyle/>
          <a:p>
            <a:r>
              <a:rPr kumimoji="1" lang="ja-JP" altLang="en-US" sz="2400" dirty="0"/>
              <a:t>同じ位置のハンターとターゲットの状態から、</a:t>
            </a:r>
            <a:r>
              <a:rPr kumimoji="1" lang="en-US" altLang="ja-JP" sz="2400" dirty="0"/>
              <a:t>16</a:t>
            </a:r>
            <a:r>
              <a:rPr kumimoji="1" lang="ja-JP" altLang="en-US" sz="2400" dirty="0"/>
              <a:t>回実施。</a:t>
            </a:r>
            <a:endParaRPr kumimoji="1" lang="en-US" altLang="ja-JP" sz="2400" dirty="0"/>
          </a:p>
          <a:p>
            <a:r>
              <a:rPr kumimoji="1" lang="ja-JP" altLang="en-US" sz="2400" dirty="0"/>
              <a:t>ターゲット位置を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パターン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真ん中と端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で実施したため計</a:t>
            </a:r>
            <a:r>
              <a:rPr kumimoji="1" lang="en-US" altLang="ja-JP" sz="2400" dirty="0"/>
              <a:t>32</a:t>
            </a:r>
            <a:r>
              <a:rPr kumimoji="1" lang="ja-JP" altLang="en-US" sz="2400" dirty="0"/>
              <a:t>回実施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12903"/>
              </p:ext>
            </p:extLst>
          </p:nvPr>
        </p:nvGraphicFramePr>
        <p:xfrm>
          <a:off x="1279525" y="3032403"/>
          <a:ext cx="10360025" cy="2772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474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　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初期ターゲット位置センター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初期ターゲット位置端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00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　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計測時間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※</a:t>
                      </a:r>
                      <a:endParaRPr lang="en-US" altLang="ja-JP" sz="20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u="none" strike="noStrike" dirty="0">
                          <a:effectLst/>
                        </a:rPr>
                        <a:t>ステップ数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※</a:t>
                      </a:r>
                      <a:endParaRPr lang="en-US" altLang="ja-JP" sz="20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計測時間</a:t>
                      </a:r>
                      <a:r>
                        <a:rPr lang="en-US" altLang="ja-JP" sz="2000" u="none" strike="noStrike" dirty="0">
                          <a:effectLst/>
                        </a:rPr>
                        <a:t>※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u="none" strike="noStrike" dirty="0">
                          <a:effectLst/>
                        </a:rPr>
                        <a:t>ステップ数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※</a:t>
                      </a:r>
                      <a:endParaRPr lang="en-US" altLang="ja-JP" sz="20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0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</a:rPr>
                        <a:t>平均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737.42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33.56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836.85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38.31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1268.64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58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1949.07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90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改善前平均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103.83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40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93.48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39.50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7289800" y="6216134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平均のみ小数点以下第三位四捨五入</a:t>
            </a:r>
          </a:p>
        </p:txBody>
      </p:sp>
      <p:sp>
        <p:nvSpPr>
          <p:cNvPr id="6" name="星 7 5"/>
          <p:cNvSpPr/>
          <p:nvPr/>
        </p:nvSpPr>
        <p:spPr>
          <a:xfrm>
            <a:off x="3568700" y="3543300"/>
            <a:ext cx="5905500" cy="2857500"/>
          </a:xfrm>
          <a:prstGeom prst="star7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ステップ数は改善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計測時間は悪化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(QUBO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の計算量が大きいため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BDECB-498F-B4C4-58B9-2BBF1A39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1BEF59-A90F-F19D-3FAC-1AA8AB1F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rcRect l="10547" r="29880"/>
          <a:stretch/>
        </p:blipFill>
        <p:spPr>
          <a:xfrm>
            <a:off x="7831777" y="282440"/>
            <a:ext cx="3749040" cy="6293119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EAD66A2E-E7EA-D9DE-C98E-96AB8C1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改善後の改善効果について考察</a:t>
            </a:r>
          </a:p>
        </p:txBody>
      </p:sp>
      <p:sp>
        <p:nvSpPr>
          <p:cNvPr id="38" name="コンテンツ プレースホルダー 17">
            <a:extLst>
              <a:ext uri="{FF2B5EF4-FFF2-40B4-BE49-F238E27FC236}">
                <a16:creationId xmlns:a16="http://schemas.microsoft.com/office/drawing/2014/main" id="{4EC15492-3777-4A40-E2E8-9F7383556263}"/>
              </a:ext>
            </a:extLst>
          </p:cNvPr>
          <p:cNvSpPr txBox="1">
            <a:spLocks/>
          </p:cNvSpPr>
          <p:nvPr/>
        </p:nvSpPr>
        <p:spPr>
          <a:xfrm>
            <a:off x="541609" y="1401591"/>
            <a:ext cx="11133320" cy="4768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■計算時間について</a:t>
            </a:r>
            <a:endParaRPr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が大きいため、計算時間はかかっている。定義を変え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を小さくする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or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マシン環境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古典コンピュータ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が変わる（メモリ増大・並列動作）と、改善できる可能性はある。</a:t>
            </a:r>
            <a:endParaRPr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■ステップ数について</a:t>
            </a:r>
            <a:endParaRPr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t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検定の有意水準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5%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において、改善後の効果を示せなかった。しかし、初期状態によっては、有意水準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10%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と甘めの基準でみると、帰無仮説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改善前と改善後のステップ数に変更なし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は棄却できたため、改善効果はあるのかもしれない。</a:t>
            </a:r>
            <a:endParaRPr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・サンプル数が計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32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と少なく、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つ初期状態のバリエーションでしかとってないため、信頼性を上げる必要がある。今後、サンプル数と初期状態のバリエーションを増やして取得したい。</a:t>
            </a:r>
            <a:endParaRPr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QA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のパラメータを変更すると、改善できる場合もあるため、ブラックボックス最適化等を用いて、改善前と改善後のパラメータを最善にして比較する必要がある。</a:t>
            </a:r>
            <a:endParaRPr lang="en-US" altLang="ja-JP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（資料は後述する「デモ動画とソース」で記載した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QR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コードから遷移できる</a:t>
            </a:r>
            <a:r>
              <a:rPr lang="en-US" altLang="ja-JP" sz="16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github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内に格納）</a:t>
            </a:r>
            <a:endParaRPr lang="en-US" altLang="zh-TW" sz="16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20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BDECB-498F-B4C4-58B9-2BBF1A39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1BEF59-A90F-F19D-3FAC-1AA8AB1F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rcRect l="10547" r="29880"/>
          <a:stretch/>
        </p:blipFill>
        <p:spPr>
          <a:xfrm>
            <a:off x="7831777" y="282440"/>
            <a:ext cx="3749040" cy="6293119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EAD66A2E-E7EA-D9DE-C98E-96AB8C17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その他の追加・改修検討事項</a:t>
            </a:r>
          </a:p>
        </p:txBody>
      </p:sp>
      <p:sp>
        <p:nvSpPr>
          <p:cNvPr id="38" name="コンテンツ プレースホルダー 17">
            <a:extLst>
              <a:ext uri="{FF2B5EF4-FFF2-40B4-BE49-F238E27FC236}">
                <a16:creationId xmlns:a16="http://schemas.microsoft.com/office/drawing/2014/main" id="{4EC15492-3777-4A40-E2E8-9F7383556263}"/>
              </a:ext>
            </a:extLst>
          </p:cNvPr>
          <p:cNvSpPr txBox="1">
            <a:spLocks/>
          </p:cNvSpPr>
          <p:nvPr/>
        </p:nvSpPr>
        <p:spPr>
          <a:xfrm>
            <a:off x="541609" y="1524708"/>
            <a:ext cx="11133320" cy="4768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Aft>
                <a:spcPts val="600"/>
              </a:spcAft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現実世界の問題への適用を考慮した場合、以下の機能の追加・改修が課題となる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ターゲットがどこにいるかわからない状態でスタート</a:t>
            </a:r>
            <a:b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現実世界では、この状態である場合が多い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ターゲット・ハンターの移動の自由度を広げる</a:t>
            </a:r>
            <a:b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上下左右に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セルごととなっている移動を、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8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方向移動・速度変更を可とする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移動障壁に対応する</a:t>
            </a:r>
            <a:b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現実世界に合わせ、移動できない障害設定（移動制限）に対応する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ターゲットの複数化</a:t>
            </a:r>
            <a:b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ハンター・ターゲットの対応を、多対１から多対多に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TW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5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2CDD3-26E7-A5A7-6554-C9684D1D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300E42-DF6D-E92A-9887-EF399B0704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rcRect l="10547" r="29880"/>
          <a:stretch/>
        </p:blipFill>
        <p:spPr>
          <a:xfrm>
            <a:off x="7831777" y="282440"/>
            <a:ext cx="3749040" cy="6293119"/>
          </a:xfrm>
          <a:prstGeom prst="rect">
            <a:avLst/>
          </a:prstGeom>
        </p:spPr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5A510CBD-B17E-9C93-928E-CC475966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将来の展望</a:t>
            </a:r>
          </a:p>
        </p:txBody>
      </p:sp>
      <p:sp>
        <p:nvSpPr>
          <p:cNvPr id="38" name="コンテンツ プレースホルダー 17">
            <a:extLst>
              <a:ext uri="{FF2B5EF4-FFF2-40B4-BE49-F238E27FC236}">
                <a16:creationId xmlns:a16="http://schemas.microsoft.com/office/drawing/2014/main" id="{2B8DF0E9-E909-3A4D-1A33-74CD7686C08E}"/>
              </a:ext>
            </a:extLst>
          </p:cNvPr>
          <p:cNvSpPr txBox="1">
            <a:spLocks/>
          </p:cNvSpPr>
          <p:nvPr/>
        </p:nvSpPr>
        <p:spPr>
          <a:xfrm>
            <a:off x="541609" y="1524708"/>
            <a:ext cx="8214765" cy="4768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Meiryo UI" panose="020B0604030504040204" pitchFamily="34" charset="-128"/>
              </a:rPr>
              <a:t>複数の自律エージェントが協調して、ターゲットを探索・追跡・捕獲するというニーズは実際に存在する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Meiryo UI" panose="020B0604030504040204" pitchFamily="34" charset="-128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Meiryo UI" panose="020B0604030504040204" pitchFamily="34" charset="-128"/>
              </a:rPr>
              <a:t>ターゲットが予測不能な動きをしたり、エージェント同士が衝突せず、かつ効率的に連携する必要がある状況では、単純なルールや全探索によるアプローチには限界がある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Meiryo UI" panose="020B0604030504040204" pitchFamily="34" charset="-128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Meiryo UI" panose="020B0604030504040204" pitchFamily="34" charset="-128"/>
              </a:rPr>
              <a:t>私たちは、この「動的環境下での複数ハンターによるターゲット捕獲」を実装し、</a:t>
            </a:r>
            <a:r>
              <a:rPr lang="zh-TW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警備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</a:t>
            </a:r>
            <a:r>
              <a:rPr lang="zh-TW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災害救助</a:t>
            </a:r>
            <a:r>
              <a:rPr lang="ja-JP" altLang="en-US" sz="1800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身近な課題では、逃げ出したペットの捕獲などへの応用を考えている</a:t>
            </a:r>
            <a:endParaRPr lang="en-US" altLang="zh-TW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6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0A308-9C6E-25A6-1134-53574627B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269CC540-FCFC-5E51-9868-E2FA05D4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デモ動画とソース</a:t>
            </a:r>
          </a:p>
        </p:txBody>
      </p:sp>
      <p:pic>
        <p:nvPicPr>
          <p:cNvPr id="1026" name="Picture 2" descr="D:\Users\M-OneFloor\Downloads\QR_86136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378075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879475" y="1336327"/>
            <a:ext cx="591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改善前ソースと改善後ソース及びその実行結果は</a:t>
            </a:r>
            <a:endParaRPr kumimoji="1" lang="en-US" altLang="ja-JP" dirty="0"/>
          </a:p>
          <a:p>
            <a:r>
              <a:rPr kumimoji="1" lang="ja-JP" altLang="en-US" dirty="0"/>
              <a:t>以下に格納しています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14325" y="5962650"/>
            <a:ext cx="596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FFC000"/>
                </a:solidFill>
              </a:rPr>
              <a:t>ご清聴ありがとうございました。</a:t>
            </a:r>
          </a:p>
        </p:txBody>
      </p:sp>
      <p:pic>
        <p:nvPicPr>
          <p:cNvPr id="4" name="2025-05-11 01 45 25プレゼン用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76975" y="1336327"/>
            <a:ext cx="5336268" cy="48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2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23E93C-56E7-083F-05AF-EE4509B94C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rcRect l="10547" r="29880"/>
          <a:stretch/>
        </p:blipFill>
        <p:spPr>
          <a:xfrm>
            <a:off x="7821838" y="282440"/>
            <a:ext cx="3749040" cy="6293119"/>
          </a:xfrm>
          <a:prstGeom prst="rect">
            <a:avLst/>
          </a:prstGeom>
        </p:spPr>
      </p:pic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はじめに</a:t>
            </a:r>
          </a:p>
        </p:txBody>
      </p:sp>
      <p:sp>
        <p:nvSpPr>
          <p:cNvPr id="38" name="コンテンツ プレースホルダー 17"/>
          <p:cNvSpPr txBox="1">
            <a:spLocks/>
          </p:cNvSpPr>
          <p:nvPr/>
        </p:nvSpPr>
        <p:spPr>
          <a:xfrm>
            <a:off x="621122" y="1981908"/>
            <a:ext cx="813525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私たちは、量子アニーリングを使って「ターゲット捕獲シミュレーション」を行います。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6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つのハンターが協力しながら、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つのターゲットを捕獲するために、ハンターの協調行動を最適化するための量子アニーリング（シミュレーテッドアニーリング）を作ってみました。</a:t>
            </a:r>
            <a:b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b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現在は、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20x20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グリッド（マス）をフィールドとしたシミュレーションの実装</a:t>
            </a:r>
            <a:r>
              <a:rPr lang="ja-JP" altLang="en-US" sz="180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を行いました。</a:t>
            </a:r>
            <a:endParaRPr lang="ja-JP" altLang="en-US" sz="18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55FC-4EAF-C57C-B467-DC8BD577B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912EAC3B-470C-BD11-A966-F60C2BD5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前提条件</a:t>
            </a:r>
          </a:p>
        </p:txBody>
      </p:sp>
      <p:sp>
        <p:nvSpPr>
          <p:cNvPr id="38" name="コンテンツ プレースホルダー 17">
            <a:extLst>
              <a:ext uri="{FF2B5EF4-FFF2-40B4-BE49-F238E27FC236}">
                <a16:creationId xmlns:a16="http://schemas.microsoft.com/office/drawing/2014/main" id="{30149D88-0F7B-E255-CA98-64F81ABB68A5}"/>
              </a:ext>
            </a:extLst>
          </p:cNvPr>
          <p:cNvSpPr txBox="1">
            <a:spLocks/>
          </p:cNvSpPr>
          <p:nvPr/>
        </p:nvSpPr>
        <p:spPr>
          <a:xfrm>
            <a:off x="521208" y="1370584"/>
            <a:ext cx="6539992" cy="48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✕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のグリッド空間（フィールド）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ターゲットとハンターは、縦または横に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マスずつ動く。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defRPr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ターゲットは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つ。各ステップで上下左右または停止をランダムに選択。ただしハンターのいるマスへは移動不可。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defRPr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ハンターは６つ。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QA/SA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による計算結果に基づき移動する。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defRPr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ターゲットがハンターに上下左右を囲まれた時点で捕獲成功とする。（壁とハンターに囲まれた場合も捕獲成功とします。）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defRPr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ハンターはターゲットの位置を知った状態でスタート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lvl="0" rtl="0">
              <a:lnSpc>
                <a:spcPct val="100000"/>
              </a:lnSpc>
              <a:spcAft>
                <a:spcPts val="600"/>
              </a:spcAft>
              <a:defRPr/>
            </a:pP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制限時間は</a:t>
            </a:r>
            <a:r>
              <a: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10</a:t>
            </a:r>
            <a:r>
              <a:rPr lang="ja-JP" altLang="en-US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分。</a:t>
            </a:r>
            <a:endParaRPr lang="en-US" altLang="ja-JP" sz="20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570BA79-2D5C-6226-A7DC-E8DC811CB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329" y="1662684"/>
            <a:ext cx="4252476" cy="3681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99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A50C4-969C-F586-810F-A88CA425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8EAADE01-5AE3-AC1B-4AFF-A9F98BC1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ja-JP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の定式化</a:t>
            </a:r>
          </a:p>
        </p:txBody>
      </p:sp>
      <p:sp>
        <p:nvSpPr>
          <p:cNvPr id="15" name="コンテンツ プレースホルダー 17">
            <a:extLst>
              <a:ext uri="{FF2B5EF4-FFF2-40B4-BE49-F238E27FC236}">
                <a16:creationId xmlns:a16="http://schemas.microsoft.com/office/drawing/2014/main" id="{86345D52-F2B4-0C76-D2E2-1338D01A621C}"/>
              </a:ext>
            </a:extLst>
          </p:cNvPr>
          <p:cNvSpPr txBox="1">
            <a:spLocks/>
          </p:cNvSpPr>
          <p:nvPr/>
        </p:nvSpPr>
        <p:spPr>
          <a:xfrm>
            <a:off x="1080375" y="1822447"/>
            <a:ext cx="8411818" cy="576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全体の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関数　 　　　は、以下の</a:t>
            </a:r>
            <a:r>
              <a: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4</a:t>
            </a:r>
            <a:r>
              <a: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つの項の和で構成される。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2F61A28-F6F5-028D-6AA5-30481356F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47" y="1933489"/>
            <a:ext cx="960519" cy="323850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0B0CE0-CD60-CF0F-C45B-97CEB4ACB120}"/>
              </a:ext>
            </a:extLst>
          </p:cNvPr>
          <p:cNvGrpSpPr/>
          <p:nvPr/>
        </p:nvGrpSpPr>
        <p:grpSpPr>
          <a:xfrm>
            <a:off x="1692812" y="3052778"/>
            <a:ext cx="8105600" cy="1047137"/>
            <a:chOff x="1288773" y="3422143"/>
            <a:chExt cx="8029575" cy="100965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35309B4-2964-E873-14AD-C2EB4980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8773" y="3422143"/>
              <a:ext cx="8029575" cy="10096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415E2D4-EC5E-5E86-AD79-3DB2A2A5A64A}"/>
                </a:ext>
              </a:extLst>
            </p:cNvPr>
            <p:cNvSpPr txBox="1"/>
            <p:nvPr/>
          </p:nvSpPr>
          <p:spPr>
            <a:xfrm>
              <a:off x="3198938" y="3447972"/>
              <a:ext cx="8644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目的項</a:t>
              </a:r>
              <a:endParaRPr lang="ja-JP" altLang="en-US" sz="16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5838AF1-7CF0-90AE-E9DF-BDA3196193A2}"/>
                </a:ext>
              </a:extLst>
            </p:cNvPr>
            <p:cNvSpPr txBox="1"/>
            <p:nvPr/>
          </p:nvSpPr>
          <p:spPr>
            <a:xfrm>
              <a:off x="4757539" y="3448587"/>
              <a:ext cx="10053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①</a:t>
              </a:r>
              <a:r>
                <a:rPr lang="en-US" altLang="zh-TW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endParaRPr lang="ja-JP" altLang="en-US" sz="16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225CD03-5B9D-CAAF-2B2D-E70E532C9721}"/>
                </a:ext>
              </a:extLst>
            </p:cNvPr>
            <p:cNvSpPr txBox="1"/>
            <p:nvPr/>
          </p:nvSpPr>
          <p:spPr>
            <a:xfrm>
              <a:off x="6125669" y="3448587"/>
              <a:ext cx="10053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②</a:t>
              </a:r>
              <a:endParaRPr lang="ja-JP" altLang="en-US" sz="16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5386641-9C89-EC7A-AC70-C2FDC654ED15}"/>
                </a:ext>
              </a:extLst>
            </p:cNvPr>
            <p:cNvSpPr txBox="1"/>
            <p:nvPr/>
          </p:nvSpPr>
          <p:spPr>
            <a:xfrm>
              <a:off x="7722008" y="3448587"/>
              <a:ext cx="10053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6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③</a:t>
              </a:r>
              <a:endParaRPr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49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90CD-5454-5FB1-FB22-D350FCA8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96117BE7-495B-6AD6-7840-58AB35C6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ja-JP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の定式化</a:t>
            </a:r>
          </a:p>
        </p:txBody>
      </p:sp>
      <p:sp>
        <p:nvSpPr>
          <p:cNvPr id="5" name="コンテンツ プレースホルダー 17">
            <a:extLst>
              <a:ext uri="{FF2B5EF4-FFF2-40B4-BE49-F238E27FC236}">
                <a16:creationId xmlns:a16="http://schemas.microsoft.com/office/drawing/2014/main" id="{3D9B2A54-2599-A511-679C-AAD09E1853A0}"/>
              </a:ext>
            </a:extLst>
          </p:cNvPr>
          <p:cNvSpPr txBox="1">
            <a:spLocks/>
          </p:cNvSpPr>
          <p:nvPr/>
        </p:nvSpPr>
        <p:spPr>
          <a:xfrm>
            <a:off x="779744" y="1641236"/>
            <a:ext cx="899776" cy="3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目的項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9E60FDB-6708-1A30-CD2B-9A96EBDA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486" y="2495000"/>
            <a:ext cx="5204438" cy="99451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790E247-EB38-2CB3-B218-2AC16A4E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85" y="1340418"/>
            <a:ext cx="3952630" cy="978674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0EFF9E-0463-CA49-BA82-16B7BFF3FD30}"/>
              </a:ext>
            </a:extLst>
          </p:cNvPr>
          <p:cNvSpPr txBox="1"/>
          <p:nvPr/>
        </p:nvSpPr>
        <p:spPr>
          <a:xfrm>
            <a:off x="521207" y="3924151"/>
            <a:ext cx="2762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制約項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①</a:t>
            </a:r>
            <a:r>
              <a:rPr lang="en-US" altLang="zh-TW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zh-TW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位置一意性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ja-JP" altLang="en-US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D3EFB885-5298-FA7A-77DF-41F712B6F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420" y="4645822"/>
            <a:ext cx="3867106" cy="835959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5629030-1CE7-4865-8D6E-08282CE66E92}"/>
              </a:ext>
            </a:extLst>
          </p:cNvPr>
          <p:cNvSpPr txBox="1"/>
          <p:nvPr/>
        </p:nvSpPr>
        <p:spPr>
          <a:xfrm>
            <a:off x="521207" y="4847432"/>
            <a:ext cx="3564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制約項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②（ハンター衝突回避）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D660A2A-C4B6-FB85-4FEA-EFC325648C0C}"/>
              </a:ext>
            </a:extLst>
          </p:cNvPr>
          <p:cNvSpPr txBox="1"/>
          <p:nvPr/>
        </p:nvSpPr>
        <p:spPr>
          <a:xfrm>
            <a:off x="521207" y="5877707"/>
            <a:ext cx="3564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制約項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③（ターゲット衝突回避）</a:t>
            </a:r>
            <a:endParaRPr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05DA71C1-EB4E-EFDD-D4D5-9C68A4899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959" y="5630142"/>
            <a:ext cx="2371426" cy="864461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30E8D664-DF81-31F3-54D5-A377A00D6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9420" y="3672438"/>
            <a:ext cx="3746415" cy="825023"/>
          </a:xfrm>
          <a:prstGeom prst="rect">
            <a:avLst/>
          </a:prstGeom>
        </p:spPr>
      </p:pic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2D50F84-D963-F6E2-ECC1-5838CFE4513A}"/>
              </a:ext>
            </a:extLst>
          </p:cNvPr>
          <p:cNvCxnSpPr>
            <a:cxnSpLocks/>
          </p:cNvCxnSpPr>
          <p:nvPr/>
        </p:nvCxnSpPr>
        <p:spPr>
          <a:xfrm flipV="1">
            <a:off x="470419" y="3530009"/>
            <a:ext cx="11191371" cy="329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690E79FB-515F-9E2E-F572-A12D5C1C9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8208" y="2478823"/>
            <a:ext cx="2505075" cy="46672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48F2A5D-8190-D0CF-A65F-931B8E388D7F}"/>
              </a:ext>
            </a:extLst>
          </p:cNvPr>
          <p:cNvSpPr txBox="1"/>
          <p:nvPr/>
        </p:nvSpPr>
        <p:spPr>
          <a:xfrm>
            <a:off x="1758081" y="2599871"/>
            <a:ext cx="101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ここで、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17A3AA-673B-4F6A-762A-3A3FA6503262}"/>
              </a:ext>
            </a:extLst>
          </p:cNvPr>
          <p:cNvSpPr txBox="1"/>
          <p:nvPr/>
        </p:nvSpPr>
        <p:spPr>
          <a:xfrm>
            <a:off x="8279904" y="2502816"/>
            <a:ext cx="101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また、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DD7C942C-0265-1138-A785-185351DCFCA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8696"/>
          <a:stretch/>
        </p:blipFill>
        <p:spPr>
          <a:xfrm>
            <a:off x="6479364" y="222456"/>
            <a:ext cx="5293783" cy="142264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FC78CF7-D45F-AC1B-CDE5-22D455C94660}"/>
              </a:ext>
            </a:extLst>
          </p:cNvPr>
          <p:cNvSpPr txBox="1"/>
          <p:nvPr/>
        </p:nvSpPr>
        <p:spPr>
          <a:xfrm>
            <a:off x="9126256" y="2996455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（マンハッタン距離）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7766526" y="3672438"/>
            <a:ext cx="4006621" cy="2212655"/>
          </a:xfrm>
          <a:prstGeom prst="wedgeRoundRectCallout">
            <a:avLst>
              <a:gd name="adj1" fmla="val -78369"/>
              <a:gd name="adj2" fmla="val 868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QA</a:t>
            </a:r>
            <a:r>
              <a:rPr kumimoji="1" lang="ja-JP" altLang="en-US" dirty="0">
                <a:solidFill>
                  <a:schemeClr val="tx1"/>
                </a:solidFill>
              </a:rPr>
              <a:t>の活かせるような数式ではないため、改善が必要です。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（後スライドで説明）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:</a:t>
            </a:r>
            <a:r>
              <a:rPr kumimoji="1" lang="ja-JP" altLang="en-US" dirty="0">
                <a:solidFill>
                  <a:schemeClr val="tx1"/>
                </a:solidFill>
              </a:rPr>
              <a:t>ハンター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体の位置の関係性で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最適化するとか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34C86-0101-074E-E078-2B712648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48249B70-5F73-2716-67E3-66F724BE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6603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ja-JP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の定式化</a:t>
            </a:r>
            <a:endParaRPr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6A9ADD9-53D3-52F9-CA97-BE3FFBCC322F}"/>
              </a:ext>
            </a:extLst>
          </p:cNvPr>
          <p:cNvGrpSpPr/>
          <p:nvPr/>
        </p:nvGrpSpPr>
        <p:grpSpPr>
          <a:xfrm>
            <a:off x="521207" y="1355988"/>
            <a:ext cx="10660316" cy="4290446"/>
            <a:chOff x="559009" y="2362552"/>
            <a:chExt cx="10660316" cy="4290446"/>
          </a:xfrm>
        </p:grpSpPr>
        <p:sp>
          <p:nvSpPr>
            <p:cNvPr id="15" name="コンテンツ プレースホルダー 17">
              <a:extLst>
                <a:ext uri="{FF2B5EF4-FFF2-40B4-BE49-F238E27FC236}">
                  <a16:creationId xmlns:a16="http://schemas.microsoft.com/office/drawing/2014/main" id="{7B2A96AB-F038-49B8-B32C-A030E29C6E12}"/>
                </a:ext>
              </a:extLst>
            </p:cNvPr>
            <p:cNvSpPr txBox="1">
              <a:spLocks/>
            </p:cNvSpPr>
            <p:nvPr/>
          </p:nvSpPr>
          <p:spPr>
            <a:xfrm>
              <a:off x="559009" y="2362552"/>
              <a:ext cx="10660316" cy="429044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rtl="0">
                <a:lnSpc>
                  <a:spcPct val="100000"/>
                </a:lnSpc>
                <a:spcAft>
                  <a:spcPts val="600"/>
                </a:spcAft>
                <a:buNone/>
                <a:defRPr/>
              </a:pPr>
              <a:r>
                <a:rPr lang="ja-JP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目的項（ターゲット包囲促進）</a:t>
              </a:r>
              <a:r>
                <a:rPr lang="ja-JP" altLang="en-US" sz="1800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：</a:t>
              </a:r>
              <a:r>
                <a:rPr lang="ja-JP" altLang="en-US" sz="1800" b="1" u="sng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各ハンターとターゲットとの距離を最小化する。距離は、マンハッタン距離で測るものとする。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（ターゲットからの距離が</a:t>
              </a:r>
              <a:r>
                <a:rPr lang="en-US" altLang="ja-JP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のマス（隣接するマス）にハンターがいる場合にエネルギーが低くなるように（ボーナス） 、距離が</a:t>
              </a:r>
              <a:r>
                <a:rPr lang="en-US" altLang="ja-JP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0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（ターゲットと同じマス）や距離が</a:t>
              </a:r>
              <a:r>
                <a:rPr lang="en-US" altLang="ja-JP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以上のマスにはエネルギーが高くなるように（ペナルティ）設計する。</a:t>
              </a:r>
              <a:r>
                <a:rPr lang="ja-JP" altLang="en-US" sz="1800" b="1" dirty="0">
                  <a:solidFill>
                    <a:schemeClr val="accent1">
                      <a:lumMod val="7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係数 </a:t>
              </a:r>
              <a:r>
                <a:rPr lang="en-US" altLang="ja-JP" sz="1800" b="1" dirty="0">
                  <a:solidFill>
                    <a:schemeClr val="accent1">
                      <a:lumMod val="7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</a:t>
              </a:r>
              <a:r>
                <a:rPr lang="en-US" altLang="ja-JP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および 　　　で報酬の重みを調整する。）</a:t>
              </a:r>
              <a:endParaRPr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marL="0" lvl="0" indent="0" rtl="0">
                <a:lnSpc>
                  <a:spcPct val="100000"/>
                </a:lnSpc>
                <a:spcAft>
                  <a:spcPts val="600"/>
                </a:spcAft>
                <a:buNone/>
                <a:defRPr/>
              </a:pPr>
              <a:r>
                <a:rPr lang="zh-TW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①</a:t>
              </a:r>
              <a:r>
                <a:rPr lang="en-US" altLang="zh-TW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</a:t>
              </a:r>
              <a:r>
                <a:rPr lang="ja-JP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（</a:t>
              </a:r>
              <a:r>
                <a:rPr lang="zh-TW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位置一意性</a:t>
              </a:r>
              <a:r>
                <a:rPr lang="ja-JP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）</a:t>
              </a:r>
              <a:r>
                <a:rPr lang="ja-JP" altLang="en-US" sz="1800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：</a:t>
              </a:r>
              <a:r>
                <a:rPr lang="ja-JP" altLang="en-US" sz="1800" b="1" u="sng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各ハンターは必ず１つのマスに存在する。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（各ハンターが、同時に複数のマスを選択したり、逆にマスを</a:t>
              </a:r>
              <a:r>
                <a:rPr lang="en-US" altLang="ja-JP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つも選択しなかった場合に、大きなペナルティを与える。</a:t>
              </a:r>
              <a:r>
                <a:rPr lang="ja-JP" altLang="en-US" sz="1800" b="1" dirty="0">
                  <a:solidFill>
                    <a:schemeClr val="accent1">
                      <a:lumMod val="7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係数 </a:t>
              </a:r>
              <a:r>
                <a:rPr lang="en-US" altLang="ja-JP" sz="1800" b="1" dirty="0">
                  <a:solidFill>
                    <a:schemeClr val="accent1">
                      <a:lumMod val="7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P_1</a:t>
              </a:r>
              <a:r>
                <a:rPr lang="en-US" altLang="ja-JP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でその強度を調整する。）</a:t>
              </a:r>
            </a:p>
            <a:p>
              <a:pPr marL="0" lvl="0" indent="0" rtl="0">
                <a:lnSpc>
                  <a:spcPct val="100000"/>
                </a:lnSpc>
                <a:spcAft>
                  <a:spcPts val="600"/>
                </a:spcAft>
                <a:buNone/>
                <a:defRPr/>
              </a:pPr>
              <a:r>
                <a:rPr lang="zh-TW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②（ハンター衝突回避）</a:t>
              </a:r>
              <a:r>
                <a:rPr lang="ja-JP" altLang="en-US" sz="1800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：</a:t>
              </a:r>
              <a:r>
                <a:rPr lang="ja-JP" altLang="en-US" sz="1800" b="1" u="sng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同一のマスに複数のハンターが存在することはない。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（異なるハンターが同じマスを選択した場合に、大きなペナルティを与える。</a:t>
              </a:r>
              <a:r>
                <a:rPr lang="ja-JP" altLang="en-US" sz="1800" b="1" dirty="0">
                  <a:solidFill>
                    <a:schemeClr val="accent1">
                      <a:lumMod val="7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係数 </a:t>
              </a:r>
              <a:r>
                <a:rPr lang="en-US" altLang="ja-JP" sz="1800" b="1" dirty="0">
                  <a:solidFill>
                    <a:schemeClr val="accent1">
                      <a:lumMod val="75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P_2</a:t>
              </a:r>
              <a:r>
                <a:rPr lang="en-US" altLang="ja-JP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</a:t>
              </a:r>
              <a:r>
                <a:rPr lang="ja-JP" altLang="en-US" sz="18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でその強度を調整する。）</a:t>
              </a:r>
            </a:p>
            <a:p>
              <a:pPr marL="0" lvl="0" indent="0" rtl="0">
                <a:lnSpc>
                  <a:spcPct val="100000"/>
                </a:lnSpc>
                <a:spcAft>
                  <a:spcPts val="600"/>
                </a:spcAft>
                <a:buNone/>
                <a:defRPr/>
              </a:pPr>
              <a:r>
                <a:rPr lang="zh-TW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制約項</a:t>
              </a:r>
              <a:r>
                <a:rPr lang="ja-JP" altLang="en-US" sz="1800" b="1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③（ターゲット衝突回避）</a:t>
              </a:r>
              <a:r>
                <a:rPr lang="ja-JP" altLang="en-US" sz="1800" dirty="0">
                  <a:solidFill>
                    <a:srgbClr val="D24726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：</a:t>
              </a:r>
              <a:r>
                <a:rPr lang="ja-JP" altLang="en-US" sz="1800" b="1" u="sng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ハンターとターゲットが同一のマスに存在することはない。</a:t>
              </a:r>
              <a:r>
                <a:rPr lang="ja-JP" altLang="en-US" sz="18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（ハンターがターゲットと同じマスを選択した場合に、大きなペナルティを与える。</a:t>
              </a:r>
              <a:r>
                <a:rPr lang="ja-JP" altLang="en-US" sz="1800" b="1" dirty="0">
                  <a:solidFill>
                    <a:schemeClr val="accent1">
                      <a:lumMod val="7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係数 </a:t>
              </a:r>
              <a:r>
                <a:rPr lang="en-US" altLang="ja-JP" sz="1800" b="1" dirty="0">
                  <a:solidFill>
                    <a:schemeClr val="accent1">
                      <a:lumMod val="7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P_3 </a:t>
              </a:r>
              <a:r>
                <a:rPr lang="ja-JP" altLang="en-US" sz="18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でその強度を調整する。）</a:t>
              </a:r>
            </a:p>
            <a:p>
              <a:pPr marL="0" lvl="0" indent="0" rtl="0">
                <a:lnSpc>
                  <a:spcPct val="100000"/>
                </a:lnSpc>
                <a:spcAft>
                  <a:spcPts val="600"/>
                </a:spcAft>
                <a:buNone/>
                <a:defRPr/>
              </a:pPr>
              <a:endPara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0" lvl="0" indent="0" rtl="0">
                <a:lnSpc>
                  <a:spcPct val="100000"/>
                </a:lnSpc>
                <a:spcAft>
                  <a:spcPts val="600"/>
                </a:spcAft>
                <a:buNone/>
                <a:defRPr/>
              </a:pPr>
              <a:endParaRPr lang="en-US" altLang="ja-JP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0" lvl="0" indent="0" rtl="0">
                <a:lnSpc>
                  <a:spcPct val="100000"/>
                </a:lnSpc>
                <a:spcAft>
                  <a:spcPts val="600"/>
                </a:spcAft>
                <a:buNone/>
                <a:defRPr/>
              </a:pPr>
              <a:endParaRPr lang="ja-JP" altLang="en-US" sz="18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90E93BF1-8C07-C276-0664-F67C90D54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18243" t="15757" b="15938"/>
            <a:stretch/>
          </p:blipFill>
          <p:spPr>
            <a:xfrm>
              <a:off x="8464297" y="3208120"/>
              <a:ext cx="734532" cy="298174"/>
            </a:xfrm>
            <a:prstGeom prst="rect">
              <a:avLst/>
            </a:prstGeom>
          </p:spPr>
        </p:pic>
      </p:grpSp>
      <p:sp>
        <p:nvSpPr>
          <p:cNvPr id="29" name="コンテンツ プレースホルダー 17">
            <a:extLst>
              <a:ext uri="{FF2B5EF4-FFF2-40B4-BE49-F238E27FC236}">
                <a16:creationId xmlns:a16="http://schemas.microsoft.com/office/drawing/2014/main" id="{86AEE0D4-DF26-3094-0520-76E1C4004D44}"/>
              </a:ext>
            </a:extLst>
          </p:cNvPr>
          <p:cNvSpPr txBox="1">
            <a:spLocks/>
          </p:cNvSpPr>
          <p:nvPr/>
        </p:nvSpPr>
        <p:spPr>
          <a:xfrm>
            <a:off x="521207" y="5671961"/>
            <a:ext cx="1099599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これらの係数 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(A,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, P_1, P_2, P_3)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は正の値であり、特に制約を守らせるためのペナルティ係数 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(P_1, P_2, P_3)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は、目的を達成するための係数 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(A,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　　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よりも十分に大きく設定する必要がある。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1F192BD-804B-4F59-7867-4A8C8635EF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8243" t="15757" b="15938"/>
          <a:stretch/>
        </p:blipFill>
        <p:spPr>
          <a:xfrm>
            <a:off x="2120343" y="5750465"/>
            <a:ext cx="532123" cy="21600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BC0B907-2408-B196-F32F-9C0ECF8C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8243" t="15757" b="15938"/>
          <a:stretch/>
        </p:blipFill>
        <p:spPr>
          <a:xfrm>
            <a:off x="3781459" y="5992001"/>
            <a:ext cx="532123" cy="2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5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シミュレーション結果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484104" cy="3977640"/>
          </a:xfrm>
        </p:spPr>
        <p:txBody>
          <a:bodyPr/>
          <a:lstStyle/>
          <a:p>
            <a:r>
              <a:rPr kumimoji="1" lang="ja-JP" altLang="en-US" sz="2400" dirty="0"/>
              <a:t>同じ位置のハンターとターゲットの状態から、</a:t>
            </a:r>
            <a:r>
              <a:rPr kumimoji="1" lang="en-US" altLang="ja-JP" sz="2400" dirty="0"/>
              <a:t>16</a:t>
            </a:r>
            <a:r>
              <a:rPr kumimoji="1" lang="ja-JP" altLang="en-US" sz="2400" dirty="0"/>
              <a:t>回実施。</a:t>
            </a:r>
            <a:endParaRPr kumimoji="1" lang="en-US" altLang="ja-JP" sz="2400" dirty="0"/>
          </a:p>
          <a:p>
            <a:r>
              <a:rPr kumimoji="1" lang="ja-JP" altLang="en-US" sz="2400" dirty="0"/>
              <a:t>ターゲット位置を</a:t>
            </a:r>
            <a:r>
              <a:rPr kumimoji="1" lang="en-US" altLang="ja-JP" sz="2400" dirty="0"/>
              <a:t>2</a:t>
            </a:r>
            <a:r>
              <a:rPr kumimoji="1" lang="ja-JP" altLang="en-US" sz="2400" dirty="0"/>
              <a:t>パターン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真ん中と端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で実施したため計</a:t>
            </a:r>
            <a:r>
              <a:rPr kumimoji="1" lang="en-US" altLang="ja-JP" sz="2400" dirty="0"/>
              <a:t>32</a:t>
            </a:r>
            <a:r>
              <a:rPr kumimoji="1" lang="ja-JP" altLang="en-US" sz="2400" dirty="0"/>
              <a:t>回実施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10087"/>
              </p:ext>
            </p:extLst>
          </p:nvPr>
        </p:nvGraphicFramePr>
        <p:xfrm>
          <a:off x="1206500" y="3543300"/>
          <a:ext cx="10388600" cy="2541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474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　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初期ターゲット位置センター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 dirty="0">
                          <a:effectLst/>
                        </a:rPr>
                        <a:t>初期ターゲット位置端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474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　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計測時間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※</a:t>
                      </a:r>
                      <a:endParaRPr lang="en-US" altLang="ja-JP" sz="2000" u="none" strike="noStrike" dirty="0"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ステップ数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計測時間</a:t>
                      </a:r>
                      <a:r>
                        <a:rPr lang="en-US" altLang="ja-JP" sz="2000" u="none" strike="noStrike" dirty="0">
                          <a:effectLst/>
                        </a:rPr>
                        <a:t>※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ステップ数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90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 dirty="0">
                          <a:effectLst/>
                        </a:rPr>
                        <a:t>平均</a:t>
                      </a:r>
                      <a:endParaRPr lang="ja-JP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103.83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40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93.48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39.50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199.07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74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145.79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62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星 7 5"/>
          <p:cNvSpPr/>
          <p:nvPr/>
        </p:nvSpPr>
        <p:spPr>
          <a:xfrm>
            <a:off x="3140075" y="3048000"/>
            <a:ext cx="5905500" cy="2857500"/>
          </a:xfrm>
          <a:prstGeom prst="star7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平均と</a:t>
            </a:r>
            <a:r>
              <a:rPr kumimoji="1" lang="en-US" altLang="ja-JP" b="1" dirty="0">
                <a:solidFill>
                  <a:schemeClr val="tx1"/>
                </a:solidFill>
              </a:rPr>
              <a:t>MAX</a:t>
            </a:r>
            <a:r>
              <a:rPr kumimoji="1" lang="ja-JP" altLang="en-US" b="1" dirty="0">
                <a:solidFill>
                  <a:schemeClr val="tx1"/>
                </a:solidFill>
              </a:rPr>
              <a:t>とも</a:t>
            </a:r>
            <a:r>
              <a:rPr kumimoji="1" lang="en-US" altLang="ja-JP" b="1" dirty="0">
                <a:solidFill>
                  <a:schemeClr val="tx1"/>
                </a:solidFill>
              </a:rPr>
              <a:t>10</a:t>
            </a:r>
            <a:r>
              <a:rPr kumimoji="1" lang="ja-JP" altLang="en-US" b="1" dirty="0">
                <a:solidFill>
                  <a:schemeClr val="tx1"/>
                </a:solidFill>
              </a:rPr>
              <a:t>分以内達成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89800" y="6216134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平均のみ小数点以下第三位四捨五入</a:t>
            </a:r>
          </a:p>
        </p:txBody>
      </p:sp>
    </p:spTree>
    <p:extLst>
      <p:ext uri="{BB962C8B-B14F-4D97-AF65-F5344CB8AC3E}">
        <p14:creationId xmlns:p14="http://schemas.microsoft.com/office/powerpoint/2010/main" val="10339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90CD-5454-5FB1-FB22-D350FCA8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96117BE7-495B-6AD6-7840-58AB35C6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ja-JP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の定式化改善項</a:t>
            </a:r>
          </a:p>
        </p:txBody>
      </p:sp>
      <p:sp>
        <p:nvSpPr>
          <p:cNvPr id="5" name="コンテンツ プレースホルダー 17">
            <a:extLst>
              <a:ext uri="{FF2B5EF4-FFF2-40B4-BE49-F238E27FC236}">
                <a16:creationId xmlns:a16="http://schemas.microsoft.com/office/drawing/2014/main" id="{3D9B2A54-2599-A511-679C-AAD09E1853A0}"/>
              </a:ext>
            </a:extLst>
          </p:cNvPr>
          <p:cNvSpPr txBox="1">
            <a:spLocks/>
          </p:cNvSpPr>
          <p:nvPr/>
        </p:nvSpPr>
        <p:spPr>
          <a:xfrm>
            <a:off x="485425" y="1279422"/>
            <a:ext cx="1484448" cy="123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追加目的項</a:t>
            </a:r>
            <a:r>
              <a:rPr lang="en-US" altLang="ja-JP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（現在位置から近い位置に行く）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0EFF9E-0463-CA49-BA82-16B7BFF3FD30}"/>
              </a:ext>
            </a:extLst>
          </p:cNvPr>
          <p:cNvSpPr txBox="1"/>
          <p:nvPr/>
        </p:nvSpPr>
        <p:spPr>
          <a:xfrm>
            <a:off x="521206" y="3702632"/>
            <a:ext cx="3149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追加目的項</a:t>
            </a:r>
            <a:r>
              <a:rPr lang="en-US" altLang="ja-JP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</a:t>
            </a:r>
            <a:r>
              <a:rPr lang="ja-JP" altLang="en-US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取り囲み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）</a:t>
            </a:r>
            <a:endParaRPr lang="ja-JP" altLang="en-US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2D50F84-D963-F6E2-ECC1-5838CFE4513A}"/>
              </a:ext>
            </a:extLst>
          </p:cNvPr>
          <p:cNvCxnSpPr>
            <a:cxnSpLocks/>
          </p:cNvCxnSpPr>
          <p:nvPr/>
        </p:nvCxnSpPr>
        <p:spPr>
          <a:xfrm flipV="1">
            <a:off x="470419" y="3533490"/>
            <a:ext cx="11191371" cy="329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690E79FB-515F-9E2E-F572-A12D5C1C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08" y="2478823"/>
            <a:ext cx="2505075" cy="466725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48F2A5D-8190-D0CF-A65F-931B8E388D7F}"/>
              </a:ext>
            </a:extLst>
          </p:cNvPr>
          <p:cNvSpPr txBox="1"/>
          <p:nvPr/>
        </p:nvSpPr>
        <p:spPr>
          <a:xfrm>
            <a:off x="1758081" y="2599871"/>
            <a:ext cx="101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ここで、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17A3AA-673B-4F6A-762A-3A3FA6503262}"/>
              </a:ext>
            </a:extLst>
          </p:cNvPr>
          <p:cNvSpPr txBox="1"/>
          <p:nvPr/>
        </p:nvSpPr>
        <p:spPr>
          <a:xfrm>
            <a:off x="8279904" y="2502816"/>
            <a:ext cx="101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また、</a:t>
            </a: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DD7C942C-0265-1138-A785-185351DC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696"/>
          <a:stretch/>
        </p:blipFill>
        <p:spPr>
          <a:xfrm>
            <a:off x="6479364" y="222456"/>
            <a:ext cx="5293783" cy="142264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FC78CF7-D45F-AC1B-CDE5-22D455C94660}"/>
              </a:ext>
            </a:extLst>
          </p:cNvPr>
          <p:cNvSpPr txBox="1"/>
          <p:nvPr/>
        </p:nvSpPr>
        <p:spPr>
          <a:xfrm>
            <a:off x="9126256" y="2996455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（マンハッタン距離）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870200" y="2600158"/>
                <a:ext cx="4775635" cy="8996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now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/>
                            </a:rPr>
                            <m:t>dist</m:t>
                          </m:r>
                          <m:d>
                            <m:d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/>
                                </a:rPr>
                                <m:t>d</m:t>
                              </m:r>
                            </m:e>
                          </m:d>
                        </m:sub>
                      </m:sSub>
                      <m:r>
                        <a:rPr lang="en-US" altLang="ja-JP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/>
                                </a:rPr>
                                <m:t>C</m:t>
                              </m:r>
                              <m:r>
                                <a:rPr lang="en-US" altLang="ja-JP">
                                  <a:latin typeface="Cambria Math"/>
                                </a:rPr>
                                <m:t>,  0≤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/>
                                </a:rPr>
                                <m:t>d</m:t>
                              </m:r>
                              <m:r>
                                <a:rPr lang="en-US" altLang="ja-JP">
                                  <a:latin typeface="Cambria Math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𝑓𝑎𝑟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×(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−1)</m:t>
                              </m:r>
                              <m:r>
                                <a:rPr lang="en-US" altLang="ja-JP">
                                  <a:latin typeface="Cambria Math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/>
                                </a:rPr>
                                <m:t>d</m:t>
                              </m:r>
                              <m:r>
                                <a:rPr lang="en-US" altLang="ja-JP"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0" y="2600158"/>
                <a:ext cx="4775635" cy="8996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264191" y="1235699"/>
                <a:ext cx="4175857" cy="11895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𝑛𝑜𝑤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_</m:t>
                          </m:r>
                          <m:r>
                            <a:rPr lang="en-US" altLang="ja-JP" b="0" i="1" smtClean="0">
                              <a:latin typeface="Cambria Math"/>
                            </a:rPr>
                            <m:t>𝑑𝑖𝑠𝑡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  <m:r>
                            <a:rPr lang="en-US" altLang="ja-JP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𝑛𝑜𝑤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𝑑𝑖𝑠𝑡</m:t>
                                      </m:r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)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h𝑥𝑦</m:t>
                          </m:r>
                        </m:sub>
                      </m:sSub>
                    </m:oMath>
                  </m:oMathPara>
                </a14:m>
                <a:endParaRPr lang="ja-JP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191" y="1235699"/>
                <a:ext cx="4175857" cy="118955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603502" y="4071964"/>
                <a:ext cx="9169645" cy="9387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/>
                            </a:rPr>
                            <m:t>𝑠𝑢𝑟𝑟𝑜𝑢𝑛𝑑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𝐺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ja-JP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ja-JP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ja-JP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=0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𝐺</m:t>
                                          </m:r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ja-JP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i="1">
                                                      <a:latin typeface="Cambria Math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=0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𝐺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𝑆𝑢𝑟𝑟𝑜𝑢𝑛𝑑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ja-JP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ja-JP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ja-JP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ja-JP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ja-JP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ja-JP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ja-JP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ja-JP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i="1">
                                                          <a:latin typeface="Cambria Math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ja-JP" altLang="ja-JP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2" y="4071964"/>
                <a:ext cx="9169645" cy="9387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8F2A5D-8190-D0CF-A65F-931B8E388D7F}"/>
              </a:ext>
            </a:extLst>
          </p:cNvPr>
          <p:cNvSpPr txBox="1"/>
          <p:nvPr/>
        </p:nvSpPr>
        <p:spPr>
          <a:xfrm>
            <a:off x="546621" y="5323499"/>
            <a:ext cx="101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ここで、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758082" y="5023447"/>
                <a:ext cx="10015066" cy="14851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/>
                        </a:rPr>
                        <m:t>𝑆𝑢𝑟𝑟𝑜𝑢𝑛𝑑</m:t>
                      </m:r>
                      <m:d>
                        <m:dPr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ja-JP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0 ,  </m:t>
                              </m:r>
                              <m:sSub>
                                <m:sSub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ja-JP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ja-JP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)(</m:t>
                                      </m:r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)+(</m:t>
                                  </m:r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)(</m:t>
                                  </m:r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ja-JP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ja-JP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ad>
                                    <m:radPr>
                                      <m:degHide m:val="on"/>
                                      <m:ctrlPr>
                                        <a:rPr lang="ja-JP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ja-JP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ja-JP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ja-JP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eqArr>
                          <m:r>
                            <a:rPr lang="en-US" altLang="ja-JP" i="1">
                              <a:latin typeface="Cambria Math"/>
                            </a:rPr>
                            <m:t> ,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/>
                            </a:rPr>
                            <m:t>≠</m:t>
                          </m:r>
                          <m:sSub>
                            <m:sSubPr>
                              <m:ctrlPr>
                                <a:rPr lang="ja-JP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082" y="5023447"/>
                <a:ext cx="10015066" cy="1485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4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34C86-0101-074E-E078-2B712648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48249B70-5F73-2716-67E3-66F724BE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660315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ja-JP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QUBO</a:t>
            </a:r>
            <a:r>
              <a:rPr lang="ja-JP" altLang="en-US" b="1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の改善定式化</a:t>
            </a:r>
            <a:endParaRPr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5" name="コンテンツ プレースホルダー 17">
            <a:extLst>
              <a:ext uri="{FF2B5EF4-FFF2-40B4-BE49-F238E27FC236}">
                <a16:creationId xmlns:a16="http://schemas.microsoft.com/office/drawing/2014/main" id="{7B2A96AB-F038-49B8-B32C-A030E29C6E12}"/>
              </a:ext>
            </a:extLst>
          </p:cNvPr>
          <p:cNvSpPr txBox="1">
            <a:spLocks/>
          </p:cNvSpPr>
          <p:nvPr/>
        </p:nvSpPr>
        <p:spPr>
          <a:xfrm>
            <a:off x="521207" y="1355988"/>
            <a:ext cx="10660316" cy="4290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目的項追加</a:t>
            </a:r>
            <a:r>
              <a:rPr lang="en-US" altLang="ja-JP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（現在位置から近い位置に行く）</a:t>
            </a:r>
            <a:r>
              <a:rPr lang="ja-JP" altLang="en-US" sz="1800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：</a:t>
            </a:r>
            <a:r>
              <a:rPr lang="ja-JP" altLang="en-US" sz="1800" b="1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各ハンターの現在位置から近いターゲットに行く</a:t>
            </a:r>
            <a:endParaRPr lang="en-US" altLang="ja-JP" sz="1800" b="1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（無駄な動きをしないために、現在位置からなるべく近い位置へ行く。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800" b="1" dirty="0">
                <a:solidFill>
                  <a:schemeClr val="accent5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係数</a:t>
            </a:r>
            <a:r>
              <a:rPr lang="en-US" altLang="ja-JP" sz="1800" b="1" dirty="0">
                <a:solidFill>
                  <a:schemeClr val="accent5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でその強度を調整する。）</a:t>
            </a:r>
            <a:endParaRPr lang="en-US" altLang="ja-JP" sz="1800" b="1" dirty="0">
              <a:solidFill>
                <a:srgbClr val="D24726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目的項追加</a:t>
            </a:r>
            <a:r>
              <a:rPr lang="en-US" altLang="ja-JP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</a:t>
            </a:r>
            <a:r>
              <a:rPr lang="ja-JP" altLang="en-US" sz="1800" b="1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（ターゲット取り囲み）</a:t>
            </a:r>
            <a:r>
              <a:rPr lang="ja-JP" altLang="en-US" sz="1800" dirty="0">
                <a:solidFill>
                  <a:srgbClr val="D24726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：</a:t>
            </a:r>
            <a:r>
              <a:rPr lang="ja-JP" altLang="en-US" sz="1800" b="1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ターゲットから見て、各ハンターの相対的な位置関係を最適化する。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（ターゲットを原点としたときの各ハンター同士の</a:t>
            </a:r>
            <a:r>
              <a:rPr lang="ja-JP" altLang="en-US" sz="1800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コサイン類似度をすべて足すことにより、ターゲットから見て、ハンター同士の角度が均等となるように取り囲む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。例を挙げると、仮に</a:t>
            </a:r>
            <a:r>
              <a:rPr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18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つの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ハンターの場合、ターゲットを挟んで逆側にいると、コサイン類似度はマイナス</a:t>
            </a:r>
            <a:r>
              <a:rPr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となり、最適な状態となる。ほかの角度の際、正多角形の場合、最適な状態となる。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800" b="1" dirty="0">
                <a:solidFill>
                  <a:schemeClr val="accent5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係数</a:t>
            </a:r>
            <a:r>
              <a:rPr lang="en-US" altLang="ja-JP" sz="1800" b="1" dirty="0">
                <a:solidFill>
                  <a:schemeClr val="accent5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でその強度を調整する。）</a:t>
            </a: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altLang="ja-JP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ja-JP" altLang="en-US" sz="18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コンテンツ プレースホルダー 17">
            <a:extLst>
              <a:ext uri="{FF2B5EF4-FFF2-40B4-BE49-F238E27FC236}">
                <a16:creationId xmlns:a16="http://schemas.microsoft.com/office/drawing/2014/main" id="{86AEE0D4-DF26-3094-0520-76E1C4004D44}"/>
              </a:ext>
            </a:extLst>
          </p:cNvPr>
          <p:cNvSpPr txBox="1">
            <a:spLocks/>
          </p:cNvSpPr>
          <p:nvPr/>
        </p:nvSpPr>
        <p:spPr>
          <a:xfrm>
            <a:off x="521207" y="5671961"/>
            <a:ext cx="10995990" cy="64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これらの係数 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(B, C,)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は正の値であり、特に制約を守らせるための前ページで示したペナルティ係数 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(P_1, P_2, P_3)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は、目的を達成するための係数 </a:t>
            </a:r>
            <a:r>
              <a: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(B,C) </a:t>
            </a:r>
            <a:r>
              <a:rPr lang="ja-JP" altLang="en-US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よりも十分に大きく設定する必要がある。</a:t>
            </a:r>
          </a:p>
        </p:txBody>
      </p:sp>
    </p:spTree>
    <p:extLst>
      <p:ext uri="{BB962C8B-B14F-4D97-AF65-F5344CB8AC3E}">
        <p14:creationId xmlns:p14="http://schemas.microsoft.com/office/powerpoint/2010/main" val="40229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ユーザー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2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6294</TotalTime>
  <Words>1664</Words>
  <Application>Microsoft Office PowerPoint</Application>
  <PresentationFormat>ワイド画面</PresentationFormat>
  <Paragraphs>154</Paragraphs>
  <Slides>15</Slides>
  <Notes>13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ＭＳ Ｐゴシック</vt:lpstr>
      <vt:lpstr>游ゴシック</vt:lpstr>
      <vt:lpstr>游ゴシック Medium</vt:lpstr>
      <vt:lpstr>Arial</vt:lpstr>
      <vt:lpstr>Cambria Math</vt:lpstr>
      <vt:lpstr>ユーザー設定</vt:lpstr>
      <vt:lpstr>量子おにごっこ</vt:lpstr>
      <vt:lpstr>はじめに</vt:lpstr>
      <vt:lpstr>前提条件</vt:lpstr>
      <vt:lpstr>QUBOの定式化</vt:lpstr>
      <vt:lpstr>QUBOの定式化</vt:lpstr>
      <vt:lpstr>QUBOの定式化</vt:lpstr>
      <vt:lpstr>シミュレーション結果</vt:lpstr>
      <vt:lpstr>QUBOの定式化改善項</vt:lpstr>
      <vt:lpstr>QUBOの改善定式化</vt:lpstr>
      <vt:lpstr>QUBOの定式化改善案</vt:lpstr>
      <vt:lpstr>シミュレーション結果(改善後)</vt:lpstr>
      <vt:lpstr>改善後の改善効果について考察</vt:lpstr>
      <vt:lpstr>その他の追加・改修検討事項</vt:lpstr>
      <vt:lpstr>将来の展望</vt:lpstr>
      <vt:lpstr>デモ動画とソース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QA4U3 Group4430_量子ユニコーンズ</dc:title>
  <dc:creator>里麻 佐藤</dc:creator>
  <cp:lastModifiedBy>里麻 佐藤</cp:lastModifiedBy>
  <cp:revision>74</cp:revision>
  <dcterms:created xsi:type="dcterms:W3CDTF">2025-04-04T01:52:55Z</dcterms:created>
  <dcterms:modified xsi:type="dcterms:W3CDTF">2025-05-11T13:21:44Z</dcterms:modified>
  <cp:version/>
</cp:coreProperties>
</file>