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2" r:id="rId5"/>
    <p:sldId id="277" r:id="rId6"/>
    <p:sldId id="271" r:id="rId7"/>
    <p:sldId id="280" r:id="rId8"/>
    <p:sldId id="279" r:id="rId9"/>
    <p:sldId id="273" r:id="rId10"/>
    <p:sldId id="276" r:id="rId11"/>
    <p:sldId id="274" r:id="rId12"/>
    <p:sldId id="281" r:id="rId13"/>
    <p:sldId id="282" r:id="rId14"/>
    <p:sldId id="269" r:id="rId15"/>
  </p:sldIdLst>
  <p:sldSz cx="5765800" cy="3600450"/>
  <p:notesSz cx="5765800" cy="36004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090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116139"/>
            <a:ext cx="4900930" cy="756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2016252"/>
            <a:ext cx="4036060" cy="900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FORMAR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TRANSFORMAR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33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FORMAR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TRANSFORMAR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33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3504" y="860348"/>
            <a:ext cx="2489200" cy="2159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828103"/>
            <a:ext cx="2508123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FORMAR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TRANSFORMAR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33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FORMAR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TRANSFORMAR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FORMAR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TRANSFORMAR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7" y="3390138"/>
            <a:ext cx="2828290" cy="135255"/>
          </a:xfrm>
          <a:custGeom>
            <a:avLst/>
            <a:gdLst/>
            <a:ahLst/>
            <a:cxnLst/>
            <a:rect l="l" t="t" r="r" b="b"/>
            <a:pathLst>
              <a:path w="2828290" h="135254">
                <a:moveTo>
                  <a:pt x="2828175" y="0"/>
                </a:moveTo>
                <a:lnTo>
                  <a:pt x="0" y="0"/>
                </a:lnTo>
                <a:lnTo>
                  <a:pt x="0" y="135013"/>
                </a:lnTo>
                <a:lnTo>
                  <a:pt x="2712948" y="135013"/>
                </a:lnTo>
                <a:lnTo>
                  <a:pt x="2828175" y="0"/>
                </a:lnTo>
                <a:close/>
              </a:path>
            </a:pathLst>
          </a:custGeom>
          <a:solidFill>
            <a:srgbClr val="1933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27" y="3390138"/>
            <a:ext cx="2828290" cy="135255"/>
          </a:xfrm>
          <a:custGeom>
            <a:avLst/>
            <a:gdLst/>
            <a:ahLst/>
            <a:cxnLst/>
            <a:rect l="l" t="t" r="r" b="b"/>
            <a:pathLst>
              <a:path w="2828290" h="135254">
                <a:moveTo>
                  <a:pt x="0" y="135013"/>
                </a:moveTo>
                <a:lnTo>
                  <a:pt x="2712948" y="135013"/>
                </a:lnTo>
                <a:lnTo>
                  <a:pt x="2828175" y="0"/>
                </a:lnTo>
                <a:lnTo>
                  <a:pt x="0" y="0"/>
                </a:lnTo>
                <a:lnTo>
                  <a:pt x="0" y="135013"/>
                </a:lnTo>
                <a:close/>
              </a:path>
            </a:pathLst>
          </a:custGeom>
          <a:ln w="5060">
            <a:solidFill>
              <a:srgbClr val="1933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752928" y="3390138"/>
            <a:ext cx="3007360" cy="135255"/>
          </a:xfrm>
          <a:custGeom>
            <a:avLst/>
            <a:gdLst/>
            <a:ahLst/>
            <a:cxnLst/>
            <a:rect l="l" t="t" r="r" b="b"/>
            <a:pathLst>
              <a:path w="3007360" h="135254">
                <a:moveTo>
                  <a:pt x="3007067" y="0"/>
                </a:moveTo>
                <a:lnTo>
                  <a:pt x="115227" y="0"/>
                </a:lnTo>
                <a:lnTo>
                  <a:pt x="0" y="135013"/>
                </a:lnTo>
                <a:lnTo>
                  <a:pt x="3007067" y="135013"/>
                </a:lnTo>
                <a:lnTo>
                  <a:pt x="3007067" y="0"/>
                </a:lnTo>
                <a:close/>
              </a:path>
            </a:pathLst>
          </a:custGeom>
          <a:solidFill>
            <a:srgbClr val="9B3B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752928" y="3390138"/>
            <a:ext cx="3007360" cy="135255"/>
          </a:xfrm>
          <a:custGeom>
            <a:avLst/>
            <a:gdLst/>
            <a:ahLst/>
            <a:cxnLst/>
            <a:rect l="l" t="t" r="r" b="b"/>
            <a:pathLst>
              <a:path w="3007360" h="135254">
                <a:moveTo>
                  <a:pt x="0" y="135013"/>
                </a:moveTo>
                <a:lnTo>
                  <a:pt x="3007067" y="135013"/>
                </a:lnTo>
                <a:lnTo>
                  <a:pt x="3007067" y="0"/>
                </a:lnTo>
                <a:lnTo>
                  <a:pt x="115227" y="0"/>
                </a:lnTo>
                <a:lnTo>
                  <a:pt x="0" y="135013"/>
                </a:lnTo>
              </a:path>
            </a:pathLst>
          </a:custGeom>
          <a:ln w="5060">
            <a:solidFill>
              <a:srgbClr val="9B3B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3335"/>
            <a:ext cx="839469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933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008" y="673216"/>
            <a:ext cx="5475782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4842" y="3393591"/>
            <a:ext cx="407035" cy="13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FORMAR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163430" y="3393591"/>
            <a:ext cx="705485" cy="13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TRANSFORMAR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348418"/>
            <a:ext cx="1326134" cy="180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05" y="159150"/>
            <a:ext cx="1396365" cy="25199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s-CL" sz="600" spc="-5" dirty="0">
                <a:solidFill>
                  <a:srgbClr val="7F7F7F"/>
                </a:solidFill>
                <a:latin typeface="Arial"/>
                <a:cs typeface="Arial"/>
              </a:rPr>
              <a:t>Lenguajes de programación</a:t>
            </a:r>
            <a:endParaRPr sz="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600" spc="-20" dirty="0" err="1">
                <a:solidFill>
                  <a:srgbClr val="7F7F7F"/>
                </a:solidFill>
                <a:latin typeface="Arial"/>
                <a:cs typeface="Arial"/>
              </a:rPr>
              <a:t>Ingenier</a:t>
            </a:r>
            <a:r>
              <a:rPr lang="es-CL" sz="600" spc="-20" dirty="0">
                <a:solidFill>
                  <a:srgbClr val="7F7F7F"/>
                </a:solidFill>
                <a:latin typeface="Arial"/>
                <a:cs typeface="Arial"/>
              </a:rPr>
              <a:t>í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600" spc="-5" dirty="0" err="1">
                <a:solidFill>
                  <a:srgbClr val="7F7F7F"/>
                </a:solidFill>
                <a:latin typeface="Arial"/>
                <a:cs typeface="Arial"/>
              </a:rPr>
              <a:t>en</a:t>
            </a:r>
            <a:r>
              <a:rPr sz="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20" dirty="0" err="1">
                <a:solidFill>
                  <a:srgbClr val="7F7F7F"/>
                </a:solidFill>
                <a:latin typeface="Arial"/>
                <a:cs typeface="Arial"/>
              </a:rPr>
              <a:t>Computaci</a:t>
            </a:r>
            <a:r>
              <a:rPr lang="es-CL" sz="600" spc="-20" dirty="0" err="1">
                <a:solidFill>
                  <a:srgbClr val="7F7F7F"/>
                </a:solidFill>
                <a:latin typeface="Arial"/>
                <a:cs typeface="Arial"/>
              </a:rPr>
              <a:t>ó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n </a:t>
            </a:r>
            <a:r>
              <a:rPr sz="600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Inform</a:t>
            </a:r>
            <a:r>
              <a:rPr lang="es-CL" sz="600" spc="-20" dirty="0">
                <a:solidFill>
                  <a:srgbClr val="7F7F7F"/>
                </a:solidFill>
                <a:latin typeface="Arial"/>
                <a:cs typeface="Arial"/>
              </a:rPr>
              <a:t>á</a:t>
            </a:r>
            <a:r>
              <a:rPr sz="600" spc="-20" dirty="0" err="1">
                <a:solidFill>
                  <a:srgbClr val="7F7F7F"/>
                </a:solidFill>
                <a:latin typeface="Arial"/>
                <a:cs typeface="Arial"/>
              </a:rPr>
              <a:t>tica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51275" y="158925"/>
            <a:ext cx="459104" cy="43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39900" y="1160088"/>
            <a:ext cx="1767281" cy="67005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sz="1700" spc="10" dirty="0">
                <a:latin typeface="Arial"/>
                <a:cs typeface="Arial"/>
              </a:rPr>
              <a:t>Laboratorio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I</a:t>
            </a:r>
            <a:endParaRPr sz="17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lang="es-CL" sz="1100" spc="-35" dirty="0">
                <a:latin typeface="Arial"/>
                <a:cs typeface="Arial"/>
              </a:rPr>
              <a:t>Compilador e Interprete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FORMAR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TRANSFORMAR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3335"/>
            <a:ext cx="113157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s-CL" spc="10" dirty="0">
                <a:hlinkClick r:id="rId2" action="ppaction://hlinksldjump"/>
              </a:rPr>
              <a:t>Diferencias</a:t>
            </a:r>
            <a:endParaRPr spc="10" dirty="0">
              <a:hlinkClick r:id="rId2" action="ppaction://hlinksldjump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1650" y="2821419"/>
            <a:ext cx="137642" cy="137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0182" y="2836033"/>
            <a:ext cx="609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EAEAF7"/>
                </a:solidFill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9643" y="2986087"/>
            <a:ext cx="56108" cy="56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FORMAR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TRANSFORMAR</a:t>
            </a:r>
          </a:p>
        </p:txBody>
      </p:sp>
      <p:pic>
        <p:nvPicPr>
          <p:cNvPr id="1026" name="Picture 2" descr="Image result for compilador e interprete diferencias">
            <a:extLst>
              <a:ext uri="{FF2B5EF4-FFF2-40B4-BE49-F238E27FC236}">
                <a16:creationId xmlns:a16="http://schemas.microsoft.com/office/drawing/2014/main" id="{8F38A867-FDB6-4B7A-88AD-4FA17E1F2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476250"/>
            <a:ext cx="57531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706508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94445-9B51-42D1-81F5-CDF331A7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335"/>
            <a:ext cx="1949400" cy="523220"/>
          </a:xfrm>
        </p:spPr>
        <p:txBody>
          <a:bodyPr/>
          <a:lstStyle/>
          <a:p>
            <a:r>
              <a:rPr lang="es-CL" dirty="0"/>
              <a:t>Manos a la obra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876E26-20CE-40D2-BBAC-7D2FB0097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2300" y="1571625"/>
            <a:ext cx="5475782" cy="276999"/>
          </a:xfrm>
        </p:spPr>
        <p:txBody>
          <a:bodyPr/>
          <a:lstStyle/>
          <a:p>
            <a:r>
              <a:rPr lang="es-CL" sz="1800" dirty="0"/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66535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94445-9B51-42D1-81F5-CDF331A7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335"/>
            <a:ext cx="1949400" cy="523220"/>
          </a:xfrm>
        </p:spPr>
        <p:txBody>
          <a:bodyPr/>
          <a:lstStyle/>
          <a:p>
            <a:r>
              <a:rPr lang="es-CL" dirty="0"/>
              <a:t>Manos a la obra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876E26-20CE-40D2-BBAC-7D2FB0097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3300" y="1523226"/>
            <a:ext cx="5475782" cy="276999"/>
          </a:xfrm>
        </p:spPr>
        <p:txBody>
          <a:bodyPr/>
          <a:lstStyle/>
          <a:p>
            <a:r>
              <a:rPr lang="es-CL" sz="1800" dirty="0"/>
              <a:t>Actividad</a:t>
            </a:r>
          </a:p>
        </p:txBody>
      </p:sp>
    </p:spTree>
    <p:extLst>
      <p:ext uri="{BB962C8B-B14F-4D97-AF65-F5344CB8AC3E}">
        <p14:creationId xmlns:p14="http://schemas.microsoft.com/office/powerpoint/2010/main" val="52937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94445-9B51-42D1-81F5-CDF331A7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335"/>
            <a:ext cx="1949400" cy="523220"/>
          </a:xfrm>
        </p:spPr>
        <p:txBody>
          <a:bodyPr/>
          <a:lstStyle/>
          <a:p>
            <a:r>
              <a:rPr lang="es-CL"/>
              <a:t>Manos a la obra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876E26-20CE-40D2-BBAC-7D2FB0097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1" y="1419225"/>
            <a:ext cx="4953000" cy="984885"/>
          </a:xfrm>
        </p:spPr>
        <p:txBody>
          <a:bodyPr/>
          <a:lstStyle/>
          <a:p>
            <a:endParaRPr lang="es-CL" sz="1600" dirty="0"/>
          </a:p>
          <a:p>
            <a:r>
              <a:rPr lang="es-ES" sz="1200" dirty="0"/>
              <a:t>Escribir un programa, que busque e imprima por pantalla los 20 números primos después del 500.</a:t>
            </a:r>
          </a:p>
          <a:p>
            <a:endParaRPr lang="es-ES" sz="1200" dirty="0"/>
          </a:p>
          <a:p>
            <a:r>
              <a:rPr lang="es-ES" sz="1200" dirty="0"/>
              <a:t>Luego, pruebe reemplazando el 500 por 5000000</a:t>
            </a:r>
            <a:endParaRPr lang="es-CL" sz="12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BDE275-681F-4A89-95EB-65B1EC390A5E}"/>
              </a:ext>
            </a:extLst>
          </p:cNvPr>
          <p:cNvSpPr/>
          <p:nvPr/>
        </p:nvSpPr>
        <p:spPr>
          <a:xfrm>
            <a:off x="139701" y="809625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En un lenguaje compilado y otro interpretado, para cada lenguaje, desarrolle:</a:t>
            </a:r>
          </a:p>
        </p:txBody>
      </p:sp>
      <p:pic>
        <p:nvPicPr>
          <p:cNvPr id="5122" name="Picture 2" descr="Image result for compilado lenguaje">
            <a:extLst>
              <a:ext uri="{FF2B5EF4-FFF2-40B4-BE49-F238E27FC236}">
                <a16:creationId xmlns:a16="http://schemas.microsoft.com/office/drawing/2014/main" id="{B4364FB0-11E8-4359-A269-E6ADC0859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67"/>
          <a:stretch/>
        </p:blipFill>
        <p:spPr bwMode="auto">
          <a:xfrm>
            <a:off x="1358900" y="2553357"/>
            <a:ext cx="2768599" cy="70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519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05" y="159150"/>
            <a:ext cx="1396365" cy="25199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s-CL" sz="600" spc="-5" dirty="0">
                <a:solidFill>
                  <a:srgbClr val="7F7F7F"/>
                </a:solidFill>
                <a:latin typeface="Arial"/>
                <a:cs typeface="Arial"/>
              </a:rPr>
              <a:t>Lenguajes de programación</a:t>
            </a:r>
            <a:endParaRPr sz="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Ingenier´ıa </a:t>
            </a:r>
            <a:r>
              <a:rPr sz="600" spc="-5" dirty="0" err="1">
                <a:solidFill>
                  <a:srgbClr val="7F7F7F"/>
                </a:solidFill>
                <a:latin typeface="Arial"/>
                <a:cs typeface="Arial"/>
              </a:rPr>
              <a:t>en</a:t>
            </a:r>
            <a:r>
              <a:rPr sz="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20" dirty="0" err="1">
                <a:solidFill>
                  <a:srgbClr val="7F7F7F"/>
                </a:solidFill>
                <a:latin typeface="Arial"/>
                <a:cs typeface="Arial"/>
              </a:rPr>
              <a:t>Computacion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Informatica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51275" y="158925"/>
            <a:ext cx="459104" cy="43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20900" y="1419225"/>
            <a:ext cx="1254125" cy="41101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lang="es-CL" sz="1700" spc="10" dirty="0">
                <a:latin typeface="Arial"/>
                <a:cs typeface="Arial"/>
              </a:rPr>
              <a:t>¡Gracias!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FORMAR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TRANSFORMAR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3335"/>
            <a:ext cx="113157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s-CL" spc="10" dirty="0">
                <a:hlinkClick r:id="rId2" action="ppaction://hlinksldjump"/>
              </a:rPr>
              <a:t>Contenidos</a:t>
            </a:r>
            <a:endParaRPr spc="10" dirty="0">
              <a:hlinkClick r:id="rId2" action="ppaction://hlinksldjump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1650" y="2821419"/>
            <a:ext cx="137642" cy="137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0182" y="2836033"/>
            <a:ext cx="609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EAEAF7"/>
                </a:solidFill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9643" y="2986087"/>
            <a:ext cx="56108" cy="56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FORMAR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TRANSFORMAR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6078220-4B7C-4F1E-8F50-3011D573DFC7}"/>
              </a:ext>
            </a:extLst>
          </p:cNvPr>
          <p:cNvSpPr txBox="1"/>
          <p:nvPr/>
        </p:nvSpPr>
        <p:spPr>
          <a:xfrm>
            <a:off x="101650" y="657225"/>
            <a:ext cx="5448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¿Qué es un lenguaje compilado?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¿Qué es un lenguaje interpretado?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Diferencias entre lenguaje compilado e interpretado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Manos a la obra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3335"/>
            <a:ext cx="2121892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s-CL" spc="10" dirty="0">
                <a:hlinkClick r:id="rId2" action="ppaction://hlinksldjump"/>
              </a:rPr>
              <a:t>Lenguaje compilado </a:t>
            </a:r>
            <a:endParaRPr spc="10" dirty="0">
              <a:hlinkClick r:id="rId2" action="ppaction://hlinksldjump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1650" y="2821419"/>
            <a:ext cx="137642" cy="137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0182" y="2836033"/>
            <a:ext cx="609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EAEAF7"/>
                </a:solidFill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9643" y="2986087"/>
            <a:ext cx="56108" cy="56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FORMAR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TRANSFORMAR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29FAF46-A7EE-44D4-B6DB-2EEE1E56BB2F}"/>
              </a:ext>
            </a:extLst>
          </p:cNvPr>
          <p:cNvSpPr txBox="1"/>
          <p:nvPr/>
        </p:nvSpPr>
        <p:spPr>
          <a:xfrm>
            <a:off x="1226870" y="1495425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¿Qué es un lenguaje compilado?</a:t>
            </a:r>
          </a:p>
        </p:txBody>
      </p:sp>
    </p:spTree>
    <p:extLst>
      <p:ext uri="{BB962C8B-B14F-4D97-AF65-F5344CB8AC3E}">
        <p14:creationId xmlns:p14="http://schemas.microsoft.com/office/powerpoint/2010/main" val="4001110065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3335"/>
            <a:ext cx="21018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s-CL" spc="10" dirty="0">
                <a:hlinkClick r:id="rId2" action="ppaction://hlinksldjump"/>
              </a:rPr>
              <a:t>Lenguaje compilado </a:t>
            </a:r>
            <a:endParaRPr spc="10" dirty="0">
              <a:hlinkClick r:id="rId2" action="ppaction://hlinksldjump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1650" y="2821419"/>
            <a:ext cx="137642" cy="137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0182" y="2836033"/>
            <a:ext cx="609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EAEAF7"/>
                </a:solidFill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9643" y="2986087"/>
            <a:ext cx="56108" cy="56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FORMAR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TRANSFORMAR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E5A9D6-1C24-428B-A90C-EE8703C2E2DC}"/>
              </a:ext>
            </a:extLst>
          </p:cNvPr>
          <p:cNvSpPr txBox="1"/>
          <p:nvPr/>
        </p:nvSpPr>
        <p:spPr>
          <a:xfrm>
            <a:off x="444500" y="885825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Un lenguaje compilado es un lenguaje de programación que requiere de un compilador para ejecutar la traducción.</a:t>
            </a:r>
            <a:endParaRPr lang="es-CL" sz="16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79DB84C-2369-4294-BE29-E6F2EEE4556A}"/>
              </a:ext>
            </a:extLst>
          </p:cNvPr>
          <p:cNvSpPr/>
          <p:nvPr/>
        </p:nvSpPr>
        <p:spPr>
          <a:xfrm>
            <a:off x="472214" y="1789179"/>
            <a:ext cx="44680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Son de alto nivel, donde las instrucciones son traducidas a un lenguaje de maquina, es decir, de unos y ceros.</a:t>
            </a:r>
            <a:endParaRPr lang="es-CL" sz="1600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975F671E-29CD-4763-92AC-337F3C3A0292}"/>
              </a:ext>
            </a:extLst>
          </p:cNvPr>
          <p:cNvSpPr/>
          <p:nvPr/>
        </p:nvSpPr>
        <p:spPr>
          <a:xfrm>
            <a:off x="95300" y="1038225"/>
            <a:ext cx="260451" cy="172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CBED4B56-FF21-4144-B922-83379291D154}"/>
              </a:ext>
            </a:extLst>
          </p:cNvPr>
          <p:cNvSpPr/>
          <p:nvPr/>
        </p:nvSpPr>
        <p:spPr>
          <a:xfrm>
            <a:off x="117474" y="1932002"/>
            <a:ext cx="260451" cy="172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9735560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3335"/>
            <a:ext cx="21780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s-CL" spc="10" dirty="0">
                <a:hlinkClick r:id="rId2" action="ppaction://hlinksldjump"/>
              </a:rPr>
              <a:t>Lenguaje compilado </a:t>
            </a:r>
            <a:endParaRPr spc="10" dirty="0">
              <a:hlinkClick r:id="rId2" action="ppaction://hlinksldjump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1650" y="2821419"/>
            <a:ext cx="137642" cy="137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0182" y="2836033"/>
            <a:ext cx="609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EAEAF7"/>
                </a:solidFill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9643" y="2986087"/>
            <a:ext cx="56108" cy="56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FORMAR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TRANSFORMAR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E5A9D6-1C24-428B-A90C-EE8703C2E2DC}"/>
              </a:ext>
            </a:extLst>
          </p:cNvPr>
          <p:cNvSpPr txBox="1"/>
          <p:nvPr/>
        </p:nvSpPr>
        <p:spPr>
          <a:xfrm>
            <a:off x="140182" y="602796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Entre algunos lenguajes compilados, tenemos:</a:t>
            </a:r>
          </a:p>
        </p:txBody>
      </p:sp>
      <p:pic>
        <p:nvPicPr>
          <p:cNvPr id="2050" name="Picture 2" descr="Image result for lenguajes compilados">
            <a:extLst>
              <a:ext uri="{FF2B5EF4-FFF2-40B4-BE49-F238E27FC236}">
                <a16:creationId xmlns:a16="http://schemas.microsoft.com/office/drawing/2014/main" id="{2E901CBE-4EF0-4CF3-B91F-A62A5AA37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2" t="21725" r="854" b="8434"/>
          <a:stretch/>
        </p:blipFill>
        <p:spPr bwMode="auto">
          <a:xfrm>
            <a:off x="749300" y="993556"/>
            <a:ext cx="3962400" cy="22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lenguajes compilados">
            <a:extLst>
              <a:ext uri="{FF2B5EF4-FFF2-40B4-BE49-F238E27FC236}">
                <a16:creationId xmlns:a16="http://schemas.microsoft.com/office/drawing/2014/main" id="{ADC500B6-453C-431B-AADA-F556C6850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89" t="67646" r="854" b="8435"/>
          <a:stretch/>
        </p:blipFill>
        <p:spPr bwMode="auto">
          <a:xfrm>
            <a:off x="2044700" y="2486026"/>
            <a:ext cx="1676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lenguajes compilados">
            <a:extLst>
              <a:ext uri="{FF2B5EF4-FFF2-40B4-BE49-F238E27FC236}">
                <a16:creationId xmlns:a16="http://schemas.microsoft.com/office/drawing/2014/main" id="{5FB928BA-A748-4612-89DE-B50E2822A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89" t="67646" r="854" b="8435"/>
          <a:stretch/>
        </p:blipFill>
        <p:spPr bwMode="auto">
          <a:xfrm>
            <a:off x="2132858" y="2301740"/>
            <a:ext cx="598414" cy="29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339696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3335"/>
            <a:ext cx="21780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s-CL" spc="10" dirty="0">
                <a:hlinkClick r:id="rId2" action="ppaction://hlinksldjump"/>
              </a:rPr>
              <a:t>Lenguaje Interpretado</a:t>
            </a:r>
            <a:endParaRPr spc="10" dirty="0">
              <a:hlinkClick r:id="rId2" action="ppaction://hlinksldjump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1650" y="2821419"/>
            <a:ext cx="137642" cy="137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0182" y="2836033"/>
            <a:ext cx="609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EAEAF7"/>
                </a:solidFill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9643" y="2986087"/>
            <a:ext cx="56108" cy="56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FORMAR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TRANSFORMAR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E324B3B-72C7-4745-9169-F54362129AE8}"/>
              </a:ext>
            </a:extLst>
          </p:cNvPr>
          <p:cNvSpPr/>
          <p:nvPr/>
        </p:nvSpPr>
        <p:spPr>
          <a:xfrm>
            <a:off x="1148866" y="1492630"/>
            <a:ext cx="3438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¿Qué es un lenguaje interpretado?</a:t>
            </a:r>
          </a:p>
        </p:txBody>
      </p:sp>
    </p:spTree>
    <p:extLst>
      <p:ext uri="{BB962C8B-B14F-4D97-AF65-F5344CB8AC3E}">
        <p14:creationId xmlns:p14="http://schemas.microsoft.com/office/powerpoint/2010/main" val="2193197275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3335"/>
            <a:ext cx="21780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s-CL" spc="10" dirty="0">
                <a:hlinkClick r:id="rId2" action="ppaction://hlinksldjump"/>
              </a:rPr>
              <a:t>Lenguaje Interpretado</a:t>
            </a:r>
            <a:endParaRPr spc="10" dirty="0">
              <a:hlinkClick r:id="rId2" action="ppaction://hlinksldjump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1650" y="2821419"/>
            <a:ext cx="137642" cy="137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0182" y="2836033"/>
            <a:ext cx="609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EAEAF7"/>
                </a:solidFill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9643" y="2986087"/>
            <a:ext cx="56108" cy="56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FORMAR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TRANSFORMAR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E324B3B-72C7-4745-9169-F54362129AE8}"/>
              </a:ext>
            </a:extLst>
          </p:cNvPr>
          <p:cNvSpPr/>
          <p:nvPr/>
        </p:nvSpPr>
        <p:spPr>
          <a:xfrm>
            <a:off x="520702" y="969228"/>
            <a:ext cx="51294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dirty="0"/>
              <a:t>Es aquel en que las instrucciones se traducen o interpretan una a una en un tiempo de ejecución a un lenguaje intermedio o lenguaje máquina.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ECF03DD-AE33-4CA1-AC6D-CD6425B256C2}"/>
              </a:ext>
            </a:extLst>
          </p:cNvPr>
          <p:cNvSpPr/>
          <p:nvPr/>
        </p:nvSpPr>
        <p:spPr>
          <a:xfrm>
            <a:off x="115697" y="1072863"/>
            <a:ext cx="260451" cy="172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7EB7138-FE70-42EE-9ECC-17964175690A}"/>
              </a:ext>
            </a:extLst>
          </p:cNvPr>
          <p:cNvSpPr/>
          <p:nvPr/>
        </p:nvSpPr>
        <p:spPr>
          <a:xfrm>
            <a:off x="109066" y="2160376"/>
            <a:ext cx="260451" cy="172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1BBEA71-75F6-41C4-A0D6-71F6E85C0985}"/>
              </a:ext>
            </a:extLst>
          </p:cNvPr>
          <p:cNvSpPr/>
          <p:nvPr/>
        </p:nvSpPr>
        <p:spPr>
          <a:xfrm>
            <a:off x="520701" y="2040481"/>
            <a:ext cx="487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dirty="0"/>
              <a:t>Es convertido a lenguaje máquina a medida de que es ejecutado</a:t>
            </a:r>
          </a:p>
        </p:txBody>
      </p:sp>
    </p:spTree>
    <p:extLst>
      <p:ext uri="{BB962C8B-B14F-4D97-AF65-F5344CB8AC3E}">
        <p14:creationId xmlns:p14="http://schemas.microsoft.com/office/powerpoint/2010/main" val="1072007505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3335"/>
            <a:ext cx="113157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s-CL" spc="10" dirty="0">
                <a:hlinkClick r:id="rId2" action="ppaction://hlinksldjump"/>
              </a:rPr>
              <a:t>Interprete</a:t>
            </a:r>
            <a:endParaRPr spc="10" dirty="0">
              <a:hlinkClick r:id="rId2" action="ppaction://hlinksldjump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1650" y="2821419"/>
            <a:ext cx="137642" cy="137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0182" y="2836033"/>
            <a:ext cx="609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EAEAF7"/>
                </a:solidFill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9643" y="2986087"/>
            <a:ext cx="56108" cy="56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FORMAR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TRANSFORMAR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E324B3B-72C7-4745-9169-F54362129AE8}"/>
              </a:ext>
            </a:extLst>
          </p:cNvPr>
          <p:cNvSpPr/>
          <p:nvPr/>
        </p:nvSpPr>
        <p:spPr>
          <a:xfrm>
            <a:off x="170471" y="456723"/>
            <a:ext cx="534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Entre algunos de los lenguajes interpretados, tenemos:</a:t>
            </a:r>
          </a:p>
        </p:txBody>
      </p:sp>
      <p:pic>
        <p:nvPicPr>
          <p:cNvPr id="3074" name="Picture 2" descr="Image result for lenguajes interpretados">
            <a:extLst>
              <a:ext uri="{FF2B5EF4-FFF2-40B4-BE49-F238E27FC236}">
                <a16:creationId xmlns:a16="http://schemas.microsoft.com/office/drawing/2014/main" id="{3228972A-01F3-4E5D-B0D7-DBB32DFF9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36" b="15505"/>
          <a:stretch/>
        </p:blipFill>
        <p:spPr bwMode="auto">
          <a:xfrm>
            <a:off x="482600" y="1038225"/>
            <a:ext cx="4800600" cy="200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573627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3335"/>
            <a:ext cx="113157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s-CL" spc="10" dirty="0">
                <a:hlinkClick r:id="rId2" action="ppaction://hlinksldjump"/>
              </a:rPr>
              <a:t>Diferencias</a:t>
            </a:r>
            <a:endParaRPr spc="10" dirty="0">
              <a:hlinkClick r:id="rId2" action="ppaction://hlinksldjump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1650" y="2821419"/>
            <a:ext cx="137642" cy="137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0182" y="2836033"/>
            <a:ext cx="609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EAEAF7"/>
                </a:solidFill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9643" y="2986087"/>
            <a:ext cx="56108" cy="56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FORMAR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5" dirty="0"/>
              <a:t>TRANSFORMAR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E324B3B-72C7-4745-9169-F54362129AE8}"/>
              </a:ext>
            </a:extLst>
          </p:cNvPr>
          <p:cNvSpPr/>
          <p:nvPr/>
        </p:nvSpPr>
        <p:spPr>
          <a:xfrm>
            <a:off x="1650992" y="1615559"/>
            <a:ext cx="2827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¿Cuáles son sus diferencias?</a:t>
            </a:r>
          </a:p>
        </p:txBody>
      </p:sp>
    </p:spTree>
    <p:extLst>
      <p:ext uri="{BB962C8B-B14F-4D97-AF65-F5344CB8AC3E}">
        <p14:creationId xmlns:p14="http://schemas.microsoft.com/office/powerpoint/2010/main" val="2123414460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270</Words>
  <Application>Microsoft Office PowerPoint</Application>
  <PresentationFormat>Personalizado</PresentationFormat>
  <Paragraphs>72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Presentación de PowerPoint</vt:lpstr>
      <vt:lpstr>Contenidos</vt:lpstr>
      <vt:lpstr>Lenguaje compilado </vt:lpstr>
      <vt:lpstr>Lenguaje compilado </vt:lpstr>
      <vt:lpstr>Lenguaje compilado </vt:lpstr>
      <vt:lpstr>Lenguaje Interpretado</vt:lpstr>
      <vt:lpstr>Lenguaje Interpretado</vt:lpstr>
      <vt:lpstr>Interprete</vt:lpstr>
      <vt:lpstr>Diferencias</vt:lpstr>
      <vt:lpstr>Diferencias</vt:lpstr>
      <vt:lpstr>Manos a la obra</vt:lpstr>
      <vt:lpstr>Manos a la obra</vt:lpstr>
      <vt:lpstr>Manos a la obra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I - Introducción a C</dc:title>
  <dc:creator>Daniel</dc:creator>
  <cp:lastModifiedBy>Daniel</cp:lastModifiedBy>
  <cp:revision>12</cp:revision>
  <dcterms:created xsi:type="dcterms:W3CDTF">2019-03-13T15:49:39Z</dcterms:created>
  <dcterms:modified xsi:type="dcterms:W3CDTF">2019-03-14T01:33:40Z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2019-03-13T00:00:00Z</vt:filetime>
  </property>
</Properties>
</file>