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lacial Indifference Bold" charset="1" panose="00000800000000000000"/>
      <p:regular r:id="rId19"/>
    </p:embeddedFont>
    <p:embeddedFont>
      <p:font typeface="Glacial Indifference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zfADSFGsdgSDG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olab.research.google.com/drive/1Vw3ahfASMKj_WsatTFNA4R0UqJqK6Vpd?usp=sharing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628870" y="6707177"/>
            <a:ext cx="6673590" cy="8952377"/>
          </a:xfrm>
          <a:custGeom>
            <a:avLst/>
            <a:gdLst/>
            <a:ahLst/>
            <a:cxnLst/>
            <a:rect r="r" b="b" t="t" l="l"/>
            <a:pathLst>
              <a:path h="8952377" w="6673590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429708" y="-3497303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4600" y="2409951"/>
            <a:ext cx="2690681" cy="804527"/>
          </a:xfrm>
          <a:custGeom>
            <a:avLst/>
            <a:gdLst/>
            <a:ahLst/>
            <a:cxnLst/>
            <a:rect r="r" b="b" t="t" l="l"/>
            <a:pathLst>
              <a:path h="804527" w="2690681">
                <a:moveTo>
                  <a:pt x="0" y="0"/>
                </a:moveTo>
                <a:lnTo>
                  <a:pt x="2690681" y="0"/>
                </a:lnTo>
                <a:lnTo>
                  <a:pt x="2690681" y="804527"/>
                </a:lnTo>
                <a:lnTo>
                  <a:pt x="0" y="8045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34951" y="5276118"/>
            <a:ext cx="8618097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3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APPLICATION OF CLUSTERING METHODS TO SPORULATION YEAST MICROARRAY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34951" y="7807418"/>
            <a:ext cx="8005127" cy="120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Alberto Montero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Teresa Vega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86156" y="3762985"/>
            <a:ext cx="7307570" cy="121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64"/>
              </a:lnSpc>
              <a:spcBef>
                <a:spcPct val="0"/>
              </a:spcBef>
            </a:pPr>
            <a:r>
              <a:rPr lang="en-US" b="true" sz="7045" spc="66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LAB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70283">
            <a:off x="11680809" y="-3645091"/>
            <a:ext cx="18437794" cy="14783758"/>
          </a:xfrm>
          <a:custGeom>
            <a:avLst/>
            <a:gdLst/>
            <a:ahLst/>
            <a:cxnLst/>
            <a:rect r="r" b="b" t="t" l="l"/>
            <a:pathLst>
              <a:path h="14783758" w="18437794">
                <a:moveTo>
                  <a:pt x="0" y="0"/>
                </a:moveTo>
                <a:lnTo>
                  <a:pt x="18437793" y="0"/>
                </a:lnTo>
                <a:lnTo>
                  <a:pt x="18437793" y="14783758"/>
                </a:lnTo>
                <a:lnTo>
                  <a:pt x="0" y="14783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039291" y="1028700"/>
            <a:ext cx="3398710" cy="3457105"/>
          </a:xfrm>
          <a:custGeom>
            <a:avLst/>
            <a:gdLst/>
            <a:ahLst/>
            <a:cxnLst/>
            <a:rect r="r" b="b" t="t" l="l"/>
            <a:pathLst>
              <a:path h="3457105" w="3398710">
                <a:moveTo>
                  <a:pt x="0" y="0"/>
                </a:moveTo>
                <a:lnTo>
                  <a:pt x="3398710" y="0"/>
                </a:lnTo>
                <a:lnTo>
                  <a:pt x="3398710" y="3457105"/>
                </a:lnTo>
                <a:lnTo>
                  <a:pt x="0" y="3457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8000"/>
            </a:blip>
            <a:stretch>
              <a:fillRect l="-30265" t="-66339" r="-499128" b="-9122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6938" y="3198119"/>
            <a:ext cx="2886807" cy="1024351"/>
          </a:xfrm>
          <a:custGeom>
            <a:avLst/>
            <a:gdLst/>
            <a:ahLst/>
            <a:cxnLst/>
            <a:rect r="r" b="b" t="t" l="l"/>
            <a:pathLst>
              <a:path h="1024351" w="2886807">
                <a:moveTo>
                  <a:pt x="0" y="0"/>
                </a:moveTo>
                <a:lnTo>
                  <a:pt x="2886807" y="0"/>
                </a:lnTo>
                <a:lnTo>
                  <a:pt x="2886807" y="1024351"/>
                </a:lnTo>
                <a:lnTo>
                  <a:pt x="0" y="10243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681" t="-192329" r="-273469" b="-26270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06938" y="4693346"/>
            <a:ext cx="9016569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THANKS FOR LISTENING TO US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4633" y="8078825"/>
            <a:ext cx="9541179" cy="52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278"/>
              </a:lnSpc>
              <a:spcBef>
                <a:spcPct val="0"/>
              </a:spcBef>
            </a:pPr>
            <a:r>
              <a:rPr lang="en-US" sz="305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teresavegamar@uma.es        1</a:t>
            </a:r>
            <a:r>
              <a:rPr lang="en-US" sz="305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3albertomontero@uma.es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3818688"/>
            <a:ext cx="10957035" cy="559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1032" indent="-435516" lvl="1">
              <a:lnSpc>
                <a:spcPts val="5648"/>
              </a:lnSpc>
              <a:buFont typeface="Arial"/>
              <a:buChar char="•"/>
            </a:pPr>
            <a:r>
              <a:rPr lang="en-US" sz="4034" spc="8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Introduction</a:t>
            </a:r>
          </a:p>
          <a:p>
            <a:pPr algn="l" marL="871032" indent="-435516" lvl="1">
              <a:lnSpc>
                <a:spcPts val="5648"/>
              </a:lnSpc>
              <a:buFont typeface="Arial"/>
              <a:buChar char="•"/>
            </a:pPr>
            <a:r>
              <a:rPr lang="en-US" sz="4034" spc="8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Algorithm and description </a:t>
            </a:r>
          </a:p>
          <a:p>
            <a:pPr algn="l" marL="871032" indent="-435516" lvl="1">
              <a:lnSpc>
                <a:spcPts val="5648"/>
              </a:lnSpc>
              <a:buFont typeface="Arial"/>
              <a:buChar char="•"/>
            </a:pPr>
            <a:r>
              <a:rPr lang="en-US" sz="4034" spc="88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Result discussion</a:t>
            </a:r>
          </a:p>
          <a:p>
            <a:pPr algn="l" marL="871032" indent="-435516" lvl="1">
              <a:lnSpc>
                <a:spcPts val="5648"/>
              </a:lnSpc>
              <a:buFont typeface="Arial"/>
              <a:buChar char="•"/>
            </a:pPr>
            <a:r>
              <a:rPr lang="en-US" sz="4034" spc="8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 and comparison </a:t>
            </a:r>
          </a:p>
          <a:p>
            <a:pPr algn="l" marL="1742064" indent="-580688" lvl="2">
              <a:lnSpc>
                <a:spcPts val="5648"/>
              </a:lnSpc>
              <a:buFont typeface="Arial"/>
              <a:buChar char="⚬"/>
            </a:pPr>
            <a:r>
              <a:rPr lang="en-US" sz="4034" spc="8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Jupyter Notebook</a:t>
            </a:r>
          </a:p>
          <a:p>
            <a:pPr algn="l">
              <a:lnSpc>
                <a:spcPts val="5648"/>
              </a:lnSpc>
            </a:pPr>
          </a:p>
          <a:p>
            <a:pPr algn="l">
              <a:lnSpc>
                <a:spcPts val="5648"/>
              </a:lnSpc>
            </a:pPr>
          </a:p>
          <a:p>
            <a:pPr algn="l">
              <a:lnSpc>
                <a:spcPts val="4808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1370" y="2265553"/>
            <a:ext cx="7126630" cy="7073996"/>
          </a:xfrm>
          <a:custGeom>
            <a:avLst/>
            <a:gdLst/>
            <a:ahLst/>
            <a:cxnLst/>
            <a:rect r="r" b="b" t="t" l="l"/>
            <a:pathLst>
              <a:path h="7073996" w="7126630">
                <a:moveTo>
                  <a:pt x="0" y="0"/>
                </a:moveTo>
                <a:lnTo>
                  <a:pt x="7126630" y="0"/>
                </a:lnTo>
                <a:lnTo>
                  <a:pt x="7126630" y="7073996"/>
                </a:lnTo>
                <a:lnTo>
                  <a:pt x="0" y="7073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4932">
            <a:off x="-933931" y="-4441231"/>
            <a:ext cx="13180741" cy="17681482"/>
          </a:xfrm>
          <a:custGeom>
            <a:avLst/>
            <a:gdLst/>
            <a:ahLst/>
            <a:cxnLst/>
            <a:rect r="r" b="b" t="t" l="l"/>
            <a:pathLst>
              <a:path h="17681482" w="13180741">
                <a:moveTo>
                  <a:pt x="0" y="0"/>
                </a:moveTo>
                <a:lnTo>
                  <a:pt x="13180741" y="0"/>
                </a:lnTo>
                <a:lnTo>
                  <a:pt x="13180741" y="17681482"/>
                </a:lnTo>
                <a:lnTo>
                  <a:pt x="0" y="1768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9269607" y="-8952489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311225" y="2160778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5766762"/>
            <a:ext cx="2192668" cy="932880"/>
          </a:xfrm>
          <a:custGeom>
            <a:avLst/>
            <a:gdLst/>
            <a:ahLst/>
            <a:cxnLst/>
            <a:rect r="r" b="b" t="t" l="l"/>
            <a:pathLst>
              <a:path h="932880" w="2192668">
                <a:moveTo>
                  <a:pt x="0" y="0"/>
                </a:moveTo>
                <a:lnTo>
                  <a:pt x="2192668" y="0"/>
                </a:lnTo>
                <a:lnTo>
                  <a:pt x="2192668" y="932881"/>
                </a:lnTo>
                <a:lnTo>
                  <a:pt x="0" y="9328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18520" y="3853758"/>
            <a:ext cx="7925480" cy="616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5990" indent="-317995" lvl="1">
              <a:lnSpc>
                <a:spcPts val="4124"/>
              </a:lnSpc>
              <a:buFont typeface="Arial"/>
              <a:buChar char="•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Saccharomyces cerevisiae</a:t>
            </a:r>
          </a:p>
          <a:p>
            <a:pPr algn="l" marL="635990" indent="-317995" lvl="1">
              <a:lnSpc>
                <a:spcPts val="4124"/>
              </a:lnSpc>
              <a:buFont typeface="Arial"/>
              <a:buChar char="•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Sexual Reproduction</a:t>
            </a:r>
          </a:p>
          <a:p>
            <a:pPr algn="l" marL="1271979" indent="-423993" lvl="2">
              <a:lnSpc>
                <a:spcPts val="4124"/>
              </a:lnSpc>
              <a:buFont typeface="Arial"/>
              <a:buChar char="⚬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Meiosis 1</a:t>
            </a:r>
          </a:p>
          <a:p>
            <a:pPr algn="l" marL="1271979" indent="-423993" lvl="2">
              <a:lnSpc>
                <a:spcPts val="4124"/>
              </a:lnSpc>
              <a:buFont typeface="Arial"/>
              <a:buChar char="⚬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Meiosis 2</a:t>
            </a:r>
          </a:p>
          <a:p>
            <a:pPr algn="l" marL="635990" indent="-317995" lvl="1">
              <a:lnSpc>
                <a:spcPts val="4124"/>
              </a:lnSpc>
              <a:buFont typeface="Arial"/>
              <a:buChar char="•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Genes involved</a:t>
            </a:r>
          </a:p>
          <a:p>
            <a:pPr algn="l" marL="1271979" indent="-423993" lvl="2">
              <a:lnSpc>
                <a:spcPts val="4124"/>
              </a:lnSpc>
              <a:buFont typeface="Arial"/>
              <a:buChar char="⚬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Early</a:t>
            </a:r>
          </a:p>
          <a:p>
            <a:pPr algn="l" marL="1271979" indent="-423993" lvl="2">
              <a:lnSpc>
                <a:spcPts val="4124"/>
              </a:lnSpc>
              <a:buFont typeface="Arial"/>
              <a:buChar char="⚬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Middle</a:t>
            </a:r>
          </a:p>
          <a:p>
            <a:pPr algn="l" marL="1271979" indent="-423993" lvl="2">
              <a:lnSpc>
                <a:spcPts val="4124"/>
              </a:lnSpc>
              <a:buFont typeface="Arial"/>
              <a:buChar char="⚬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Mid-Late</a:t>
            </a:r>
          </a:p>
          <a:p>
            <a:pPr algn="l" marL="1271979" indent="-423993" lvl="2">
              <a:lnSpc>
                <a:spcPts val="4124"/>
              </a:lnSpc>
              <a:buFont typeface="Arial"/>
              <a:buChar char="⚬"/>
            </a:pPr>
            <a:r>
              <a:rPr lang="en-US" sz="2945" spc="6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Late</a:t>
            </a:r>
          </a:p>
          <a:p>
            <a:pPr algn="l">
              <a:lnSpc>
                <a:spcPts val="4124"/>
              </a:lnSpc>
            </a:pPr>
          </a:p>
          <a:p>
            <a:pPr algn="l">
              <a:lnSpc>
                <a:spcPts val="4124"/>
              </a:lnSpc>
            </a:pPr>
          </a:p>
          <a:p>
            <a:pPr algn="l">
              <a:lnSpc>
                <a:spcPts val="412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049057" y="5700087"/>
            <a:ext cx="2189886" cy="162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1"/>
              </a:lnSpc>
            </a:pPr>
            <a:r>
              <a:rPr lang="en-US" sz="3408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Multiple </a:t>
            </a:r>
          </a:p>
          <a:p>
            <a:pPr algn="l">
              <a:lnSpc>
                <a:spcPts val="4771"/>
              </a:lnSpc>
            </a:pPr>
            <a:r>
              <a:rPr lang="en-US" sz="3408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ascospores</a:t>
            </a:r>
          </a:p>
          <a:p>
            <a:pPr algn="l">
              <a:lnSpc>
                <a:spcPts val="3511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947" y="4364203"/>
            <a:ext cx="5141050" cy="4238108"/>
            <a:chOff x="0" y="0"/>
            <a:chExt cx="812800" cy="6700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5103" y="4364203"/>
            <a:ext cx="5141050" cy="4238108"/>
            <a:chOff x="0" y="0"/>
            <a:chExt cx="812800" cy="670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40003" y="4364203"/>
            <a:ext cx="5141050" cy="4238108"/>
            <a:chOff x="0" y="0"/>
            <a:chExt cx="812800" cy="670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523888" y="1446287"/>
            <a:ext cx="9240224" cy="1383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86"/>
              </a:lnSpc>
            </a:pPr>
            <a:r>
              <a:rPr lang="en-US" b="true" sz="8133" spc="764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K-MEANS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5110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53266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ELBOW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18166" y="4836772"/>
            <a:ext cx="4384724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Cluster Validation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3248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414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06305" y="3180151"/>
            <a:ext cx="2008447" cy="198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b="true" sz="11528" spc="1083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1213" y="5974636"/>
            <a:ext cx="4852231" cy="1929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2770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PCA is used to reduce the dimensionality of a data set, maintaining as much variability as possible.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63922" y="5974636"/>
            <a:ext cx="4563411" cy="22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Technique </a:t>
            </a: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that systematically tests a range of values for K and evaluates the fit of the clustering model based on the distortion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28823" y="5974636"/>
            <a:ext cx="4563411" cy="2270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Silhouette score calculates the mean Silhouette Coefficient of all samples (mean ratio of intra-cluster and nearest-cluster distance)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1311213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67793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122442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9142637">
            <a:off x="12629292" y="7616757"/>
            <a:ext cx="11317416" cy="9074510"/>
          </a:xfrm>
          <a:custGeom>
            <a:avLst/>
            <a:gdLst/>
            <a:ahLst/>
            <a:cxnLst/>
            <a:rect r="r" b="b" t="t" l="l"/>
            <a:pathLst>
              <a:path h="9074510" w="11317416">
                <a:moveTo>
                  <a:pt x="0" y="0"/>
                </a:moveTo>
                <a:lnTo>
                  <a:pt x="11317416" y="0"/>
                </a:lnTo>
                <a:lnTo>
                  <a:pt x="11317416" y="9074510"/>
                </a:lnTo>
                <a:lnTo>
                  <a:pt x="0" y="907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6692" y="3892830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elbow method k=4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6692" y="567739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Silhouette score k=2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6692" y="738817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Scatter plots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3904" y="1852884"/>
            <a:ext cx="10541328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 DISCUSSION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4309740" y="8864892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3"/>
                </a:lnTo>
                <a:lnTo>
                  <a:pt x="0" y="6189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9" id="9"/>
          <p:cNvSpPr/>
          <p:nvPr/>
        </p:nvSpPr>
        <p:spPr>
          <a:xfrm flipV="true">
            <a:off x="2135784" y="394998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2135829" y="567356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2135829" y="744532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3654594"/>
            <a:ext cx="7611777" cy="4997922"/>
          </a:xfrm>
          <a:custGeom>
            <a:avLst/>
            <a:gdLst/>
            <a:ahLst/>
            <a:cxnLst/>
            <a:rect r="r" b="b" t="t" l="l"/>
            <a:pathLst>
              <a:path h="4997922" w="7611777">
                <a:moveTo>
                  <a:pt x="0" y="0"/>
                </a:moveTo>
                <a:lnTo>
                  <a:pt x="7611777" y="0"/>
                </a:lnTo>
                <a:lnTo>
                  <a:pt x="7611777" y="4997921"/>
                </a:lnTo>
                <a:lnTo>
                  <a:pt x="0" y="4997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04214" y="361511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4214" y="533869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3242" y="7111605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6692" y="3892830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elbow method k=4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6692" y="567739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Silhouette score k=2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6692" y="738817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Scatter plots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3904" y="1852884"/>
            <a:ext cx="10541328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 DISCUSSION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4309740" y="8864892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3"/>
                </a:lnTo>
                <a:lnTo>
                  <a:pt x="0" y="6189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9" id="9"/>
          <p:cNvSpPr/>
          <p:nvPr/>
        </p:nvSpPr>
        <p:spPr>
          <a:xfrm flipV="true">
            <a:off x="2135784" y="394998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2135829" y="567356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2135829" y="744532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204214" y="361511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4214" y="533869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3242" y="7111605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202749" y="3388433"/>
            <a:ext cx="7311225" cy="5264082"/>
          </a:xfrm>
          <a:custGeom>
            <a:avLst/>
            <a:gdLst/>
            <a:ahLst/>
            <a:cxnLst/>
            <a:rect r="r" b="b" t="t" l="l"/>
            <a:pathLst>
              <a:path h="5264082" w="7311225">
                <a:moveTo>
                  <a:pt x="0" y="0"/>
                </a:moveTo>
                <a:lnTo>
                  <a:pt x="7311226" y="0"/>
                </a:lnTo>
                <a:lnTo>
                  <a:pt x="7311226" y="5264082"/>
                </a:lnTo>
                <a:lnTo>
                  <a:pt x="0" y="52640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6692" y="3892830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elbow method k=4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6692" y="567739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Silhouette score k=2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6692" y="738817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Scatter plots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3904" y="1852884"/>
            <a:ext cx="10541328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 DISCUSSION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4309740" y="8864892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3"/>
                </a:lnTo>
                <a:lnTo>
                  <a:pt x="0" y="6189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9" id="9"/>
          <p:cNvSpPr/>
          <p:nvPr/>
        </p:nvSpPr>
        <p:spPr>
          <a:xfrm flipV="true">
            <a:off x="2135784" y="394998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2135829" y="567356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2135829" y="744532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204841" y="3388433"/>
            <a:ext cx="7550936" cy="5834320"/>
          </a:xfrm>
          <a:custGeom>
            <a:avLst/>
            <a:gdLst/>
            <a:ahLst/>
            <a:cxnLst/>
            <a:rect r="r" b="b" t="t" l="l"/>
            <a:pathLst>
              <a:path h="5834320" w="7550936">
                <a:moveTo>
                  <a:pt x="0" y="0"/>
                </a:moveTo>
                <a:lnTo>
                  <a:pt x="7550936" y="0"/>
                </a:lnTo>
                <a:lnTo>
                  <a:pt x="7550936" y="5834320"/>
                </a:lnTo>
                <a:lnTo>
                  <a:pt x="0" y="58343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04214" y="361511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4214" y="533869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3242" y="7111605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6692" y="3892830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elbow method k=4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96692" y="567739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Silhouette score k=2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96692" y="7388177"/>
            <a:ext cx="8307816" cy="47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Scatter plots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73904" y="1852884"/>
            <a:ext cx="10541328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 DISCUSSION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370283">
            <a:off x="-3215398" y="-4959811"/>
            <a:ext cx="9401016" cy="7537905"/>
          </a:xfrm>
          <a:custGeom>
            <a:avLst/>
            <a:gdLst/>
            <a:ahLst/>
            <a:cxnLst/>
            <a:rect r="r" b="b" t="t" l="l"/>
            <a:pathLst>
              <a:path h="7537905" w="9401016">
                <a:moveTo>
                  <a:pt x="0" y="0"/>
                </a:moveTo>
                <a:lnTo>
                  <a:pt x="9401016" y="0"/>
                </a:lnTo>
                <a:lnTo>
                  <a:pt x="9401016" y="7537906"/>
                </a:lnTo>
                <a:lnTo>
                  <a:pt x="0" y="7537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4309740" y="8864892"/>
            <a:ext cx="7719111" cy="6189324"/>
          </a:xfrm>
          <a:custGeom>
            <a:avLst/>
            <a:gdLst/>
            <a:ahLst/>
            <a:cxnLst/>
            <a:rect r="r" b="b" t="t" l="l"/>
            <a:pathLst>
              <a:path h="6189324" w="7719111">
                <a:moveTo>
                  <a:pt x="0" y="0"/>
                </a:moveTo>
                <a:lnTo>
                  <a:pt x="7719111" y="0"/>
                </a:lnTo>
                <a:lnTo>
                  <a:pt x="7719111" y="6189323"/>
                </a:lnTo>
                <a:lnTo>
                  <a:pt x="0" y="6189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9" id="9"/>
          <p:cNvSpPr/>
          <p:nvPr/>
        </p:nvSpPr>
        <p:spPr>
          <a:xfrm flipV="true">
            <a:off x="2135784" y="394998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2135829" y="5673560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2135829" y="7445327"/>
            <a:ext cx="0" cy="1470758"/>
          </a:xfrm>
          <a:prstGeom prst="line">
            <a:avLst/>
          </a:prstGeom>
          <a:ln cap="flat" w="152400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937035">
            <a:off x="15051354" y="-2631688"/>
            <a:ext cx="5638870" cy="3660139"/>
          </a:xfrm>
          <a:custGeom>
            <a:avLst/>
            <a:gdLst/>
            <a:ahLst/>
            <a:cxnLst/>
            <a:rect r="r" b="b" t="t" l="l"/>
            <a:pathLst>
              <a:path h="3660139" w="5638870">
                <a:moveTo>
                  <a:pt x="0" y="0"/>
                </a:moveTo>
                <a:lnTo>
                  <a:pt x="5638870" y="0"/>
                </a:lnTo>
                <a:lnTo>
                  <a:pt x="5638870" y="3660140"/>
                </a:lnTo>
                <a:lnTo>
                  <a:pt x="0" y="3660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204841" y="3388433"/>
            <a:ext cx="7550936" cy="5834320"/>
          </a:xfrm>
          <a:custGeom>
            <a:avLst/>
            <a:gdLst/>
            <a:ahLst/>
            <a:cxnLst/>
            <a:rect r="r" b="b" t="t" l="l"/>
            <a:pathLst>
              <a:path h="5834320" w="7550936">
                <a:moveTo>
                  <a:pt x="0" y="0"/>
                </a:moveTo>
                <a:lnTo>
                  <a:pt x="7550936" y="0"/>
                </a:lnTo>
                <a:lnTo>
                  <a:pt x="7550936" y="5834320"/>
                </a:lnTo>
                <a:lnTo>
                  <a:pt x="0" y="58343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04214" y="361511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4214" y="5338698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3242" y="7111605"/>
            <a:ext cx="770662" cy="185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b="true" sz="10827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204841" y="3388433"/>
            <a:ext cx="7550936" cy="5834320"/>
          </a:xfrm>
          <a:custGeom>
            <a:avLst/>
            <a:gdLst/>
            <a:ahLst/>
            <a:cxnLst/>
            <a:rect r="r" b="b" t="t" l="l"/>
            <a:pathLst>
              <a:path h="5834320" w="7550936">
                <a:moveTo>
                  <a:pt x="0" y="0"/>
                </a:moveTo>
                <a:lnTo>
                  <a:pt x="7550936" y="0"/>
                </a:lnTo>
                <a:lnTo>
                  <a:pt x="7550936" y="5834320"/>
                </a:lnTo>
                <a:lnTo>
                  <a:pt x="0" y="58343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9371" y="4595275"/>
            <a:ext cx="8529257" cy="3560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4"/>
              </a:lnSpc>
            </a:pPr>
            <a:r>
              <a:rPr lang="en-US" b="true" sz="10210" spc="95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JUPYTER </a:t>
            </a:r>
          </a:p>
          <a:p>
            <a:pPr algn="ctr">
              <a:lnSpc>
                <a:spcPts val="14294"/>
              </a:lnSpc>
            </a:pPr>
            <a:r>
              <a:rPr lang="en-US" b="true" sz="10210" spc="95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NOTEBOOK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00812" y="3323325"/>
            <a:ext cx="8307816" cy="958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6"/>
              </a:lnSpc>
            </a:pPr>
            <a:r>
              <a:rPr lang="en-US" sz="2754" spc="60" u="sng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2" tooltip="https://colab.research.google.com/drive/1Vw3ahfASMKj_WsatTFNA4R0UqJqK6Vpd?usp=sharing"/>
              </a:rPr>
              <a:t>https://colab.research.google.com/drive/1Vw3ahfASMKj_WsatTFNA4R0UqJqK6Vpd?usp=sharing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DAGUGiz1pL8</dc:identifier>
  <dcterms:modified xsi:type="dcterms:W3CDTF">2011-08-01T06:04:30Z</dcterms:modified>
  <cp:revision>1</cp:revision>
  <dc:title>Presentación proyecto de negocio formas orgánicas profesional azul y beis</dc:title>
</cp:coreProperties>
</file>