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9" r:id="rId1"/>
  </p:sldMasterIdLst>
  <p:sldIdLst>
    <p:sldId id="256" r:id="rId2"/>
    <p:sldId id="257" r:id="rId3"/>
    <p:sldId id="258" r:id="rId4"/>
    <p:sldId id="259"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4"/>
    <p:restoredTop sz="94662"/>
  </p:normalViewPr>
  <p:slideViewPr>
    <p:cSldViewPr snapToGrid="0" snapToObjects="1">
      <p:cViewPr varScale="1">
        <p:scale>
          <a:sx n="153" d="100"/>
          <a:sy n="153" d="100"/>
        </p:scale>
        <p:origin x="17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6841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162309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58ECF37-3CC2-C74D-A5F5-BBEAD8F9A4D4}" type="slidenum">
              <a:rPr lang="en-US" smtClean="0"/>
              <a:t>‹nº›</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95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0897BCBE-A2DD-2248-8676-657FEEB74689}" type="datetimeFigureOut">
              <a:rPr lang="en-US" smtClean="0"/>
              <a:t>4/4/22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934192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0897BCBE-A2DD-2248-8676-657FEEB74689}" type="datetimeFigureOut">
              <a:rPr lang="en-US" smtClean="0"/>
              <a:t>4/4/22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58ECF37-3CC2-C74D-A5F5-BBEAD8F9A4D4}" type="slidenum">
              <a:rPr lang="en-US" smtClean="0"/>
              <a:t>‹nº›</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651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0897BCBE-A2DD-2248-8676-657FEEB74689}" type="datetimeFigureOut">
              <a:rPr lang="en-US" smtClean="0"/>
              <a:t>4/4/22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1487881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414303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217712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296753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897BCBE-A2DD-2248-8676-657FEEB74689}" type="datetimeFigureOut">
              <a:rPr lang="en-US" smtClean="0"/>
              <a:t>4/4/22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196344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897BCBE-A2DD-2248-8676-657FEEB74689}" type="datetimeFigureOut">
              <a:rPr lang="en-US" smtClean="0"/>
              <a:t>4/4/22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398089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897BCBE-A2DD-2248-8676-657FEEB74689}" type="datetimeFigureOut">
              <a:rPr lang="en-US" smtClean="0"/>
              <a:t>4/4/22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42231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897BCBE-A2DD-2248-8676-657FEEB74689}" type="datetimeFigureOut">
              <a:rPr lang="en-US" smtClean="0"/>
              <a:t>4/4/22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212647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7BCBE-A2DD-2248-8676-657FEEB74689}" type="datetimeFigureOut">
              <a:rPr lang="en-US" smtClean="0"/>
              <a:t>4/4/22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74951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97BCBE-A2DD-2248-8676-657FEEB74689}" type="datetimeFigureOut">
              <a:rPr lang="en-US" smtClean="0"/>
              <a:t>4/4/22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358668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97BCBE-A2DD-2248-8676-657FEEB74689}" type="datetimeFigureOut">
              <a:rPr lang="en-US" smtClean="0"/>
              <a:t>4/4/22</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58ECF37-3CC2-C74D-A5F5-BBEAD8F9A4D4}" type="slidenum">
              <a:rPr lang="en-US" smtClean="0"/>
              <a:t>‹nº›</a:t>
            </a:fld>
            <a:endParaRPr lang="en-US"/>
          </a:p>
        </p:txBody>
      </p:sp>
    </p:spTree>
    <p:extLst>
      <p:ext uri="{BB962C8B-B14F-4D97-AF65-F5344CB8AC3E}">
        <p14:creationId xmlns:p14="http://schemas.microsoft.com/office/powerpoint/2010/main" val="225439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0897BCBE-A2DD-2248-8676-657FEEB74689}" type="datetimeFigureOut">
              <a:rPr lang="en-US" smtClean="0"/>
              <a:t>4/4/22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58ECF37-3CC2-C74D-A5F5-BBEAD8F9A4D4}" type="slidenum">
              <a:rPr lang="en-US" smtClean="0"/>
              <a:t>‹nº›</a:t>
            </a:fld>
            <a:endParaRPr lang="en-US"/>
          </a:p>
        </p:txBody>
      </p:sp>
    </p:spTree>
    <p:extLst>
      <p:ext uri="{BB962C8B-B14F-4D97-AF65-F5344CB8AC3E}">
        <p14:creationId xmlns:p14="http://schemas.microsoft.com/office/powerpoint/2010/main" val="2111672437"/>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3120" y="484188"/>
            <a:ext cx="7856317" cy="1633979"/>
          </a:xfrm>
        </p:spPr>
        <p:txBody>
          <a:bodyPr>
            <a:normAutofit fontScale="90000"/>
          </a:bodyPr>
          <a:lstStyle/>
          <a:p>
            <a:r>
              <a:rPr lang="en-US" dirty="0" err="1"/>
              <a:t>Deixando</a:t>
            </a:r>
            <a:r>
              <a:rPr lang="en-US" dirty="0"/>
              <a:t> </a:t>
            </a:r>
            <a:r>
              <a:rPr lang="en-US" dirty="0" err="1"/>
              <a:t>minhas</a:t>
            </a:r>
            <a:r>
              <a:rPr lang="en-US" dirty="0"/>
              <a:t> </a:t>
            </a:r>
            <a:r>
              <a:rPr lang="en-US" dirty="0" err="1"/>
              <a:t>impressões</a:t>
            </a:r>
            <a:r>
              <a:rPr lang="en-US" dirty="0"/>
              <a:t> </a:t>
            </a:r>
            <a:r>
              <a:rPr lang="en-US" dirty="0" err="1"/>
              <a:t>digitais</a:t>
            </a:r>
            <a:endParaRPr lang="en-US" dirty="0"/>
          </a:p>
        </p:txBody>
      </p:sp>
      <p:sp>
        <p:nvSpPr>
          <p:cNvPr id="3" name="Subtitle 2"/>
          <p:cNvSpPr>
            <a:spLocks noGrp="1"/>
          </p:cNvSpPr>
          <p:nvPr>
            <p:ph type="subTitle" idx="1"/>
          </p:nvPr>
        </p:nvSpPr>
        <p:spPr>
          <a:xfrm>
            <a:off x="1660967" y="2552700"/>
            <a:ext cx="6400800" cy="1752600"/>
          </a:xfrm>
        </p:spPr>
        <p:txBody>
          <a:bodyPr/>
          <a:lstStyle/>
          <a:p>
            <a:r>
              <a:rPr lang="pt-BR" b="1" dirty="0"/>
              <a:t>Motivações e Desafios para contribuir no desenvolvimento de Software Livre para o Bem Social.</a:t>
            </a:r>
            <a:endParaRPr lang="pt-BR" dirty="0"/>
          </a:p>
        </p:txBody>
      </p:sp>
      <p:pic>
        <p:nvPicPr>
          <p:cNvPr id="4" name="Imagem 3" descr="Bolsas de Estudo UTFPR - Educa Mais Brasil">
            <a:extLst>
              <a:ext uri="{FF2B5EF4-FFF2-40B4-BE49-F238E27FC236}">
                <a16:creationId xmlns:a16="http://schemas.microsoft.com/office/drawing/2014/main" id="{4B5A8A2C-8556-7E45-9EA8-F38BC6A69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859684"/>
            <a:ext cx="1331088" cy="998316"/>
          </a:xfrm>
          <a:prstGeom prst="rect">
            <a:avLst/>
          </a:prstGeom>
          <a:noFill/>
          <a:ln>
            <a:noFill/>
          </a:ln>
        </p:spPr>
      </p:pic>
    </p:spTree>
    <p:extLst>
      <p:ext uri="{BB962C8B-B14F-4D97-AF65-F5344CB8AC3E}">
        <p14:creationId xmlns:p14="http://schemas.microsoft.com/office/powerpoint/2010/main" val="94222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3121" y="484187"/>
            <a:ext cx="7772400" cy="998317"/>
          </a:xfrm>
        </p:spPr>
        <p:txBody>
          <a:bodyPr>
            <a:normAutofit/>
          </a:bodyPr>
          <a:lstStyle/>
          <a:p>
            <a:r>
              <a:rPr lang="pt-BR" dirty="0"/>
              <a:t>Objetivo</a:t>
            </a:r>
          </a:p>
        </p:txBody>
      </p:sp>
      <p:sp>
        <p:nvSpPr>
          <p:cNvPr id="3" name="Subtitle 2"/>
          <p:cNvSpPr>
            <a:spLocks noGrp="1"/>
          </p:cNvSpPr>
          <p:nvPr>
            <p:ph type="subTitle" idx="1"/>
          </p:nvPr>
        </p:nvSpPr>
        <p:spPr>
          <a:xfrm>
            <a:off x="1591519" y="1945270"/>
            <a:ext cx="6400800" cy="3211492"/>
          </a:xfrm>
        </p:spPr>
        <p:txBody>
          <a:bodyPr>
            <a:normAutofit/>
          </a:bodyPr>
          <a:lstStyle/>
          <a:p>
            <a:pPr lvl="0"/>
            <a:r>
              <a:rPr lang="pt-BR" dirty="0"/>
              <a:t>Identificar a motivação a iniciação de pessoas em Software Livre Bem Social, o que as motiva em participar, e o que essas pessoas buscam com isso.</a:t>
            </a:r>
          </a:p>
          <a:p>
            <a:pPr lvl="0"/>
            <a:endParaRPr lang="pt-BR" dirty="0"/>
          </a:p>
          <a:p>
            <a:pPr lvl="0"/>
            <a:r>
              <a:rPr lang="pt-BR" dirty="0"/>
              <a:t>Obter resposta como o que as pessoas buscam para selecionar um projeto para participar.</a:t>
            </a:r>
          </a:p>
          <a:p>
            <a:pPr lvl="0"/>
            <a:endParaRPr lang="pt-BR" dirty="0"/>
          </a:p>
          <a:p>
            <a:pPr lvl="0"/>
            <a:r>
              <a:rPr lang="pt-BR" dirty="0"/>
              <a:t>Entender a visão de desenvolvedores entre o software livre, e software livre para o bem social.</a:t>
            </a:r>
          </a:p>
          <a:p>
            <a:endParaRPr lang="en-US" dirty="0"/>
          </a:p>
        </p:txBody>
      </p:sp>
      <p:pic>
        <p:nvPicPr>
          <p:cNvPr id="4" name="Imagem 3" descr="Bolsas de Estudo UTFPR - Educa Mais Brasil">
            <a:extLst>
              <a:ext uri="{FF2B5EF4-FFF2-40B4-BE49-F238E27FC236}">
                <a16:creationId xmlns:a16="http://schemas.microsoft.com/office/drawing/2014/main" id="{4B5A8A2C-8556-7E45-9EA8-F38BC6A69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859684"/>
            <a:ext cx="1331088" cy="998316"/>
          </a:xfrm>
          <a:prstGeom prst="rect">
            <a:avLst/>
          </a:prstGeom>
          <a:noFill/>
          <a:ln>
            <a:noFill/>
          </a:ln>
        </p:spPr>
      </p:pic>
    </p:spTree>
    <p:extLst>
      <p:ext uri="{BB962C8B-B14F-4D97-AF65-F5344CB8AC3E}">
        <p14:creationId xmlns:p14="http://schemas.microsoft.com/office/powerpoint/2010/main" val="261965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3121" y="484187"/>
            <a:ext cx="7772400" cy="1470025"/>
          </a:xfrm>
        </p:spPr>
        <p:txBody>
          <a:bodyPr>
            <a:normAutofit/>
          </a:bodyPr>
          <a:lstStyle/>
          <a:p>
            <a:r>
              <a:rPr lang="en-US" dirty="0" err="1"/>
              <a:t>Metodologia</a:t>
            </a:r>
            <a:r>
              <a:rPr lang="en-US" dirty="0"/>
              <a:t> </a:t>
            </a:r>
            <a:r>
              <a:rPr lang="en-US" dirty="0" err="1"/>
              <a:t>utilizada</a:t>
            </a:r>
            <a:endParaRPr lang="en-US" dirty="0"/>
          </a:p>
        </p:txBody>
      </p:sp>
      <p:sp>
        <p:nvSpPr>
          <p:cNvPr id="3" name="Subtitle 2"/>
          <p:cNvSpPr>
            <a:spLocks noGrp="1"/>
          </p:cNvSpPr>
          <p:nvPr>
            <p:ph type="subTitle" idx="1"/>
          </p:nvPr>
        </p:nvSpPr>
        <p:spPr>
          <a:xfrm>
            <a:off x="1660967" y="2199190"/>
            <a:ext cx="6400800" cy="3958542"/>
          </a:xfrm>
        </p:spPr>
        <p:txBody>
          <a:bodyPr>
            <a:normAutofit lnSpcReduction="10000"/>
          </a:bodyPr>
          <a:lstStyle/>
          <a:p>
            <a:r>
              <a:rPr lang="pt-BR" dirty="0"/>
              <a:t>Foi utilizado o GitHub como base para busca de repositórios de código aberto para bem social, este indicador não existia na plataforma, e foi utilizado dois repositórios de dados para identificar os projetos em questão, foi selecionado usuários no qual tinham </a:t>
            </a:r>
            <a:r>
              <a:rPr lang="pt-BR" dirty="0" err="1"/>
              <a:t>commit</a:t>
            </a:r>
            <a:r>
              <a:rPr lang="pt-BR" dirty="0"/>
              <a:t> recentes, com base nesses usuários foi realizado uma nova seleção e foi enviado um questionário com 4 perguntas.</a:t>
            </a:r>
          </a:p>
          <a:p>
            <a:r>
              <a:rPr lang="pt-BR" dirty="0"/>
              <a:t>Para validar a pesquisa após coletar os resultados, foi efetuado uma nova busca no GitHub em projetos aleatórios, aonde foram enviado um questionário com novas perguntas na qual vão em contrapartida as perguntas já recebidas com intuito de validar os resultados obtidos.</a:t>
            </a:r>
          </a:p>
          <a:p>
            <a:endParaRPr lang="en-US" dirty="0"/>
          </a:p>
        </p:txBody>
      </p:sp>
      <p:pic>
        <p:nvPicPr>
          <p:cNvPr id="4" name="Imagem 3" descr="Bolsas de Estudo UTFPR - Educa Mais Brasil">
            <a:extLst>
              <a:ext uri="{FF2B5EF4-FFF2-40B4-BE49-F238E27FC236}">
                <a16:creationId xmlns:a16="http://schemas.microsoft.com/office/drawing/2014/main" id="{4B5A8A2C-8556-7E45-9EA8-F38BC6A69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859684"/>
            <a:ext cx="1331088" cy="998316"/>
          </a:xfrm>
          <a:prstGeom prst="rect">
            <a:avLst/>
          </a:prstGeom>
          <a:noFill/>
          <a:ln>
            <a:noFill/>
          </a:ln>
        </p:spPr>
      </p:pic>
    </p:spTree>
    <p:extLst>
      <p:ext uri="{BB962C8B-B14F-4D97-AF65-F5344CB8AC3E}">
        <p14:creationId xmlns:p14="http://schemas.microsoft.com/office/powerpoint/2010/main" val="19239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6738"/>
            <a:ext cx="7772400" cy="998316"/>
          </a:xfrm>
        </p:spPr>
        <p:txBody>
          <a:bodyPr>
            <a:normAutofit/>
          </a:bodyPr>
          <a:lstStyle/>
          <a:p>
            <a:r>
              <a:rPr lang="en-US" dirty="0" err="1"/>
              <a:t>Resultados</a:t>
            </a:r>
            <a:r>
              <a:rPr lang="en-US" dirty="0"/>
              <a:t> </a:t>
            </a:r>
            <a:r>
              <a:rPr lang="en-US" dirty="0" err="1"/>
              <a:t>coletados</a:t>
            </a:r>
            <a:r>
              <a:rPr lang="en-US" dirty="0"/>
              <a:t>.</a:t>
            </a:r>
          </a:p>
        </p:txBody>
      </p:sp>
      <p:sp>
        <p:nvSpPr>
          <p:cNvPr id="3" name="Subtitle 2"/>
          <p:cNvSpPr>
            <a:spLocks noGrp="1"/>
          </p:cNvSpPr>
          <p:nvPr>
            <p:ph type="subTitle" idx="1"/>
          </p:nvPr>
        </p:nvSpPr>
        <p:spPr>
          <a:xfrm>
            <a:off x="1568369" y="1965788"/>
            <a:ext cx="6400800" cy="4562334"/>
          </a:xfrm>
        </p:spPr>
        <p:txBody>
          <a:bodyPr>
            <a:normAutofit/>
          </a:bodyPr>
          <a:lstStyle/>
          <a:p>
            <a:r>
              <a:rPr lang="pt-BR" dirty="0"/>
              <a:t>“Os colaboradores citam o publico alvo e as questões sociais para determinar se um projeto é verdadeiramente de Software Livre para o Bem Social.”</a:t>
            </a:r>
          </a:p>
          <a:p>
            <a:endParaRPr lang="pt-BR" dirty="0"/>
          </a:p>
          <a:p>
            <a:r>
              <a:rPr lang="pt-BR" dirty="0"/>
              <a:t>“Investigam mais minuciosamente os proprietários dos projetos.”</a:t>
            </a:r>
          </a:p>
          <a:p>
            <a:endParaRPr lang="pt-BR" dirty="0"/>
          </a:p>
          <a:p>
            <a:r>
              <a:rPr lang="pt-BR" dirty="0"/>
              <a:t>“Prioriza projetos que atendem as necessidades globais, tem benéficos a longo prazo e beneficiam suas conexões pessoais”</a:t>
            </a:r>
          </a:p>
          <a:p>
            <a:endParaRPr lang="pt-BR" dirty="0"/>
          </a:p>
        </p:txBody>
      </p:sp>
      <p:pic>
        <p:nvPicPr>
          <p:cNvPr id="4" name="Imagem 3" descr="Bolsas de Estudo UTFPR - Educa Mais Brasil">
            <a:extLst>
              <a:ext uri="{FF2B5EF4-FFF2-40B4-BE49-F238E27FC236}">
                <a16:creationId xmlns:a16="http://schemas.microsoft.com/office/drawing/2014/main" id="{4B5A8A2C-8556-7E45-9EA8-F38BC6A69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859684"/>
            <a:ext cx="1331088" cy="998316"/>
          </a:xfrm>
          <a:prstGeom prst="rect">
            <a:avLst/>
          </a:prstGeom>
          <a:noFill/>
          <a:ln>
            <a:noFill/>
          </a:ln>
        </p:spPr>
      </p:pic>
    </p:spTree>
    <p:extLst>
      <p:ext uri="{BB962C8B-B14F-4D97-AF65-F5344CB8AC3E}">
        <p14:creationId xmlns:p14="http://schemas.microsoft.com/office/powerpoint/2010/main" val="311329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3121" y="484187"/>
            <a:ext cx="7772400" cy="1470025"/>
          </a:xfrm>
        </p:spPr>
        <p:txBody>
          <a:bodyPr>
            <a:normAutofit fontScale="90000"/>
          </a:bodyPr>
          <a:lstStyle/>
          <a:p>
            <a:r>
              <a:rPr lang="en-US" dirty="0" err="1"/>
              <a:t>Pontos</a:t>
            </a:r>
            <a:r>
              <a:rPr lang="en-US" dirty="0"/>
              <a:t> </a:t>
            </a:r>
            <a:r>
              <a:rPr lang="en-US" dirty="0" err="1"/>
              <a:t>fracos</a:t>
            </a:r>
            <a:br>
              <a:rPr lang="en-US" dirty="0"/>
            </a:br>
            <a:endParaRPr lang="en-US" dirty="0"/>
          </a:p>
        </p:txBody>
      </p:sp>
      <p:sp>
        <p:nvSpPr>
          <p:cNvPr id="3" name="Subtitle 2"/>
          <p:cNvSpPr>
            <a:spLocks noGrp="1"/>
          </p:cNvSpPr>
          <p:nvPr>
            <p:ph type="subTitle" idx="1"/>
          </p:nvPr>
        </p:nvSpPr>
        <p:spPr>
          <a:xfrm>
            <a:off x="1660967" y="1319513"/>
            <a:ext cx="6400800" cy="5054299"/>
          </a:xfrm>
          <a:ln>
            <a:noFill/>
          </a:ln>
        </p:spPr>
        <p:txBody>
          <a:bodyPr>
            <a:normAutofit/>
          </a:bodyPr>
          <a:lstStyle/>
          <a:p>
            <a:r>
              <a:rPr lang="pt-BR" dirty="0"/>
              <a:t>A pesquisa não encontrou uma forma automatizada de encontrar projetos de Software Livre bem social </a:t>
            </a:r>
          </a:p>
          <a:p>
            <a:endParaRPr lang="pt-BR" dirty="0"/>
          </a:p>
          <a:p>
            <a:r>
              <a:rPr lang="pt-BR" dirty="0"/>
              <a:t>Foi levando em conta informações informadas pelos participantes para distinguir os grupos. Podendo haver limitações assim como outras pesquisas. </a:t>
            </a:r>
          </a:p>
          <a:p>
            <a:endParaRPr lang="pt-BR" dirty="0"/>
          </a:p>
          <a:p>
            <a:r>
              <a:rPr lang="pt-BR" dirty="0"/>
              <a:t>O entendimento das perguntas, para minimizar o risco, foi revisado por varias pessoas antes de ser submetido ao entrevistados. </a:t>
            </a:r>
          </a:p>
          <a:p>
            <a:endParaRPr lang="pt-BR" dirty="0"/>
          </a:p>
          <a:p>
            <a:r>
              <a:rPr lang="pt-BR" dirty="0"/>
              <a:t>As perguntas foram destinadas a pessoas com procidência em inglês assim como a própria pesquisa, assim podendo haver alguma alteração em outros grupos sociais e de outras etnias.</a:t>
            </a:r>
          </a:p>
        </p:txBody>
      </p:sp>
      <p:pic>
        <p:nvPicPr>
          <p:cNvPr id="4" name="Imagem 3" descr="Bolsas de Estudo UTFPR - Educa Mais Brasil">
            <a:extLst>
              <a:ext uri="{FF2B5EF4-FFF2-40B4-BE49-F238E27FC236}">
                <a16:creationId xmlns:a16="http://schemas.microsoft.com/office/drawing/2014/main" id="{4B5A8A2C-8556-7E45-9EA8-F38BC6A69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859684"/>
            <a:ext cx="1331088" cy="998316"/>
          </a:xfrm>
          <a:prstGeom prst="rect">
            <a:avLst/>
          </a:prstGeom>
          <a:noFill/>
          <a:ln>
            <a:noFill/>
          </a:ln>
        </p:spPr>
      </p:pic>
    </p:spTree>
    <p:extLst>
      <p:ext uri="{BB962C8B-B14F-4D97-AF65-F5344CB8AC3E}">
        <p14:creationId xmlns:p14="http://schemas.microsoft.com/office/powerpoint/2010/main" val="277815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3121" y="352043"/>
            <a:ext cx="7772400" cy="955896"/>
          </a:xfrm>
        </p:spPr>
        <p:txBody>
          <a:bodyPr>
            <a:normAutofit fontScale="90000"/>
          </a:bodyPr>
          <a:lstStyle/>
          <a:p>
            <a:r>
              <a:rPr lang="en-US" dirty="0" err="1"/>
              <a:t>Pontos</a:t>
            </a:r>
            <a:r>
              <a:rPr lang="en-US" dirty="0"/>
              <a:t> a </a:t>
            </a:r>
            <a:r>
              <a:rPr lang="en-US" dirty="0" err="1"/>
              <a:t>serem</a:t>
            </a:r>
            <a:r>
              <a:rPr lang="en-US" dirty="0"/>
              <a:t> </a:t>
            </a:r>
            <a:r>
              <a:rPr lang="en-US" dirty="0" err="1"/>
              <a:t>seguidos</a:t>
            </a:r>
            <a:endParaRPr lang="en-US" dirty="0"/>
          </a:p>
        </p:txBody>
      </p:sp>
      <p:sp>
        <p:nvSpPr>
          <p:cNvPr id="3" name="Subtitle 2"/>
          <p:cNvSpPr>
            <a:spLocks noGrp="1"/>
          </p:cNvSpPr>
          <p:nvPr>
            <p:ph type="subTitle" idx="1"/>
          </p:nvPr>
        </p:nvSpPr>
        <p:spPr>
          <a:xfrm>
            <a:off x="1660967" y="2338086"/>
            <a:ext cx="6400800" cy="3521598"/>
          </a:xfrm>
        </p:spPr>
        <p:txBody>
          <a:bodyPr>
            <a:normAutofit lnSpcReduction="10000"/>
          </a:bodyPr>
          <a:lstStyle/>
          <a:p>
            <a:r>
              <a:rPr lang="pt-BR" dirty="0"/>
              <a:t>Utilização da validação de ética na qual foi revisada e aprovada pela Microsoft </a:t>
            </a:r>
            <a:r>
              <a:rPr lang="pt-BR" dirty="0" err="1"/>
              <a:t>Research</a:t>
            </a:r>
            <a:r>
              <a:rPr lang="pt-BR" dirty="0"/>
              <a:t> </a:t>
            </a:r>
            <a:r>
              <a:rPr lang="pt-BR" dirty="0" err="1"/>
              <a:t>Institucinal</a:t>
            </a:r>
            <a:r>
              <a:rPr lang="pt-BR" dirty="0"/>
              <a:t> </a:t>
            </a:r>
            <a:r>
              <a:rPr lang="pt-BR" dirty="0" err="1"/>
              <a:t>Review</a:t>
            </a:r>
            <a:r>
              <a:rPr lang="pt-BR" dirty="0"/>
              <a:t> </a:t>
            </a:r>
            <a:r>
              <a:rPr lang="pt-BR" dirty="0" err="1"/>
              <a:t>Boar</a:t>
            </a:r>
            <a:r>
              <a:rPr lang="pt-BR" dirty="0"/>
              <a:t>.</a:t>
            </a:r>
          </a:p>
          <a:p>
            <a:endParaRPr lang="pt-BR" dirty="0"/>
          </a:p>
          <a:p>
            <a:r>
              <a:rPr lang="pt-BR" dirty="0"/>
              <a:t>Após obter dados qualitativos, foi aplicado um novo questionário para efeito de validação e esgotando as possibilidades de erro na elaboração do primeiro questionário. </a:t>
            </a:r>
          </a:p>
          <a:p>
            <a:endParaRPr lang="pt-BR" dirty="0"/>
          </a:p>
          <a:p>
            <a:r>
              <a:rPr lang="pt-BR" dirty="0"/>
              <a:t>A pesquisa tira com base respostas de desenvolvedores e podendo haver viés de informação.</a:t>
            </a:r>
          </a:p>
        </p:txBody>
      </p:sp>
      <p:pic>
        <p:nvPicPr>
          <p:cNvPr id="4" name="Imagem 3" descr="Bolsas de Estudo UTFPR - Educa Mais Brasil">
            <a:extLst>
              <a:ext uri="{FF2B5EF4-FFF2-40B4-BE49-F238E27FC236}">
                <a16:creationId xmlns:a16="http://schemas.microsoft.com/office/drawing/2014/main" id="{4B5A8A2C-8556-7E45-9EA8-F38BC6A69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5859684"/>
            <a:ext cx="1331088" cy="998316"/>
          </a:xfrm>
          <a:prstGeom prst="rect">
            <a:avLst/>
          </a:prstGeom>
          <a:noFill/>
          <a:ln>
            <a:noFill/>
          </a:ln>
        </p:spPr>
      </p:pic>
    </p:spTree>
    <p:extLst>
      <p:ext uri="{BB962C8B-B14F-4D97-AF65-F5344CB8AC3E}">
        <p14:creationId xmlns:p14="http://schemas.microsoft.com/office/powerpoint/2010/main" val="1674593002"/>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{B7E31E3F-6375-854A-97C0-1040A8B4E270}tf10001069</Template>
  <TotalTime>518</TotalTime>
  <Words>406</Words>
  <Application>Microsoft Macintosh PowerPoint</Application>
  <PresentationFormat>Apresentação na tela (4:3)</PresentationFormat>
  <Paragraphs>31</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Century Gothic</vt:lpstr>
      <vt:lpstr>Wingdings 3</vt:lpstr>
      <vt:lpstr>Cacho</vt:lpstr>
      <vt:lpstr>Deixando minhas impressões digitais</vt:lpstr>
      <vt:lpstr>Objetivo</vt:lpstr>
      <vt:lpstr>Metodologia utilizada</vt:lpstr>
      <vt:lpstr>Resultados coletados.</vt:lpstr>
      <vt:lpstr>Pontos fracos </vt:lpstr>
      <vt:lpstr>Pontos a serem seguidos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Coral</dc:creator>
  <cp:lastModifiedBy>Microsoft Office User</cp:lastModifiedBy>
  <cp:revision>5</cp:revision>
  <dcterms:created xsi:type="dcterms:W3CDTF">2014-01-14T12:05:24Z</dcterms:created>
  <dcterms:modified xsi:type="dcterms:W3CDTF">2022-04-04T23:36:59Z</dcterms:modified>
</cp:coreProperties>
</file>