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7150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Chewy"/>
      <p:regular r:id="rId59"/>
    </p:embeddedFont>
    <p:embeddedFont>
      <p:font typeface="Montserrat"/>
      <p:regular r:id="rId60"/>
      <p:bold r:id="rId61"/>
      <p:italic r:id="rId62"/>
      <p:boldItalic r:id="rId63"/>
    </p:embeddedFont>
    <p:embeddedFont>
      <p:font typeface="Roboto Condensed"/>
      <p:regular r:id="rId64"/>
      <p:bold r:id="rId65"/>
      <p:italic r:id="rId66"/>
      <p:boldItalic r:id="rId67"/>
    </p:embeddedFont>
    <p:embeddedFont>
      <p:font typeface="Fira Sans Condensed"/>
      <p:regular r:id="rId68"/>
      <p:bold r:id="rId69"/>
      <p:italic r:id="rId70"/>
      <p:boldItalic r:id="rId71"/>
    </p:embeddedFont>
    <p:embeddedFont>
      <p:font typeface="Oswald"/>
      <p:regular r:id="rId72"/>
      <p:bold r:id="rId73"/>
    </p:embeddedFont>
    <p:embeddedFont>
      <p:font typeface="Roboto Mon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910797-5319-4DCE-A152-C838A53C85EE}">
  <a:tblStyle styleId="{69910797-5319-4DCE-A152-C838A53C85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5B446D-75E4-47F2-B7BE-877ACF811F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5.xml"/><Relationship Id="rId75" Type="http://schemas.openxmlformats.org/officeDocument/2006/relationships/font" Target="fonts/RobotoMono-bold.fntdata"/><Relationship Id="rId30" Type="http://schemas.openxmlformats.org/officeDocument/2006/relationships/slide" Target="slides/slide24.xml"/><Relationship Id="rId74" Type="http://schemas.openxmlformats.org/officeDocument/2006/relationships/font" Target="fonts/RobotoMono-regular.fntdata"/><Relationship Id="rId33" Type="http://schemas.openxmlformats.org/officeDocument/2006/relationships/slide" Target="slides/slide27.xml"/><Relationship Id="rId77" Type="http://schemas.openxmlformats.org/officeDocument/2006/relationships/font" Target="fonts/RobotoMono-boldItalic.fntdata"/><Relationship Id="rId32" Type="http://schemas.openxmlformats.org/officeDocument/2006/relationships/slide" Target="slides/slide26.xml"/><Relationship Id="rId76" Type="http://schemas.openxmlformats.org/officeDocument/2006/relationships/font" Target="fonts/RobotoMono-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Condensed-boldItalic.fntdata"/><Relationship Id="rId70" Type="http://schemas.openxmlformats.org/officeDocument/2006/relationships/font" Target="fonts/FiraSansCondensed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4" Type="http://schemas.openxmlformats.org/officeDocument/2006/relationships/font" Target="fonts/RobotoCondensed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66" Type="http://schemas.openxmlformats.org/officeDocument/2006/relationships/font" Target="fonts/RobotoCondensed-italic.fntdata"/><Relationship Id="rId21" Type="http://schemas.openxmlformats.org/officeDocument/2006/relationships/slide" Target="slides/slide15.xml"/><Relationship Id="rId65" Type="http://schemas.openxmlformats.org/officeDocument/2006/relationships/font" Target="fonts/RobotoCondensed-bold.fntdata"/><Relationship Id="rId24" Type="http://schemas.openxmlformats.org/officeDocument/2006/relationships/slide" Target="slides/slide18.xml"/><Relationship Id="rId68" Type="http://schemas.openxmlformats.org/officeDocument/2006/relationships/font" Target="fonts/FiraSansCondensed-regular.fntdata"/><Relationship Id="rId23" Type="http://schemas.openxmlformats.org/officeDocument/2006/relationships/slide" Target="slides/slide17.xml"/><Relationship Id="rId67" Type="http://schemas.openxmlformats.org/officeDocument/2006/relationships/font" Target="fonts/RobotoCondensed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Condense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regular.fntdata"/><Relationship Id="rId50" Type="http://schemas.openxmlformats.org/officeDocument/2006/relationships/slide" Target="slides/slide44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59" Type="http://schemas.openxmlformats.org/officeDocument/2006/relationships/font" Target="fonts/Chewy-regular.fntdata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8a78f6f6_0_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8a78f6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c7d3a8a5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c7d3a8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285020198_0_2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28502019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285020198_0_30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28502019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285020198_0_2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28502019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c7d3a8a53_0_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c7d3a8a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04de57631_3_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04de5763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2949271a2_0_10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2949271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2949271a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294927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7285020198_0_4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728502019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2949271a2_0_13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2949271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87e1c135_0_6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87e1c1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2949271a2_0_1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2949271a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2949271a2_0_29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2949271a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72949271a2_0_3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72949271a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2949271a2_0_4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2949271a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2949271a2_0_4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2949271a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72949271a2_0_5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72949271a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72949271a2_0_5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72949271a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2949271a2_0_60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2949271a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2949271a2_0_6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72949271a2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72949271a2_0_6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72949271a2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85020198_0_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850201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72949271a2_0_7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72949271a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72949271a2_0_76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72949271a2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72949271a2_0_8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72949271a2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2949271a2_0_8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72949271a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2949271a2_0_8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2949271a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72949271a2_0_9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72949271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2949271a2_0_96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2949271a2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72949271a2_0_102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72949271a2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72949271a2_0_10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72949271a2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be983a9114_0_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be983a91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35a27f40_0_1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35a27f4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be983a9114_0_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be983a91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be983a9114_0_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be983a91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bc7d3a8a53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bc7d3a8a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2949271a2_0_10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2949271a2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e9238adad_0_4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e9238ada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85020198_0_16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8502019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49271a2_0_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49271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9238ada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9238a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285020198_0_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2850201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285020198_0_1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28502019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801775" y="1510900"/>
            <a:ext cx="4219500" cy="15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01775" y="3252131"/>
            <a:ext cx="42195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4654200" cy="5715000"/>
          </a:xfrm>
          <a:prstGeom prst="rect">
            <a:avLst/>
          </a:prstGeom>
          <a:solidFill>
            <a:srgbClr val="2020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7837" y="1745248"/>
            <a:ext cx="1708673" cy="7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00" y="5336299"/>
            <a:ext cx="1407601" cy="18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-225" y="2820098"/>
            <a:ext cx="4654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Algoritmos e Estrutura de Dados 1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-225" y="2591498"/>
            <a:ext cx="465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Ciência da Computação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88078" y="3064759"/>
            <a:ext cx="12372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0" y="1848351"/>
            <a:ext cx="91440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0" y="3455135"/>
            <a:ext cx="9144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Oswald"/>
              <a:buNone/>
              <a:defRPr sz="24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953403" y="3245580"/>
            <a:ext cx="12372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3337500" y="5299125"/>
            <a:ext cx="2437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andreluis</a:t>
            </a:r>
            <a:r>
              <a:rPr lang="pt-B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@utfpr.edu.br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594351" y="5060377"/>
            <a:ext cx="1953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André Luis Schwerz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430" y="207028"/>
            <a:ext cx="1363140" cy="43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0" y="927625"/>
            <a:ext cx="9144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Estrutura de Dados</a:t>
            </a:r>
            <a:endParaRPr sz="18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699025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Mestrado em Ciência da Computação</a:t>
            </a:r>
            <a:endParaRPr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 1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>
            <a:off x="0" y="1967200"/>
            <a:ext cx="91440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b="1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0" y="4039715"/>
            <a:ext cx="9144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Oswald"/>
              <a:buNone/>
              <a:defRPr sz="24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00527" y="201350"/>
            <a:ext cx="1388662" cy="6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00" y="5331924"/>
            <a:ext cx="1407601" cy="1895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/>
        </p:nvSpPr>
        <p:spPr>
          <a:xfrm>
            <a:off x="2244900" y="1123798"/>
            <a:ext cx="4654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Algoritmos e Estrutura de Dados 1</a:t>
            </a:r>
            <a:endParaRPr sz="18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2244900" y="895198"/>
            <a:ext cx="465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Ciência da Computação</a:t>
            </a:r>
            <a:endParaRPr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3953403" y="3364429"/>
            <a:ext cx="12372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4226100" y="2933250"/>
            <a:ext cx="691800" cy="388800"/>
          </a:xfrm>
          <a:prstGeom prst="triangle">
            <a:avLst>
              <a:gd fmla="val 50000" name="adj"/>
            </a:avLst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311700" y="1222481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1">
  <p:cSld name="SECTION_HEAD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-175" y="1893875"/>
            <a:ext cx="9144000" cy="185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11700" y="2380210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003700"/>
            <a:ext cx="85206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393178" y="798581"/>
            <a:ext cx="734400" cy="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49" y="5452708"/>
            <a:ext cx="493829" cy="1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26427" y="230525"/>
            <a:ext cx="4250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1700" y="1134475"/>
            <a:ext cx="42507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393178" y="863970"/>
            <a:ext cx="734400" cy="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097903" y="863970"/>
            <a:ext cx="734400" cy="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2" type="title"/>
          </p:nvPr>
        </p:nvSpPr>
        <p:spPr>
          <a:xfrm>
            <a:off x="4577127" y="230525"/>
            <a:ext cx="4250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562400" y="1134475"/>
            <a:ext cx="42507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●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Font typeface="Raleway"/>
              <a:buChar char="○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02020"/>
              </a:buClr>
              <a:buSzPts val="1400"/>
              <a:buFont typeface="Raleway"/>
              <a:buChar char="■"/>
              <a:defRPr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326429" y="23051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b="1" sz="4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11700" y="1833925"/>
            <a:ext cx="85206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Char char="●"/>
              <a:defRPr>
                <a:solidFill>
                  <a:srgbClr val="20202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○"/>
              <a:defRPr>
                <a:solidFill>
                  <a:srgbClr val="20202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■"/>
              <a:defRPr>
                <a:solidFill>
                  <a:srgbClr val="20202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●"/>
              <a:defRPr>
                <a:solidFill>
                  <a:srgbClr val="20202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○"/>
              <a:defRPr>
                <a:solidFill>
                  <a:srgbClr val="20202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■"/>
              <a:defRPr>
                <a:solidFill>
                  <a:srgbClr val="20202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●"/>
              <a:defRPr>
                <a:solidFill>
                  <a:srgbClr val="20202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1400"/>
              <a:buChar char="○"/>
              <a:defRPr>
                <a:solidFill>
                  <a:srgbClr val="20202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02020"/>
              </a:buClr>
              <a:buSzPts val="1400"/>
              <a:buChar char="■"/>
              <a:defRPr>
                <a:solidFill>
                  <a:srgbClr val="202020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93178" y="863970"/>
            <a:ext cx="734400" cy="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l.it/@liberatoutfpr/Escopo-na-alocacao-estatica" TargetMode="External"/><Relationship Id="rId4" Type="http://schemas.openxmlformats.org/officeDocument/2006/relationships/hyperlink" Target="https://repl.it/@liberatoutfpr/01-escopo#main.c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0" y="1848351"/>
            <a:ext cx="91440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Memória, </a:t>
            </a:r>
            <a:r>
              <a:rPr lang="pt-BR" sz="4000">
                <a:solidFill>
                  <a:srgbClr val="FFFFFF"/>
                </a:solidFill>
              </a:rPr>
              <a:t>Tipos Primitivos</a:t>
            </a:r>
            <a:r>
              <a:rPr lang="pt-BR" sz="4000"/>
              <a:t> e </a:t>
            </a:r>
            <a:r>
              <a:rPr lang="pt-BR" sz="4000">
                <a:solidFill>
                  <a:srgbClr val="F1C232"/>
                </a:solidFill>
              </a:rPr>
              <a:t>Ponteiros</a:t>
            </a:r>
            <a:endParaRPr sz="4000">
              <a:solidFill>
                <a:srgbClr val="F1C232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0" y="3455135"/>
            <a:ext cx="9144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Organização dos Tipos Primitivos e Ponteiros na memória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899600" y="0"/>
            <a:ext cx="1244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0" y="4335930"/>
            <a:ext cx="914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Material gentilmente oferecido pelo Prof. Rafael Liberato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311700" y="1003700"/>
            <a:ext cx="42942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linguagem C, cada variável possui: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na memória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61" name="Google Shape;361;p27"/>
          <p:cNvSpPr/>
          <p:nvPr/>
        </p:nvSpPr>
        <p:spPr>
          <a:xfrm>
            <a:off x="370450" y="3708775"/>
            <a:ext cx="27636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3414648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414650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27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66" name="Google Shape;366;p27"/>
          <p:cNvGraphicFramePr/>
          <p:nvPr/>
        </p:nvGraphicFramePr>
        <p:xfrm>
          <a:off x="3693657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27"/>
          <p:cNvSpPr txBox="1"/>
          <p:nvPr/>
        </p:nvSpPr>
        <p:spPr>
          <a:xfrm>
            <a:off x="496875" y="3859950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8422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60683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70450" y="3394550"/>
            <a:ext cx="276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71" name="Google Shape;371;p27"/>
          <p:cNvGraphicFramePr/>
          <p:nvPr/>
        </p:nvGraphicFramePr>
        <p:xfrm>
          <a:off x="3691518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27"/>
          <p:cNvSpPr txBox="1"/>
          <p:nvPr/>
        </p:nvSpPr>
        <p:spPr>
          <a:xfrm>
            <a:off x="3617447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4907578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4" name="Google Shape;374;p27"/>
          <p:cNvGraphicFramePr/>
          <p:nvPr/>
        </p:nvGraphicFramePr>
        <p:xfrm>
          <a:off x="4716466" y="986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3.5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#08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2.5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#16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#20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27"/>
          <p:cNvSpPr txBox="1"/>
          <p:nvPr/>
        </p:nvSpPr>
        <p:spPr>
          <a:xfrm>
            <a:off x="4240174" y="350276"/>
            <a:ext cx="4294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Para obter o endereço de uma variável utilize o operador </a:t>
            </a: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 “endereço de”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8163973" y="175220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&amp;d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7"/>
          <p:cNvCxnSpPr>
            <a:stCxn id="376" idx="1"/>
          </p:cNvCxnSpPr>
          <p:nvPr/>
        </p:nvCxnSpPr>
        <p:spPr>
          <a:xfrm rot="10800000">
            <a:off x="7862773" y="1928150"/>
            <a:ext cx="3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7"/>
          <p:cNvSpPr txBox="1"/>
          <p:nvPr/>
        </p:nvSpPr>
        <p:spPr>
          <a:xfrm>
            <a:off x="8163973" y="135040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&amp;i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9" name="Google Shape;379;p27"/>
          <p:cNvCxnSpPr>
            <a:stCxn id="378" idx="1"/>
          </p:cNvCxnSpPr>
          <p:nvPr/>
        </p:nvCxnSpPr>
        <p:spPr>
          <a:xfrm rot="10800000">
            <a:off x="7862773" y="1526350"/>
            <a:ext cx="3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7"/>
          <p:cNvSpPr txBox="1"/>
          <p:nvPr/>
        </p:nvSpPr>
        <p:spPr>
          <a:xfrm>
            <a:off x="8163973" y="21442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&amp;f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1" name="Google Shape;381;p27"/>
          <p:cNvCxnSpPr>
            <a:stCxn id="380" idx="1"/>
          </p:cNvCxnSpPr>
          <p:nvPr/>
        </p:nvCxnSpPr>
        <p:spPr>
          <a:xfrm rot="10800000">
            <a:off x="7862773" y="2320168"/>
            <a:ext cx="3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7"/>
          <p:cNvSpPr txBox="1"/>
          <p:nvPr/>
        </p:nvSpPr>
        <p:spPr>
          <a:xfrm>
            <a:off x="8163973" y="251625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&amp;c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3" name="Google Shape;383;p27"/>
          <p:cNvCxnSpPr>
            <a:stCxn id="382" idx="1"/>
          </p:cNvCxnSpPr>
          <p:nvPr/>
        </p:nvCxnSpPr>
        <p:spPr>
          <a:xfrm rot="10800000">
            <a:off x="7862773" y="2692201"/>
            <a:ext cx="3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7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754845" y="2727376"/>
            <a:ext cx="3041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(endereço do seu primeiro byte)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/>
          <p:nvPr/>
        </p:nvSpPr>
        <p:spPr>
          <a:xfrm>
            <a:off x="218050" y="1488091"/>
            <a:ext cx="18849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218049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218051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28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394" name="Google Shape;394;p28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95" name="Google Shape;395;p28"/>
          <p:cNvGraphicFramePr/>
          <p:nvPr/>
        </p:nvGraphicFramePr>
        <p:xfrm>
          <a:off x="497059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6" name="Google Shape;396;p28"/>
          <p:cNvSpPr txBox="1"/>
          <p:nvPr/>
        </p:nvSpPr>
        <p:spPr>
          <a:xfrm>
            <a:off x="268275" y="1639266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1645674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2871774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218050" y="1173866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00" name="Google Shape;400;p28"/>
          <p:cNvGraphicFramePr/>
          <p:nvPr/>
        </p:nvGraphicFramePr>
        <p:xfrm>
          <a:off x="494919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28"/>
          <p:cNvSpPr txBox="1"/>
          <p:nvPr/>
        </p:nvSpPr>
        <p:spPr>
          <a:xfrm>
            <a:off x="420849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1710979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3" name="Google Shape;403;p28"/>
          <p:cNvGraphicFramePr/>
          <p:nvPr/>
        </p:nvGraphicFramePr>
        <p:xfrm>
          <a:off x="5798031" y="2233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3.5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#08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2.5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#16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#20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28"/>
          <p:cNvSpPr/>
          <p:nvPr/>
        </p:nvSpPr>
        <p:spPr>
          <a:xfrm>
            <a:off x="2255475" y="1528341"/>
            <a:ext cx="33360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2255475" y="1173591"/>
            <a:ext cx="3336000" cy="351900"/>
          </a:xfrm>
          <a:prstGeom prst="rect">
            <a:avLst/>
          </a:prstGeom>
          <a:solidFill>
            <a:srgbClr val="EF6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2500812" y="1839753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2481762" y="163288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2500962" y="214167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3142662" y="1839753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3.5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3123612" y="163288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3142812" y="214167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2500812" y="256717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.5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2481762" y="236030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2500962" y="286909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3142662" y="256717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j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3123612" y="236030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3142812" y="286909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3725598" y="1866963"/>
            <a:ext cx="177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 Condensed"/>
                <a:ea typeface="Fira Sans Condensed"/>
                <a:cs typeface="Fira Sans Condensed"/>
                <a:sym typeface="Fira Sans Condensed"/>
              </a:rPr>
              <a:t>Nesta representação, a única informação omitida é  o tamanho ocupado na memória.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1089510" y="580075"/>
            <a:ext cx="7526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Representação simplificada na memória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/>
          <p:nvPr/>
        </p:nvSpPr>
        <p:spPr>
          <a:xfrm>
            <a:off x="446650" y="2336089"/>
            <a:ext cx="18849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 para praticar 1</a:t>
            </a:r>
            <a:endParaRPr/>
          </a:p>
        </p:txBody>
      </p:sp>
      <p:sp>
        <p:nvSpPr>
          <p:cNvPr id="426" name="Google Shape;426;p29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496875" y="2487264"/>
            <a:ext cx="18348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20;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a;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b;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446650" y="2021864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29" name="Google Shape;429;p29"/>
          <p:cNvGraphicFramePr/>
          <p:nvPr/>
        </p:nvGraphicFramePr>
        <p:xfrm>
          <a:off x="4763576" y="2310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29"/>
          <p:cNvSpPr/>
          <p:nvPr/>
        </p:nvSpPr>
        <p:spPr>
          <a:xfrm>
            <a:off x="2484075" y="2377900"/>
            <a:ext cx="18849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2484075" y="2023150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285284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283379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285299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349469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347564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349484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2852846" y="3416734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833796" y="320986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2852996" y="371865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255926" y="1415050"/>
            <a:ext cx="603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Preencha as lacunas.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472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2346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472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2346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3220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5094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3220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5094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5968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7842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5968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7842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/>
          <p:nvPr/>
        </p:nvSpPr>
        <p:spPr>
          <a:xfrm>
            <a:off x="446650" y="2336089"/>
            <a:ext cx="18849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 para praticar 1</a:t>
            </a:r>
            <a:endParaRPr/>
          </a:p>
        </p:txBody>
      </p:sp>
      <p:sp>
        <p:nvSpPr>
          <p:cNvPr id="460" name="Google Shape;460;p30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496875" y="2487264"/>
            <a:ext cx="18348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20;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a;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b;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446650" y="2021864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63" name="Google Shape;463;p30"/>
          <p:cNvGraphicFramePr/>
          <p:nvPr/>
        </p:nvGraphicFramePr>
        <p:xfrm>
          <a:off x="4763576" y="2310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#08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#12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30"/>
          <p:cNvSpPr/>
          <p:nvPr/>
        </p:nvSpPr>
        <p:spPr>
          <a:xfrm>
            <a:off x="2484075" y="2377900"/>
            <a:ext cx="18849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2484075" y="2023150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85284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283379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8" name="Google Shape;468;p30"/>
          <p:cNvSpPr txBox="1"/>
          <p:nvPr/>
        </p:nvSpPr>
        <p:spPr>
          <a:xfrm>
            <a:off x="285299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349469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347564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349484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2" name="Google Shape;472;p30"/>
          <p:cNvSpPr/>
          <p:nvPr/>
        </p:nvSpPr>
        <p:spPr>
          <a:xfrm>
            <a:off x="2852846" y="3416734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2833796" y="320986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2852996" y="371865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255926" y="1415050"/>
            <a:ext cx="603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Preencha as lacunas.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472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2346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30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472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0"/>
          <p:cNvSpPr txBox="1"/>
          <p:nvPr/>
        </p:nvSpPr>
        <p:spPr>
          <a:xfrm>
            <a:off x="2346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#04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0"/>
          <p:cNvSpPr txBox="1"/>
          <p:nvPr/>
        </p:nvSpPr>
        <p:spPr>
          <a:xfrm>
            <a:off x="3220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5094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3220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&amp;b);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5094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30"/>
          <p:cNvSpPr txBox="1"/>
          <p:nvPr/>
        </p:nvSpPr>
        <p:spPr>
          <a:xfrm>
            <a:off x="5968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7842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5968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7842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/>
          <p:nvPr/>
        </p:nvSpPr>
        <p:spPr>
          <a:xfrm>
            <a:off x="446650" y="2336089"/>
            <a:ext cx="18849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 para praticar 2</a:t>
            </a:r>
            <a:endParaRPr/>
          </a:p>
        </p:txBody>
      </p:sp>
      <p:sp>
        <p:nvSpPr>
          <p:cNvPr id="495" name="Google Shape;495;p31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6" name="Google Shape;496;p31"/>
          <p:cNvSpPr txBox="1"/>
          <p:nvPr/>
        </p:nvSpPr>
        <p:spPr>
          <a:xfrm>
            <a:off x="496875" y="2487264"/>
            <a:ext cx="18348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x++;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*= 2;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x++ + ++y;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446650" y="2021864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98" name="Google Shape;498;p31"/>
          <p:cNvGraphicFramePr/>
          <p:nvPr/>
        </p:nvGraphicFramePr>
        <p:xfrm>
          <a:off x="4763576" y="2310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99" name="Google Shape;499;p31"/>
          <p:cNvSpPr/>
          <p:nvPr/>
        </p:nvSpPr>
        <p:spPr>
          <a:xfrm>
            <a:off x="2484075" y="2377900"/>
            <a:ext cx="18849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2484075" y="2023150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255926" y="1415050"/>
            <a:ext cx="603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Preencha as lacunas.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472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31"/>
          <p:cNvSpPr txBox="1"/>
          <p:nvPr/>
        </p:nvSpPr>
        <p:spPr>
          <a:xfrm>
            <a:off x="2346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472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2346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3220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y);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5094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1"/>
          <p:cNvSpPr txBox="1"/>
          <p:nvPr/>
        </p:nvSpPr>
        <p:spPr>
          <a:xfrm>
            <a:off x="3220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&amp;y);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5094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5968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z);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1"/>
          <p:cNvSpPr txBox="1"/>
          <p:nvPr/>
        </p:nvSpPr>
        <p:spPr>
          <a:xfrm>
            <a:off x="7842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31"/>
          <p:cNvSpPr txBox="1"/>
          <p:nvPr/>
        </p:nvSpPr>
        <p:spPr>
          <a:xfrm>
            <a:off x="5968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&amp;z);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7842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285284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283379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285299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349469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347564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y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349484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2852846" y="3416734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2833796" y="320986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31"/>
          <p:cNvSpPr txBox="1"/>
          <p:nvPr/>
        </p:nvSpPr>
        <p:spPr>
          <a:xfrm>
            <a:off x="2852996" y="371865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/>
          <p:nvPr/>
        </p:nvSpPr>
        <p:spPr>
          <a:xfrm>
            <a:off x="446650" y="2336089"/>
            <a:ext cx="18849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2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 para praticar 2</a:t>
            </a:r>
            <a:endParaRPr/>
          </a:p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0" name="Google Shape;530;p32"/>
          <p:cNvSpPr txBox="1"/>
          <p:nvPr/>
        </p:nvSpPr>
        <p:spPr>
          <a:xfrm>
            <a:off x="496875" y="2487264"/>
            <a:ext cx="18348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x++;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x;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*= 2;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x++ + ++y;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2"/>
          <p:cNvSpPr/>
          <p:nvPr/>
        </p:nvSpPr>
        <p:spPr>
          <a:xfrm>
            <a:off x="446650" y="2021864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532" name="Google Shape;532;p32"/>
          <p:cNvGraphicFramePr/>
          <p:nvPr/>
        </p:nvGraphicFramePr>
        <p:xfrm>
          <a:off x="4763576" y="2310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#20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#24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#28</a:t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33" name="Google Shape;533;p32"/>
          <p:cNvSpPr/>
          <p:nvPr/>
        </p:nvSpPr>
        <p:spPr>
          <a:xfrm>
            <a:off x="2484075" y="2377900"/>
            <a:ext cx="18849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2484075" y="2023150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255926" y="1415050"/>
            <a:ext cx="603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Preencha as lacunas.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472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2346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32"/>
          <p:cNvSpPr txBox="1"/>
          <p:nvPr/>
        </p:nvSpPr>
        <p:spPr>
          <a:xfrm>
            <a:off x="472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2"/>
          <p:cNvSpPr txBox="1"/>
          <p:nvPr/>
        </p:nvSpPr>
        <p:spPr>
          <a:xfrm>
            <a:off x="2346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3220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y);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5094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3220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&amp;y);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5094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5968188" y="43598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z);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7842250" y="43969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33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5968188" y="4797292"/>
            <a:ext cx="183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printf(“%p”, &amp;z);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7842250" y="4834330"/>
            <a:ext cx="614100" cy="35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#28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285284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283379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285299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1" name="Google Shape;551;p32"/>
          <p:cNvSpPr/>
          <p:nvPr/>
        </p:nvSpPr>
        <p:spPr>
          <a:xfrm>
            <a:off x="3494696" y="2689313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3475646" y="248244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y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3" name="Google Shape;553;p32"/>
          <p:cNvSpPr txBox="1"/>
          <p:nvPr/>
        </p:nvSpPr>
        <p:spPr>
          <a:xfrm>
            <a:off x="3494846" y="2991238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2852846" y="3416734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33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5" name="Google Shape;555;p32"/>
          <p:cNvSpPr txBox="1"/>
          <p:nvPr/>
        </p:nvSpPr>
        <p:spPr>
          <a:xfrm>
            <a:off x="2833796" y="320986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6" name="Google Shape;556;p32"/>
          <p:cNvSpPr txBox="1"/>
          <p:nvPr/>
        </p:nvSpPr>
        <p:spPr>
          <a:xfrm>
            <a:off x="2852996" y="371865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3"/>
          <p:cNvSpPr/>
          <p:nvPr/>
        </p:nvSpPr>
        <p:spPr>
          <a:xfrm>
            <a:off x="0" y="535041"/>
            <a:ext cx="9168900" cy="143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 txBox="1"/>
          <p:nvPr>
            <p:ph idx="4294967295" type="title"/>
          </p:nvPr>
        </p:nvSpPr>
        <p:spPr>
          <a:xfrm>
            <a:off x="324150" y="944994"/>
            <a:ext cx="85206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PONTEIROS</a:t>
            </a:r>
            <a:endParaRPr b="1"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65" name="Google Shape;565;p33"/>
          <p:cNvCxnSpPr/>
          <p:nvPr/>
        </p:nvCxnSpPr>
        <p:spPr>
          <a:xfrm>
            <a:off x="633075" y="1977485"/>
            <a:ext cx="0" cy="218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3"/>
          <p:cNvCxnSpPr/>
          <p:nvPr/>
        </p:nvCxnSpPr>
        <p:spPr>
          <a:xfrm flipH="1" rot="10800000">
            <a:off x="620237" y="3336132"/>
            <a:ext cx="360000" cy="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67" name="Google Shape;567;p33"/>
          <p:cNvCxnSpPr/>
          <p:nvPr/>
        </p:nvCxnSpPr>
        <p:spPr>
          <a:xfrm flipH="1" rot="10800000">
            <a:off x="620237" y="2510423"/>
            <a:ext cx="360000" cy="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68" name="Google Shape;568;p33"/>
          <p:cNvSpPr txBox="1"/>
          <p:nvPr/>
        </p:nvSpPr>
        <p:spPr>
          <a:xfrm>
            <a:off x="980225" y="2256116"/>
            <a:ext cx="79563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O conceito de endereços e ponteiros são fundamentais em qualquer linguagem de programação</a:t>
            </a:r>
            <a:endParaRPr/>
          </a:p>
        </p:txBody>
      </p:sp>
      <p:cxnSp>
        <p:nvCxnSpPr>
          <p:cNvPr id="569" name="Google Shape;569;p33"/>
          <p:cNvCxnSpPr/>
          <p:nvPr/>
        </p:nvCxnSpPr>
        <p:spPr>
          <a:xfrm flipH="1" rot="10800000">
            <a:off x="620237" y="4161841"/>
            <a:ext cx="360000" cy="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70" name="Google Shape;570;p33"/>
          <p:cNvSpPr txBox="1"/>
          <p:nvPr/>
        </p:nvSpPr>
        <p:spPr>
          <a:xfrm>
            <a:off x="980225" y="3085436"/>
            <a:ext cx="79563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Em outras linguagens, esse conceito é oculto e representado de forma mais abstrata.</a:t>
            </a:r>
            <a:endParaRPr/>
          </a:p>
        </p:txBody>
      </p:sp>
      <p:sp>
        <p:nvSpPr>
          <p:cNvPr id="571" name="Google Shape;571;p33"/>
          <p:cNvSpPr txBox="1"/>
          <p:nvPr/>
        </p:nvSpPr>
        <p:spPr>
          <a:xfrm>
            <a:off x="980225" y="3914755"/>
            <a:ext cx="79563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Na linguagem C esses conceitos são explícitos</a:t>
            </a:r>
            <a:endParaRPr/>
          </a:p>
        </p:txBody>
      </p:sp>
      <p:sp>
        <p:nvSpPr>
          <p:cNvPr id="572" name="Google Shape;572;p33"/>
          <p:cNvSpPr txBox="1"/>
          <p:nvPr/>
        </p:nvSpPr>
        <p:spPr>
          <a:xfrm>
            <a:off x="1559250" y="4702846"/>
            <a:ext cx="60255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Raleway"/>
                <a:ea typeface="Raleway"/>
                <a:cs typeface="Raleway"/>
                <a:sym typeface="Raleway"/>
              </a:rPr>
              <a:t>Dominar o conceito de ponteiros exige esforço e prática.</a:t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3715642" y="516850"/>
            <a:ext cx="2126400" cy="125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Tipo</a:t>
            </a:r>
            <a:endParaRPr sz="16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Nome</a:t>
            </a:r>
            <a:endParaRPr sz="16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Valor</a:t>
            </a:r>
            <a:endParaRPr sz="16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Endereço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79" name="Google Shape;579;p34"/>
          <p:cNvCxnSpPr>
            <a:stCxn id="577" idx="3"/>
            <a:endCxn id="578" idx="1"/>
          </p:cNvCxnSpPr>
          <p:nvPr/>
        </p:nvCxnSpPr>
        <p:spPr>
          <a:xfrm>
            <a:off x="1938029" y="483275"/>
            <a:ext cx="1777500" cy="661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4"/>
          <p:cNvSpPr txBox="1"/>
          <p:nvPr/>
        </p:nvSpPr>
        <p:spPr>
          <a:xfrm>
            <a:off x="2350066" y="446452"/>
            <a:ext cx="815700" cy="56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É uma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variável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186375" y="1747975"/>
            <a:ext cx="3860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Indica ao compilador que você armazenará um endereço de memória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p34"/>
          <p:cNvSpPr txBox="1"/>
          <p:nvPr/>
        </p:nvSpPr>
        <p:spPr>
          <a:xfrm>
            <a:off x="6530241" y="399975"/>
            <a:ext cx="2126400" cy="726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qtde = 30;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int* p = &amp;qtde;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3" name="Google Shape;583;p34"/>
          <p:cNvCxnSpPr/>
          <p:nvPr/>
        </p:nvCxnSpPr>
        <p:spPr>
          <a:xfrm>
            <a:off x="6763316" y="1115295"/>
            <a:ext cx="0" cy="15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4"/>
          <p:cNvCxnSpPr/>
          <p:nvPr/>
        </p:nvCxnSpPr>
        <p:spPr>
          <a:xfrm>
            <a:off x="6763323" y="143302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4"/>
          <p:cNvSpPr txBox="1"/>
          <p:nvPr/>
        </p:nvSpPr>
        <p:spPr>
          <a:xfrm>
            <a:off x="6959673" y="1184302"/>
            <a:ext cx="18123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tipo: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nome: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valor: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endereço: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6" name="Google Shape;586;p34"/>
          <p:cNvCxnSpPr/>
          <p:nvPr/>
        </p:nvCxnSpPr>
        <p:spPr>
          <a:xfrm>
            <a:off x="6763323" y="1848657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4"/>
          <p:cNvCxnSpPr/>
          <p:nvPr/>
        </p:nvCxnSpPr>
        <p:spPr>
          <a:xfrm>
            <a:off x="6763323" y="2252748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4"/>
          <p:cNvCxnSpPr/>
          <p:nvPr/>
        </p:nvCxnSpPr>
        <p:spPr>
          <a:xfrm>
            <a:off x="6763323" y="265222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4"/>
          <p:cNvSpPr txBox="1"/>
          <p:nvPr/>
        </p:nvSpPr>
        <p:spPr>
          <a:xfrm>
            <a:off x="8094866" y="1214320"/>
            <a:ext cx="98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int*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34"/>
          <p:cNvSpPr txBox="1"/>
          <p:nvPr/>
        </p:nvSpPr>
        <p:spPr>
          <a:xfrm>
            <a:off x="8097175" y="1620720"/>
            <a:ext cx="98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34"/>
          <p:cNvSpPr txBox="1"/>
          <p:nvPr/>
        </p:nvSpPr>
        <p:spPr>
          <a:xfrm>
            <a:off x="8097175" y="2036357"/>
            <a:ext cx="98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&amp;qtde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34"/>
          <p:cNvSpPr txBox="1"/>
          <p:nvPr/>
        </p:nvSpPr>
        <p:spPr>
          <a:xfrm>
            <a:off x="8097175" y="2428902"/>
            <a:ext cx="981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&amp;p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3" name="Google Shape;593;p34"/>
          <p:cNvCxnSpPr>
            <a:stCxn id="578" idx="3"/>
            <a:endCxn id="582" idx="1"/>
          </p:cNvCxnSpPr>
          <p:nvPr/>
        </p:nvCxnSpPr>
        <p:spPr>
          <a:xfrm flipH="1" rot="10800000">
            <a:off x="5842042" y="763150"/>
            <a:ext cx="688200" cy="38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5" name="Google Shape;595;p34"/>
          <p:cNvSpPr txBox="1"/>
          <p:nvPr/>
        </p:nvSpPr>
        <p:spPr>
          <a:xfrm>
            <a:off x="3703400" y="206438"/>
            <a:ext cx="1812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888549" y="3144250"/>
            <a:ext cx="2540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e que nesse endereço, ele encontrará um valor desse tipo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7" name="Google Shape;597;p34"/>
          <p:cNvSpPr txBox="1"/>
          <p:nvPr/>
        </p:nvSpPr>
        <p:spPr>
          <a:xfrm>
            <a:off x="130375" y="2658417"/>
            <a:ext cx="1311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&lt;tipo&gt;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34"/>
          <p:cNvSpPr txBox="1"/>
          <p:nvPr/>
        </p:nvSpPr>
        <p:spPr>
          <a:xfrm>
            <a:off x="1367984" y="2795287"/>
            <a:ext cx="321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EF6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34"/>
          <p:cNvSpPr txBox="1"/>
          <p:nvPr/>
        </p:nvSpPr>
        <p:spPr>
          <a:xfrm>
            <a:off x="1544550" y="2658417"/>
            <a:ext cx="1311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&lt;nome&gt;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0" name="Google Shape;600;p34"/>
          <p:cNvCxnSpPr>
            <a:stCxn id="596" idx="1"/>
            <a:endCxn id="597" idx="2"/>
          </p:cNvCxnSpPr>
          <p:nvPr/>
        </p:nvCxnSpPr>
        <p:spPr>
          <a:xfrm rot="10800000">
            <a:off x="786249" y="3219850"/>
            <a:ext cx="102300" cy="355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34"/>
          <p:cNvCxnSpPr>
            <a:stCxn id="581" idx="2"/>
            <a:endCxn id="598" idx="0"/>
          </p:cNvCxnSpPr>
          <p:nvPr/>
        </p:nvCxnSpPr>
        <p:spPr>
          <a:xfrm rot="5400000">
            <a:off x="1565925" y="2244775"/>
            <a:ext cx="513000" cy="5880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34"/>
          <p:cNvSpPr/>
          <p:nvPr/>
        </p:nvSpPr>
        <p:spPr>
          <a:xfrm>
            <a:off x="49328" y="4510625"/>
            <a:ext cx="1611600" cy="10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4"/>
          <p:cNvSpPr txBox="1"/>
          <p:nvPr/>
        </p:nvSpPr>
        <p:spPr>
          <a:xfrm>
            <a:off x="99542" y="4661795"/>
            <a:ext cx="1834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qtde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*p = NULL;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&amp;qtde;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49328" y="4196400"/>
            <a:ext cx="1611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1757255" y="4552425"/>
            <a:ext cx="18849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1757255" y="4197675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2126026" y="4863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>
            <a:off x="2106976" y="4656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>
            <a:off x="2121897" y="5165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2920276" y="4863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>
            <a:off x="2901226" y="4656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2916147" y="5165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13" name="Google Shape;613;p34"/>
          <p:cNvCxnSpPr>
            <a:stCxn id="610" idx="1"/>
            <a:endCxn id="607" idx="3"/>
          </p:cNvCxnSpPr>
          <p:nvPr/>
        </p:nvCxnSpPr>
        <p:spPr>
          <a:xfrm rot="10800000">
            <a:off x="2493376" y="5012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34"/>
          <p:cNvSpPr/>
          <p:nvPr/>
        </p:nvSpPr>
        <p:spPr>
          <a:xfrm>
            <a:off x="3722646" y="4548084"/>
            <a:ext cx="53733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722646" y="4193307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16" name="Google Shape;616;p34"/>
          <p:cNvGraphicFramePr/>
          <p:nvPr/>
        </p:nvGraphicFramePr>
        <p:xfrm>
          <a:off x="4001654" y="4778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#04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7" name="Google Shape;617;p34"/>
          <p:cNvSpPr txBox="1"/>
          <p:nvPr/>
        </p:nvSpPr>
        <p:spPr>
          <a:xfrm>
            <a:off x="5150269" y="4433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qtde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4"/>
          <p:cNvSpPr txBox="1"/>
          <p:nvPr/>
        </p:nvSpPr>
        <p:spPr>
          <a:xfrm>
            <a:off x="6376369" y="4433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5" name="Google Shape;625;p35"/>
          <p:cNvSpPr/>
          <p:nvPr/>
        </p:nvSpPr>
        <p:spPr>
          <a:xfrm>
            <a:off x="49328" y="1462625"/>
            <a:ext cx="1611600" cy="10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"/>
          <p:cNvSpPr txBox="1"/>
          <p:nvPr/>
        </p:nvSpPr>
        <p:spPr>
          <a:xfrm>
            <a:off x="99542" y="1613795"/>
            <a:ext cx="1834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qtde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*p = NULL;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&amp;qtde;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35"/>
          <p:cNvSpPr/>
          <p:nvPr/>
        </p:nvSpPr>
        <p:spPr>
          <a:xfrm>
            <a:off x="49328" y="1148400"/>
            <a:ext cx="1611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8" name="Google Shape;628;p35"/>
          <p:cNvSpPr/>
          <p:nvPr/>
        </p:nvSpPr>
        <p:spPr>
          <a:xfrm>
            <a:off x="1757255" y="1504425"/>
            <a:ext cx="18849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5"/>
          <p:cNvSpPr/>
          <p:nvPr/>
        </p:nvSpPr>
        <p:spPr>
          <a:xfrm>
            <a:off x="1757255" y="1149675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2126026" y="1815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210697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212189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2920276" y="1815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290122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5"/>
          <p:cNvSpPr txBox="1"/>
          <p:nvPr/>
        </p:nvSpPr>
        <p:spPr>
          <a:xfrm>
            <a:off x="291614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36" name="Google Shape;636;p35"/>
          <p:cNvCxnSpPr>
            <a:stCxn id="633" idx="1"/>
            <a:endCxn id="630" idx="3"/>
          </p:cNvCxnSpPr>
          <p:nvPr/>
        </p:nvCxnSpPr>
        <p:spPr>
          <a:xfrm rot="10800000">
            <a:off x="2493376" y="1964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5"/>
          <p:cNvSpPr/>
          <p:nvPr/>
        </p:nvSpPr>
        <p:spPr>
          <a:xfrm>
            <a:off x="3722646" y="1500084"/>
            <a:ext cx="53733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5"/>
          <p:cNvSpPr/>
          <p:nvPr/>
        </p:nvSpPr>
        <p:spPr>
          <a:xfrm>
            <a:off x="3722646" y="1145307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39" name="Google Shape;639;p35"/>
          <p:cNvGraphicFramePr/>
          <p:nvPr/>
        </p:nvGraphicFramePr>
        <p:xfrm>
          <a:off x="4001654" y="1730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#04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0" name="Google Shape;640;p35"/>
          <p:cNvSpPr txBox="1"/>
          <p:nvPr/>
        </p:nvSpPr>
        <p:spPr>
          <a:xfrm>
            <a:off x="51502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qtde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35"/>
          <p:cNvSpPr txBox="1"/>
          <p:nvPr/>
        </p:nvSpPr>
        <p:spPr>
          <a:xfrm>
            <a:off x="63763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35"/>
          <p:cNvSpPr txBox="1"/>
          <p:nvPr/>
        </p:nvSpPr>
        <p:spPr>
          <a:xfrm>
            <a:off x="528075" y="2955474"/>
            <a:ext cx="8331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TODO 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ponteiro ocupa </a:t>
            </a:r>
            <a:r>
              <a:rPr b="1" lang="pt-BR" sz="1600">
                <a:solidFill>
                  <a:srgbClr val="EF6C00"/>
                </a:solidFill>
                <a:latin typeface="Raleway"/>
                <a:ea typeface="Raleway"/>
                <a:cs typeface="Raleway"/>
                <a:sym typeface="Raleway"/>
              </a:rPr>
              <a:t>8 bytes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na memória. Mesmo um ponteiro de char, por exemplo.. 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3" name="Google Shape;643;p35"/>
          <p:cNvSpPr/>
          <p:nvPr/>
        </p:nvSpPr>
        <p:spPr>
          <a:xfrm>
            <a:off x="268188" y="2960659"/>
            <a:ext cx="204000" cy="179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528075" y="3371064"/>
            <a:ext cx="8331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</a:t>
            </a:r>
            <a:r>
              <a:rPr b="1" lang="pt-BR" sz="2000">
                <a:solidFill>
                  <a:srgbClr val="EF6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devolve o endereço do </a:t>
            </a:r>
            <a:r>
              <a:rPr b="1"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primeiro byte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em que a variável foi alocada na memória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268188" y="3450309"/>
            <a:ext cx="204000" cy="179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528075" y="4020801"/>
            <a:ext cx="8331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</a:t>
            </a:r>
            <a:r>
              <a:rPr b="1" lang="pt-BR" sz="2000">
                <a:solidFill>
                  <a:srgbClr val="EF6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acessa a região indicada pelo ponteiro. Seja para </a:t>
            </a:r>
            <a:r>
              <a:rPr b="1"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recuperar 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 valor nela armazenada ou para </a:t>
            </a:r>
            <a:r>
              <a:rPr b="1"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atribuir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um novo valor para esta região.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268188" y="4100046"/>
            <a:ext cx="204000" cy="179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Algumas c</a:t>
            </a: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aracterísticas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49" name="Google Shape;649;p35"/>
          <p:cNvSpPr txBox="1"/>
          <p:nvPr/>
        </p:nvSpPr>
        <p:spPr>
          <a:xfrm>
            <a:off x="528075" y="4707695"/>
            <a:ext cx="8331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 macro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2000">
                <a:solidFill>
                  <a:srgbClr val="EF6C0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está definida na biblioteca </a:t>
            </a:r>
            <a:r>
              <a:rPr lang="pt-BR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stdlib.h</a:t>
            </a:r>
            <a:r>
              <a:rPr lang="pt-BR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e seu valor é zero, indicando que a variável não referencia nenhum endereço. 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268188" y="4786942"/>
            <a:ext cx="204000" cy="179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656" name="Google Shape;656;p36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49328" y="1462625"/>
            <a:ext cx="1611600" cy="10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 txBox="1"/>
          <p:nvPr/>
        </p:nvSpPr>
        <p:spPr>
          <a:xfrm>
            <a:off x="99542" y="1613795"/>
            <a:ext cx="1834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qtde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*p = NULL;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&amp;qtde;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36"/>
          <p:cNvSpPr/>
          <p:nvPr/>
        </p:nvSpPr>
        <p:spPr>
          <a:xfrm>
            <a:off x="49328" y="1148400"/>
            <a:ext cx="1611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3989426" y="4135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3970376" y="391448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</a:t>
            </a: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3985297" y="443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4783676" y="4135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4764626" y="391448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5" name="Google Shape;665;p36"/>
          <p:cNvSpPr txBox="1"/>
          <p:nvPr/>
        </p:nvSpPr>
        <p:spPr>
          <a:xfrm>
            <a:off x="4779547" y="443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6" name="Google Shape;666;p36"/>
          <p:cNvCxnSpPr>
            <a:stCxn id="663" idx="1"/>
            <a:endCxn id="660" idx="3"/>
          </p:cNvCxnSpPr>
          <p:nvPr/>
        </p:nvCxnSpPr>
        <p:spPr>
          <a:xfrm rot="10800000">
            <a:off x="4356776" y="4284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36"/>
          <p:cNvSpPr/>
          <p:nvPr/>
        </p:nvSpPr>
        <p:spPr>
          <a:xfrm>
            <a:off x="3722646" y="1500084"/>
            <a:ext cx="53733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6"/>
          <p:cNvSpPr/>
          <p:nvPr/>
        </p:nvSpPr>
        <p:spPr>
          <a:xfrm>
            <a:off x="3722646" y="1145307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669" name="Google Shape;669;p36"/>
          <p:cNvGraphicFramePr/>
          <p:nvPr/>
        </p:nvGraphicFramePr>
        <p:xfrm>
          <a:off x="4001654" y="1730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#04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0" name="Google Shape;670;p36"/>
          <p:cNvSpPr txBox="1"/>
          <p:nvPr/>
        </p:nvSpPr>
        <p:spPr>
          <a:xfrm>
            <a:off x="51502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qtde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6"/>
          <p:cNvSpPr txBox="1"/>
          <p:nvPr/>
        </p:nvSpPr>
        <p:spPr>
          <a:xfrm>
            <a:off x="63763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6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Algumas características</a:t>
            </a:r>
            <a:endParaRPr sz="1800">
              <a:solidFill>
                <a:srgbClr val="666666"/>
              </a:solidFill>
            </a:endParaRPr>
          </a:p>
        </p:txBody>
      </p:sp>
      <p:graphicFrame>
        <p:nvGraphicFramePr>
          <p:cNvPr id="673" name="Google Shape;673;p36"/>
          <p:cNvGraphicFramePr/>
          <p:nvPr/>
        </p:nvGraphicFramePr>
        <p:xfrm>
          <a:off x="417201" y="3591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1050800"/>
                <a:gridCol w="890125"/>
                <a:gridCol w="821425"/>
              </a:tblGrid>
              <a:tr h="30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qtde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&amp;qtde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#08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674;p36"/>
          <p:cNvSpPr txBox="1"/>
          <p:nvPr/>
        </p:nvSpPr>
        <p:spPr>
          <a:xfrm>
            <a:off x="250206" y="2743950"/>
            <a:ext cx="8540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Analise as expressões abaixo de acordo com os endereços fictícios da representação das variáveis na memória.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3947405" y="4732825"/>
            <a:ext cx="44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(*p)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4764626" y="473283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36"/>
          <p:cNvSpPr/>
          <p:nvPr/>
        </p:nvSpPr>
        <p:spPr>
          <a:xfrm>
            <a:off x="1757255" y="1504425"/>
            <a:ext cx="18849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1757255" y="1149675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9" name="Google Shape;679;p36"/>
          <p:cNvSpPr/>
          <p:nvPr/>
        </p:nvSpPr>
        <p:spPr>
          <a:xfrm>
            <a:off x="2126026" y="1815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210697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212189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2920276" y="1815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3" name="Google Shape;683;p36"/>
          <p:cNvSpPr txBox="1"/>
          <p:nvPr/>
        </p:nvSpPr>
        <p:spPr>
          <a:xfrm>
            <a:off x="290122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291614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85" name="Google Shape;685;p36"/>
          <p:cNvCxnSpPr>
            <a:stCxn id="682" idx="1"/>
            <a:endCxn id="679" idx="3"/>
          </p:cNvCxnSpPr>
          <p:nvPr/>
        </p:nvCxnSpPr>
        <p:spPr>
          <a:xfrm rot="10800000">
            <a:off x="2493376" y="1964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36"/>
          <p:cNvSpPr txBox="1"/>
          <p:nvPr/>
        </p:nvSpPr>
        <p:spPr>
          <a:xfrm>
            <a:off x="5664775" y="3530675"/>
            <a:ext cx="3370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Qual efeito produzido por essa instrução?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7" name="Google Shape;687;p36"/>
          <p:cNvSpPr txBox="1"/>
          <p:nvPr/>
        </p:nvSpPr>
        <p:spPr>
          <a:xfrm>
            <a:off x="6447337" y="4210574"/>
            <a:ext cx="1454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*p = </a:t>
            </a:r>
            <a:r>
              <a:rPr lang="pt-BR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26427" y="230525"/>
            <a:ext cx="4250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34475"/>
            <a:ext cx="42507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/>
              <a:t>Memória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/>
              <a:t>Variáveis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Organização dos dados na memória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Tipos primitivos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Características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Representação simplificada na memória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/>
              <a:t>Ponteiros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Algumas características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 (Simulação)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75" y="5453356"/>
            <a:ext cx="464981" cy="18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2" type="title"/>
          </p:nvPr>
        </p:nvSpPr>
        <p:spPr>
          <a:xfrm>
            <a:off x="4577127" y="230525"/>
            <a:ext cx="4250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673725" y="1134475"/>
            <a:ext cx="37986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Representar a organização dos dados de variáveis de tipos primitivos na memória</a:t>
            </a:r>
            <a:endParaRPr sz="16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/>
              <a:t>Representar a organização dos dados de ponteiros na memória</a:t>
            </a:r>
            <a:endParaRPr sz="1600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/>
              <a:t>Manipular corretamente os dados na memória por meio de ponteiros</a:t>
            </a:r>
            <a:endParaRPr sz="1600"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8546516" y="1305351"/>
            <a:ext cx="325869" cy="336000"/>
            <a:chOff x="3722831" y="219137"/>
            <a:chExt cx="325869" cy="336000"/>
          </a:xfrm>
        </p:grpSpPr>
        <p:sp>
          <p:nvSpPr>
            <p:cNvPr id="118" name="Google Shape;118;p19"/>
            <p:cNvSpPr/>
            <p:nvPr/>
          </p:nvSpPr>
          <p:spPr>
            <a:xfrm>
              <a:off x="3727700" y="230525"/>
              <a:ext cx="321000" cy="321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722831" y="219137"/>
              <a:ext cx="3210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434343"/>
                  </a:solidFill>
                  <a:latin typeface="Chewy"/>
                  <a:ea typeface="Chewy"/>
                  <a:cs typeface="Chewy"/>
                  <a:sym typeface="Chewy"/>
                </a:rPr>
                <a:t>X</a:t>
              </a:r>
              <a:endParaRPr sz="2400">
                <a:solidFill>
                  <a:srgbClr val="434343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120" name="Google Shape;120;p19"/>
          <p:cNvGrpSpPr/>
          <p:nvPr/>
        </p:nvGrpSpPr>
        <p:grpSpPr>
          <a:xfrm>
            <a:off x="8546516" y="2268137"/>
            <a:ext cx="325869" cy="336000"/>
            <a:chOff x="3722831" y="219137"/>
            <a:chExt cx="325869" cy="336000"/>
          </a:xfrm>
        </p:grpSpPr>
        <p:sp>
          <p:nvSpPr>
            <p:cNvPr id="121" name="Google Shape;121;p19"/>
            <p:cNvSpPr/>
            <p:nvPr/>
          </p:nvSpPr>
          <p:spPr>
            <a:xfrm>
              <a:off x="3727700" y="230525"/>
              <a:ext cx="321000" cy="321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722831" y="219137"/>
              <a:ext cx="3210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434343"/>
                  </a:solidFill>
                  <a:latin typeface="Chewy"/>
                  <a:ea typeface="Chewy"/>
                  <a:cs typeface="Chewy"/>
                  <a:sym typeface="Chewy"/>
                </a:rPr>
                <a:t>X</a:t>
              </a:r>
              <a:endParaRPr sz="2400">
                <a:solidFill>
                  <a:srgbClr val="434343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8546516" y="2971704"/>
            <a:ext cx="325869" cy="336000"/>
            <a:chOff x="3722831" y="219137"/>
            <a:chExt cx="325869" cy="336000"/>
          </a:xfrm>
        </p:grpSpPr>
        <p:sp>
          <p:nvSpPr>
            <p:cNvPr id="124" name="Google Shape;124;p19"/>
            <p:cNvSpPr/>
            <p:nvPr/>
          </p:nvSpPr>
          <p:spPr>
            <a:xfrm>
              <a:off x="3727700" y="230525"/>
              <a:ext cx="321000" cy="321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3722831" y="219137"/>
              <a:ext cx="3210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434343"/>
                  </a:solidFill>
                  <a:latin typeface="Chewy"/>
                  <a:ea typeface="Chewy"/>
                  <a:cs typeface="Chewy"/>
                  <a:sym typeface="Chewy"/>
                </a:rPr>
                <a:t>X</a:t>
              </a:r>
              <a:endParaRPr sz="2400">
                <a:solidFill>
                  <a:srgbClr val="434343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7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693" name="Google Shape;693;p37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49328" y="1462625"/>
            <a:ext cx="1611600" cy="10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99542" y="1613795"/>
            <a:ext cx="1834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qtde = 30;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*p = NULL;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&amp;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qtde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37"/>
          <p:cNvSpPr/>
          <p:nvPr/>
        </p:nvSpPr>
        <p:spPr>
          <a:xfrm>
            <a:off x="49328" y="1148400"/>
            <a:ext cx="1611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3989426" y="4135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8" name="Google Shape;698;p37"/>
          <p:cNvSpPr txBox="1"/>
          <p:nvPr/>
        </p:nvSpPr>
        <p:spPr>
          <a:xfrm>
            <a:off x="3970376" y="391448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9" name="Google Shape;699;p37"/>
          <p:cNvSpPr txBox="1"/>
          <p:nvPr/>
        </p:nvSpPr>
        <p:spPr>
          <a:xfrm>
            <a:off x="3985297" y="443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p37"/>
          <p:cNvSpPr/>
          <p:nvPr/>
        </p:nvSpPr>
        <p:spPr>
          <a:xfrm>
            <a:off x="4783676" y="4135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1" name="Google Shape;701;p37"/>
          <p:cNvSpPr txBox="1"/>
          <p:nvPr/>
        </p:nvSpPr>
        <p:spPr>
          <a:xfrm>
            <a:off x="4764626" y="391448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2" name="Google Shape;702;p37"/>
          <p:cNvSpPr txBox="1"/>
          <p:nvPr/>
        </p:nvSpPr>
        <p:spPr>
          <a:xfrm>
            <a:off x="4779547" y="443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3" name="Google Shape;703;p37"/>
          <p:cNvCxnSpPr>
            <a:stCxn id="700" idx="1"/>
            <a:endCxn id="697" idx="3"/>
          </p:cNvCxnSpPr>
          <p:nvPr/>
        </p:nvCxnSpPr>
        <p:spPr>
          <a:xfrm rot="10800000">
            <a:off x="4356776" y="4284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37"/>
          <p:cNvSpPr/>
          <p:nvPr/>
        </p:nvSpPr>
        <p:spPr>
          <a:xfrm>
            <a:off x="3722646" y="1500084"/>
            <a:ext cx="53733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722646" y="1145307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06" name="Google Shape;706;p37"/>
          <p:cNvGraphicFramePr/>
          <p:nvPr/>
        </p:nvGraphicFramePr>
        <p:xfrm>
          <a:off x="4001654" y="1730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CC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50</a:t>
                      </a:r>
                      <a:endParaRPr b="1"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#04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7" name="Google Shape;707;p37"/>
          <p:cNvSpPr txBox="1"/>
          <p:nvPr/>
        </p:nvSpPr>
        <p:spPr>
          <a:xfrm>
            <a:off x="51502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qtde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6376369" y="1385601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Algumas características</a:t>
            </a:r>
            <a:endParaRPr sz="1800">
              <a:solidFill>
                <a:srgbClr val="666666"/>
              </a:solidFill>
            </a:endParaRPr>
          </a:p>
        </p:txBody>
      </p:sp>
      <p:graphicFrame>
        <p:nvGraphicFramePr>
          <p:cNvPr id="710" name="Google Shape;710;p37"/>
          <p:cNvGraphicFramePr/>
          <p:nvPr/>
        </p:nvGraphicFramePr>
        <p:xfrm>
          <a:off x="417201" y="3591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1050800"/>
                <a:gridCol w="890125"/>
                <a:gridCol w="821425"/>
              </a:tblGrid>
              <a:tr h="30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qtde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300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&amp;qtde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#04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1300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#08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1" name="Google Shape;711;p37"/>
          <p:cNvSpPr txBox="1"/>
          <p:nvPr/>
        </p:nvSpPr>
        <p:spPr>
          <a:xfrm>
            <a:off x="250206" y="2743950"/>
            <a:ext cx="8540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Analise as expressões abaixo de acordo com os endereços fictícios da representação das variáveis na memória.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2" name="Google Shape;712;p37"/>
          <p:cNvSpPr txBox="1"/>
          <p:nvPr/>
        </p:nvSpPr>
        <p:spPr>
          <a:xfrm>
            <a:off x="3947405" y="4732825"/>
            <a:ext cx="44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(*p)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37"/>
          <p:cNvSpPr txBox="1"/>
          <p:nvPr/>
        </p:nvSpPr>
        <p:spPr>
          <a:xfrm>
            <a:off x="4764626" y="4732836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37"/>
          <p:cNvSpPr/>
          <p:nvPr/>
        </p:nvSpPr>
        <p:spPr>
          <a:xfrm>
            <a:off x="1757255" y="1504425"/>
            <a:ext cx="1884900" cy="101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1757255" y="1149675"/>
            <a:ext cx="18849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2126026" y="18158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</a:t>
            </a:r>
            <a:endParaRPr b="1" sz="12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7" name="Google Shape;717;p37"/>
          <p:cNvSpPr txBox="1"/>
          <p:nvPr/>
        </p:nvSpPr>
        <p:spPr>
          <a:xfrm>
            <a:off x="210697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qtde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8" name="Google Shape;718;p37"/>
          <p:cNvSpPr txBox="1"/>
          <p:nvPr/>
        </p:nvSpPr>
        <p:spPr>
          <a:xfrm>
            <a:off x="212189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9" name="Google Shape;719;p37"/>
          <p:cNvSpPr/>
          <p:nvPr/>
        </p:nvSpPr>
        <p:spPr>
          <a:xfrm>
            <a:off x="2920276" y="1815838"/>
            <a:ext cx="367200" cy="297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#04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0" name="Google Shape;720;p37"/>
          <p:cNvSpPr txBox="1"/>
          <p:nvPr/>
        </p:nvSpPr>
        <p:spPr>
          <a:xfrm>
            <a:off x="2901226" y="16089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1" name="Google Shape;721;p37"/>
          <p:cNvSpPr txBox="1"/>
          <p:nvPr/>
        </p:nvSpPr>
        <p:spPr>
          <a:xfrm>
            <a:off x="2916147" y="2117763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2" name="Google Shape;722;p37"/>
          <p:cNvCxnSpPr>
            <a:stCxn id="719" idx="1"/>
            <a:endCxn id="716" idx="3"/>
          </p:cNvCxnSpPr>
          <p:nvPr/>
        </p:nvCxnSpPr>
        <p:spPr>
          <a:xfrm rot="10800000">
            <a:off x="2493376" y="1964488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7"/>
          <p:cNvSpPr txBox="1"/>
          <p:nvPr/>
        </p:nvSpPr>
        <p:spPr>
          <a:xfrm>
            <a:off x="5664775" y="3530675"/>
            <a:ext cx="3370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Qual efeito produzido por essa instrução?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4" name="Google Shape;724;p37"/>
          <p:cNvSpPr txBox="1"/>
          <p:nvPr/>
        </p:nvSpPr>
        <p:spPr>
          <a:xfrm>
            <a:off x="6447337" y="4210574"/>
            <a:ext cx="1454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*p = </a:t>
            </a:r>
            <a:r>
              <a:rPr lang="pt-BR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37"/>
          <p:cNvSpPr txBox="1"/>
          <p:nvPr/>
        </p:nvSpPr>
        <p:spPr>
          <a:xfrm>
            <a:off x="5664775" y="4630274"/>
            <a:ext cx="3370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espaço (</a:t>
            </a:r>
            <a:r>
              <a:rPr b="1" lang="pt-BR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#04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referenciado pelo ponteiro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recebe o valor 50.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8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731" name="Google Shape;731;p38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2" name="Google Shape;732;p38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33" name="Google Shape;733;p38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4" name="Google Shape;734;p38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38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38" name="Google Shape;738;p38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9" name="Google Shape;739;p38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0" name="Google Shape;740;p38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747" name="Google Shape;747;p39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8" name="Google Shape;748;p39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9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54" name="Google Shape;754;p39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5" name="Google Shape;755;p39"/>
          <p:cNvSpPr/>
          <p:nvPr/>
        </p:nvSpPr>
        <p:spPr>
          <a:xfrm>
            <a:off x="540800" y="1853691"/>
            <a:ext cx="2278500" cy="5493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6" name="Google Shape;756;p39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5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7" name="Google Shape;757;p39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39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9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2" name="Google Shape;762;p39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3" name="Google Shape;763;p39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4" name="Google Shape;764;p39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5" name="Google Shape;765;p39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6" name="Google Shape;766;p39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0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772" name="Google Shape;772;p40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3" name="Google Shape;773;p40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74" name="Google Shape;774;p40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5" name="Google Shape;775;p40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40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7" name="Google Shape;777;p40"/>
          <p:cNvSpPr/>
          <p:nvPr/>
        </p:nvSpPr>
        <p:spPr>
          <a:xfrm>
            <a:off x="540800" y="2463303"/>
            <a:ext cx="2278500" cy="7338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0" name="Google Shape;780;p40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3" name="Google Shape;783;p40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4" name="Google Shape;784;p40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5" name="Google Shape;785;p40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6" name="Google Shape;786;p40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88" name="Google Shape;788;p40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Lixo de memória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9" name="Google Shape;789;p40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5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Lixo de memória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0" name="Google Shape;790;p40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40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40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0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40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0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6" name="Google Shape;796;p40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9" name="Google Shape;799;p40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0" name="Google Shape;800;p40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1" name="Google Shape;801;p40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2" name="Google Shape;802;p40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3" name="Google Shape;803;p40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04" name="Google Shape;804;p40"/>
          <p:cNvGrpSpPr/>
          <p:nvPr/>
        </p:nvGrpSpPr>
        <p:grpSpPr>
          <a:xfrm>
            <a:off x="4819247" y="2889224"/>
            <a:ext cx="295200" cy="223290"/>
            <a:chOff x="4870735" y="5066386"/>
            <a:chExt cx="295200" cy="248100"/>
          </a:xfrm>
        </p:grpSpPr>
        <p:cxnSp>
          <p:nvCxnSpPr>
            <p:cNvPr id="805" name="Google Shape;805;p40"/>
            <p:cNvCxnSpPr/>
            <p:nvPr/>
          </p:nvCxnSpPr>
          <p:spPr>
            <a:xfrm>
              <a:off x="4870735" y="5184946"/>
              <a:ext cx="295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0"/>
            <p:cNvCxnSpPr/>
            <p:nvPr/>
          </p:nvCxnSpPr>
          <p:spPr>
            <a:xfrm rot="10800000">
              <a:off x="5011964" y="5066386"/>
              <a:ext cx="1800" cy="248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0"/>
            <p:cNvCxnSpPr/>
            <p:nvPr/>
          </p:nvCxnSpPr>
          <p:spPr>
            <a:xfrm rot="10800000">
              <a:off x="5070700" y="5099082"/>
              <a:ext cx="0" cy="165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8" name="Google Shape;808;p40"/>
          <p:cNvSpPr txBox="1"/>
          <p:nvPr/>
        </p:nvSpPr>
        <p:spPr>
          <a:xfrm>
            <a:off x="6453200" y="2394325"/>
            <a:ext cx="2607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Símbolo que utilizaremos para representar o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9" name="Google Shape;809;p40"/>
          <p:cNvGrpSpPr/>
          <p:nvPr/>
        </p:nvGrpSpPr>
        <p:grpSpPr>
          <a:xfrm>
            <a:off x="7315314" y="1932068"/>
            <a:ext cx="629248" cy="484018"/>
            <a:chOff x="4870735" y="5066386"/>
            <a:chExt cx="295200" cy="248100"/>
          </a:xfrm>
        </p:grpSpPr>
        <p:cxnSp>
          <p:nvCxnSpPr>
            <p:cNvPr id="810" name="Google Shape;810;p40"/>
            <p:cNvCxnSpPr/>
            <p:nvPr/>
          </p:nvCxnSpPr>
          <p:spPr>
            <a:xfrm>
              <a:off x="4870735" y="5184946"/>
              <a:ext cx="295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0"/>
            <p:cNvCxnSpPr/>
            <p:nvPr/>
          </p:nvCxnSpPr>
          <p:spPr>
            <a:xfrm rot="10800000">
              <a:off x="5011964" y="5066386"/>
              <a:ext cx="1800" cy="248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0"/>
            <p:cNvCxnSpPr/>
            <p:nvPr/>
          </p:nvCxnSpPr>
          <p:spPr>
            <a:xfrm rot="10800000">
              <a:off x="5070700" y="5099082"/>
              <a:ext cx="0" cy="165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1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818" name="Google Shape;818;p41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20" name="Google Shape;820;p41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540800" y="3301503"/>
            <a:ext cx="2278500" cy="7338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1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1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6" name="Google Shape;826;p41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7" name="Google Shape;827;p41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9" name="Google Shape;829;p41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0" name="Google Shape;830;p41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1" name="Google Shape;831;p41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2" name="Google Shape;832;p41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1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34" name="Google Shape;834;p41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5" name="Google Shape;835;p41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5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6" name="Google Shape;836;p41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41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41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41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41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4" name="Google Shape;844;p41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7" name="Google Shape;847;p41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9" name="Google Shape;849;p41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50" name="Google Shape;850;p41"/>
          <p:cNvCxnSpPr>
            <a:stCxn id="841" idx="3"/>
            <a:endCxn id="826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41"/>
          <p:cNvCxnSpPr>
            <a:stCxn id="844" idx="3"/>
            <a:endCxn id="829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41"/>
          <p:cNvCxnSpPr>
            <a:stCxn id="847" idx="3"/>
            <a:endCxn id="841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41"/>
          <p:cNvSpPr txBox="1"/>
          <p:nvPr/>
        </p:nvSpPr>
        <p:spPr>
          <a:xfrm>
            <a:off x="6855025" y="2059550"/>
            <a:ext cx="12984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&amp;i1 == #00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&amp;i2 == #02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&amp;p1 == #08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2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859" name="Google Shape;859;p42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0" name="Google Shape;860;p42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61" name="Google Shape;861;p42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2" name="Google Shape;862;p42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3" name="Google Shape;863;p42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4" name="Google Shape;864;p42"/>
          <p:cNvSpPr/>
          <p:nvPr/>
        </p:nvSpPr>
        <p:spPr>
          <a:xfrm>
            <a:off x="540800" y="415973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2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2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7" name="Google Shape;867;p42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p42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0" name="Google Shape;870;p42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2" name="Google Shape;872;p42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3" name="Google Shape;873;p42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2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75" name="Google Shape;875;p42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6" name="Google Shape;876;p42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5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7" name="Google Shape;877;p42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9" name="Google Shape;879;p42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42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42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42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3" name="Google Shape;883;p42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4" name="Google Shape;884;p42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5" name="Google Shape;885;p42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6" name="Google Shape;886;p42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7" name="Google Shape;887;p42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8" name="Google Shape;888;p42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9" name="Google Shape;889;p42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0" name="Google Shape;890;p42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91" name="Google Shape;891;p42"/>
          <p:cNvCxnSpPr>
            <a:stCxn id="882" idx="3"/>
            <a:endCxn id="867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42"/>
          <p:cNvCxnSpPr>
            <a:stCxn id="885" idx="3"/>
            <a:endCxn id="870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42"/>
          <p:cNvCxnSpPr>
            <a:stCxn id="888" idx="3"/>
            <a:endCxn id="882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2"/>
          <p:cNvSpPr/>
          <p:nvPr/>
        </p:nvSpPr>
        <p:spPr>
          <a:xfrm>
            <a:off x="8012698" y="2174996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5" name="Google Shape;895;p42"/>
          <p:cNvSpPr txBox="1"/>
          <p:nvPr/>
        </p:nvSpPr>
        <p:spPr>
          <a:xfrm>
            <a:off x="8008569" y="2476920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6" name="Google Shape;896;p42"/>
          <p:cNvSpPr/>
          <p:nvPr/>
        </p:nvSpPr>
        <p:spPr>
          <a:xfrm>
            <a:off x="6943423" y="2174996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7" name="Google Shape;897;p42"/>
          <p:cNvSpPr txBox="1"/>
          <p:nvPr/>
        </p:nvSpPr>
        <p:spPr>
          <a:xfrm>
            <a:off x="6924373" y="199281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8" name="Google Shape;898;p42"/>
          <p:cNvSpPr txBox="1"/>
          <p:nvPr/>
        </p:nvSpPr>
        <p:spPr>
          <a:xfrm>
            <a:off x="6939294" y="2476920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99" name="Google Shape;899;p42"/>
          <p:cNvCxnSpPr>
            <a:stCxn id="896" idx="3"/>
            <a:endCxn id="894" idx="1"/>
          </p:cNvCxnSpPr>
          <p:nvPr/>
        </p:nvCxnSpPr>
        <p:spPr>
          <a:xfrm>
            <a:off x="7310623" y="2323646"/>
            <a:ext cx="702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42"/>
          <p:cNvSpPr txBox="1"/>
          <p:nvPr/>
        </p:nvSpPr>
        <p:spPr>
          <a:xfrm>
            <a:off x="6924373" y="27563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1" name="Google Shape;901;p42"/>
          <p:cNvSpPr txBox="1"/>
          <p:nvPr/>
        </p:nvSpPr>
        <p:spPr>
          <a:xfrm>
            <a:off x="8003098" y="27563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EF6C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</a:t>
            </a:r>
            <a:r>
              <a:rPr b="1" lang="pt-BR" sz="1600">
                <a:solidFill>
                  <a:srgbClr val="EF6C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600">
              <a:solidFill>
                <a:srgbClr val="EF6C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3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907" name="Google Shape;907;p43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8" name="Google Shape;908;p43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0" name="Google Shape;910;p43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43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2" name="Google Shape;912;p43"/>
          <p:cNvSpPr/>
          <p:nvPr/>
        </p:nvSpPr>
        <p:spPr>
          <a:xfrm>
            <a:off x="540800" y="415973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3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Google Shape;915;p43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6" name="Google Shape;916;p43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8" name="Google Shape;918;p43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9" name="Google Shape;919;p43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0" name="Google Shape;920;p43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1" name="Google Shape;921;p43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3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23" name="Google Shape;923;p43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4" name="Google Shape;924;p43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>
                          <a:solidFill>
                            <a:srgbClr val="FF9900"/>
                          </a:solidFill>
                        </a:rPr>
                        <a:t>80</a:t>
                      </a:r>
                      <a:endParaRPr b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5" name="Google Shape;925;p43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43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43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43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43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43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1" name="Google Shape;931;p43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2" name="Google Shape;932;p43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3" name="Google Shape;933;p43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4" name="Google Shape;934;p43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5" name="Google Shape;935;p43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6" name="Google Shape;936;p43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8" name="Google Shape;938;p43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39" name="Google Shape;939;p43"/>
          <p:cNvCxnSpPr>
            <a:stCxn id="930" idx="3"/>
            <a:endCxn id="915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43"/>
          <p:cNvCxnSpPr>
            <a:stCxn id="933" idx="3"/>
            <a:endCxn id="918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43"/>
          <p:cNvCxnSpPr>
            <a:stCxn id="936" idx="3"/>
            <a:endCxn id="930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43"/>
          <p:cNvSpPr/>
          <p:nvPr/>
        </p:nvSpPr>
        <p:spPr>
          <a:xfrm>
            <a:off x="8012698" y="2174996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3" name="Google Shape;943;p43"/>
          <p:cNvSpPr txBox="1"/>
          <p:nvPr/>
        </p:nvSpPr>
        <p:spPr>
          <a:xfrm>
            <a:off x="8008569" y="2476920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4" name="Google Shape;944;p43"/>
          <p:cNvSpPr/>
          <p:nvPr/>
        </p:nvSpPr>
        <p:spPr>
          <a:xfrm>
            <a:off x="6943423" y="2174996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5" name="Google Shape;945;p43"/>
          <p:cNvSpPr txBox="1"/>
          <p:nvPr/>
        </p:nvSpPr>
        <p:spPr>
          <a:xfrm>
            <a:off x="6924373" y="1992814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6" name="Google Shape;946;p43"/>
          <p:cNvSpPr txBox="1"/>
          <p:nvPr/>
        </p:nvSpPr>
        <p:spPr>
          <a:xfrm>
            <a:off x="6939294" y="2476920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47" name="Google Shape;947;p43"/>
          <p:cNvCxnSpPr>
            <a:stCxn id="944" idx="3"/>
            <a:endCxn id="942" idx="1"/>
          </p:cNvCxnSpPr>
          <p:nvPr/>
        </p:nvCxnSpPr>
        <p:spPr>
          <a:xfrm>
            <a:off x="7310623" y="2323646"/>
            <a:ext cx="702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43"/>
          <p:cNvSpPr txBox="1"/>
          <p:nvPr/>
        </p:nvSpPr>
        <p:spPr>
          <a:xfrm>
            <a:off x="6924373" y="27563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9" name="Google Shape;949;p43"/>
          <p:cNvSpPr txBox="1"/>
          <p:nvPr/>
        </p:nvSpPr>
        <p:spPr>
          <a:xfrm>
            <a:off x="8003098" y="27563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EF6C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*p1</a:t>
            </a:r>
            <a:endParaRPr b="1" sz="1600">
              <a:solidFill>
                <a:srgbClr val="EF6C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955" name="Google Shape;955;p44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6" name="Google Shape;956;p44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57" name="Google Shape;957;p44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8" name="Google Shape;958;p44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0" name="Google Shape;960;p44"/>
          <p:cNvSpPr/>
          <p:nvPr/>
        </p:nvSpPr>
        <p:spPr>
          <a:xfrm>
            <a:off x="540800" y="438833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4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4" name="Google Shape;964;p44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5" name="Google Shape;965;p44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7" name="Google Shape;967;p44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9" name="Google Shape;969;p44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4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71" name="Google Shape;971;p44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2" name="Google Shape;972;p44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3" name="Google Shape;973;p44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44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44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44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7" name="Google Shape;977;p44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44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9" name="Google Shape;979;p44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0" name="Google Shape;980;p44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1" name="Google Shape;981;p44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2" name="Google Shape;982;p44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3" name="Google Shape;983;p44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4" name="Google Shape;984;p44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5" name="Google Shape;985;p44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6" name="Google Shape;986;p44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87" name="Google Shape;987;p44"/>
          <p:cNvCxnSpPr>
            <a:stCxn id="978" idx="3"/>
            <a:endCxn id="963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44"/>
          <p:cNvCxnSpPr>
            <a:stCxn id="981" idx="3"/>
            <a:endCxn id="96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4"/>
          <p:cNvCxnSpPr>
            <a:stCxn id="984" idx="3"/>
            <a:endCxn id="97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5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995" name="Google Shape;995;p45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6" name="Google Shape;996;p45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97" name="Google Shape;997;p45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8" name="Google Shape;998;p45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45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0" name="Google Shape;1000;p45"/>
          <p:cNvSpPr/>
          <p:nvPr/>
        </p:nvSpPr>
        <p:spPr>
          <a:xfrm>
            <a:off x="540800" y="438833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3" name="Google Shape;1003;p45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4" name="Google Shape;1004;p45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5" name="Google Shape;1005;p45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6" name="Google Shape;1006;p45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160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7" name="Google Shape;1007;p45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8" name="Google Shape;1008;p45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9" name="Google Shape;1009;p45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11" name="Google Shape;1011;p45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2" name="Google Shape;1012;p45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>
                          <a:solidFill>
                            <a:srgbClr val="FF9900"/>
                          </a:solidFill>
                        </a:rPr>
                        <a:t>160</a:t>
                      </a:r>
                      <a:endParaRPr b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3" name="Google Shape;1013;p45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45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45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45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7" name="Google Shape;1017;p45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45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9" name="Google Shape;1019;p45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0" name="Google Shape;1020;p45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1" name="Google Shape;1021;p45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2" name="Google Shape;1022;p45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3" name="Google Shape;1023;p45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5" name="Google Shape;1025;p45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6" name="Google Shape;1026;p45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27" name="Google Shape;1027;p45"/>
          <p:cNvCxnSpPr>
            <a:stCxn id="1018" idx="3"/>
            <a:endCxn id="1003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45"/>
          <p:cNvCxnSpPr>
            <a:stCxn id="1021" idx="3"/>
            <a:endCxn id="100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45"/>
          <p:cNvCxnSpPr>
            <a:stCxn id="1024" idx="3"/>
            <a:endCxn id="101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035" name="Google Shape;1035;p46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6" name="Google Shape;1036;p46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37" name="Google Shape;1037;p46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8" name="Google Shape;1038;p46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46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0" name="Google Shape;1040;p46"/>
          <p:cNvSpPr/>
          <p:nvPr/>
        </p:nvSpPr>
        <p:spPr>
          <a:xfrm>
            <a:off x="540800" y="4592251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6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6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3" name="Google Shape;1043;p46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4" name="Google Shape;1044;p46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5" name="Google Shape;1045;p46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160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7" name="Google Shape;1047;p46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8" name="Google Shape;1048;p46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9" name="Google Shape;1049;p46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6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51" name="Google Shape;1051;p46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2" name="Google Shape;1052;p46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160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3" name="Google Shape;1053;p46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46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5" name="Google Shape;1055;p46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46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46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9" name="Google Shape;1059;p46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0" name="Google Shape;1060;p46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1" name="Google Shape;1061;p46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2" name="Google Shape;1062;p46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3" name="Google Shape;1063;p46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4" name="Google Shape;1064;p46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5" name="Google Shape;1065;p46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6" name="Google Shape;1066;p46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67" name="Google Shape;1067;p46"/>
          <p:cNvCxnSpPr>
            <a:stCxn id="1058" idx="3"/>
            <a:endCxn id="1043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46"/>
          <p:cNvCxnSpPr>
            <a:stCxn id="1061" idx="3"/>
            <a:endCxn id="104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46"/>
          <p:cNvCxnSpPr>
            <a:stCxn id="1064" idx="3"/>
            <a:endCxn id="105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003700"/>
            <a:ext cx="85206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memória onde os dados são armazenados é uma sequência de bytes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byte dessa sequência possui seu endereço, tal como uma célula em uma planilha. 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SzPts val="1800"/>
              <a:buChar char="●"/>
            </a:pPr>
            <a:r>
              <a:rPr lang="pt-BR"/>
              <a:t>Exemplo do endereçamento de um bloco de </a:t>
            </a:r>
            <a:r>
              <a:rPr b="1" lang="pt-BR"/>
              <a:t>32 bytes</a:t>
            </a:r>
            <a:endParaRPr b="1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457041" y="3016655"/>
            <a:ext cx="5373445" cy="2116854"/>
            <a:chOff x="496200" y="3859975"/>
            <a:chExt cx="5721300" cy="1642500"/>
          </a:xfrm>
        </p:grpSpPr>
        <p:sp>
          <p:nvSpPr>
            <p:cNvPr id="132" name="Google Shape;132;p20"/>
            <p:cNvSpPr/>
            <p:nvPr/>
          </p:nvSpPr>
          <p:spPr>
            <a:xfrm>
              <a:off x="496200" y="4211875"/>
              <a:ext cx="5721300" cy="129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96200" y="3859975"/>
              <a:ext cx="5721300" cy="351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Memória</a:t>
              </a:r>
              <a:endParaRPr b="1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659851" y="3712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5961875" y="2907480"/>
            <a:ext cx="29832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Por </a:t>
            </a:r>
            <a:r>
              <a:rPr b="1"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questões didáticas</a:t>
            </a:r>
            <a:r>
              <a:rPr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, utilizaremos o prefixo # seguido por um número inteiro para representar um endereço de memória.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961875" y="4351554"/>
            <a:ext cx="30594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Portanto, </a:t>
            </a:r>
            <a:r>
              <a:rPr b="1"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#15</a:t>
            </a:r>
            <a:r>
              <a:rPr lang="pt-BR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é o endereço do byte que ocupa a décima sexta posição na memória.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20"/>
          <p:cNvCxnSpPr>
            <a:stCxn id="138" idx="1"/>
          </p:cNvCxnSpPr>
          <p:nvPr/>
        </p:nvCxnSpPr>
        <p:spPr>
          <a:xfrm rot="10800000">
            <a:off x="5616275" y="4068054"/>
            <a:ext cx="345600" cy="69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7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075" name="Google Shape;1075;p47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6" name="Google Shape;1076;p47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77" name="Google Shape;1077;p47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47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0" name="Google Shape;1080;p47"/>
          <p:cNvSpPr/>
          <p:nvPr/>
        </p:nvSpPr>
        <p:spPr>
          <a:xfrm>
            <a:off x="540800" y="4592251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3" name="Google Shape;1083;p47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4" name="Google Shape;1084;p47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5" name="Google Shape;1085;p47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160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7" name="Google Shape;1087;p47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8" name="Google Shape;1088;p47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9" name="Google Shape;1089;p47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7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91" name="Google Shape;1091;p47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2" name="Google Shape;1092;p47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160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FF9900"/>
                          </a:solidFill>
                        </a:rPr>
                        <a:t>#02</a:t>
                      </a:r>
                      <a:endParaRPr b="1" i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3" name="Google Shape;1093;p47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47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47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47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47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9" name="Google Shape;1099;p47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0" name="Google Shape;1100;p47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1" name="Google Shape;1101;p47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2" name="Google Shape;1102;p47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3" name="Google Shape;1103;p47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4" name="Google Shape;1104;p47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5" name="Google Shape;1105;p47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06" name="Google Shape;1106;p47"/>
          <p:cNvCxnSpPr>
            <a:stCxn id="1107" idx="3"/>
          </p:cNvCxnSpPr>
          <p:nvPr/>
        </p:nvCxnSpPr>
        <p:spPr>
          <a:xfrm>
            <a:off x="4829298" y="2244521"/>
            <a:ext cx="657300" cy="579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47"/>
          <p:cNvCxnSpPr>
            <a:stCxn id="1100" idx="3"/>
            <a:endCxn id="108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47"/>
          <p:cNvCxnSpPr>
            <a:stCxn id="1103" idx="3"/>
            <a:endCxn id="1107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47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8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115" name="Google Shape;1115;p48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6" name="Google Shape;1116;p48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17" name="Google Shape;1117;p48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9" name="Google Shape;1119;p48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540800" y="480850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8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8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4" name="Google Shape;1124;p48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5" name="Google Shape;1125;p48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160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7" name="Google Shape;1127;p48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8" name="Google Shape;1128;p48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8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31" name="Google Shape;1131;p48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2" name="Google Shape;1132;p48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160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3" name="Google Shape;1133;p48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48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48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48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7" name="Google Shape;1137;p48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48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9" name="Google Shape;1139;p48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0" name="Google Shape;1140;p48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1" name="Google Shape;1141;p48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2" name="Google Shape;1142;p48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3" name="Google Shape;1143;p48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4" name="Google Shape;1144;p48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5" name="Google Shape;1145;p48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6" name="Google Shape;1146;p48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47" name="Google Shape;1147;p48"/>
          <p:cNvCxnSpPr>
            <a:stCxn id="1138" idx="3"/>
          </p:cNvCxnSpPr>
          <p:nvPr/>
        </p:nvCxnSpPr>
        <p:spPr>
          <a:xfrm>
            <a:off x="4829298" y="2244521"/>
            <a:ext cx="657300" cy="5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48"/>
          <p:cNvCxnSpPr>
            <a:stCxn id="1141" idx="3"/>
            <a:endCxn id="112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48"/>
          <p:cNvCxnSpPr>
            <a:stCxn id="1144" idx="3"/>
            <a:endCxn id="113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9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155" name="Google Shape;1155;p49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6" name="Google Shape;1156;p49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57" name="Google Shape;1157;p49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8" name="Google Shape;1158;p49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9" name="Google Shape;1159;p49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540800" y="480850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9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3" name="Google Shape;1163;p49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4" name="Google Shape;1164;p49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5" name="Google Shape;1165;p49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6" name="Google Shape;1166;p49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7" name="Google Shape;1167;p49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9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71" name="Google Shape;1171;p49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2" name="Google Shape;1172;p49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>
                          <a:solidFill>
                            <a:srgbClr val="FF9900"/>
                          </a:solidFill>
                        </a:rPr>
                        <a:t>150</a:t>
                      </a:r>
                      <a:endParaRPr b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3" name="Google Shape;1173;p49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49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49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49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49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49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9" name="Google Shape;1179;p49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0" name="Google Shape;1180;p49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1" name="Google Shape;1181;p49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2" name="Google Shape;1182;p49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3" name="Google Shape;1183;p49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4" name="Google Shape;1184;p49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5" name="Google Shape;1185;p49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6" name="Google Shape;1186;p49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87" name="Google Shape;1187;p49"/>
          <p:cNvCxnSpPr>
            <a:stCxn id="1178" idx="3"/>
          </p:cNvCxnSpPr>
          <p:nvPr/>
        </p:nvCxnSpPr>
        <p:spPr>
          <a:xfrm>
            <a:off x="4829298" y="2244521"/>
            <a:ext cx="657300" cy="5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49"/>
          <p:cNvCxnSpPr>
            <a:stCxn id="1181" idx="3"/>
            <a:endCxn id="116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49"/>
          <p:cNvCxnSpPr>
            <a:stCxn id="1184" idx="3"/>
            <a:endCxn id="117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0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195" name="Google Shape;1195;p50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6" name="Google Shape;1196;p50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97" name="Google Shape;1197;p50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8" name="Google Shape;1198;p50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40800" y="5000077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0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0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3" name="Google Shape;1203;p50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4" name="Google Shape;1204;p50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5" name="Google Shape;1205;p50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6" name="Google Shape;1206;p50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7" name="Google Shape;1207;p50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8" name="Google Shape;1208;p50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11" name="Google Shape;1211;p50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2" name="Google Shape;1212;p50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3" name="Google Shape;1213;p50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50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50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50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50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50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9" name="Google Shape;1219;p50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0" name="Google Shape;1220;p50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1" name="Google Shape;1221;p50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2" name="Google Shape;1222;p50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3" name="Google Shape;1223;p50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4" name="Google Shape;1224;p50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5" name="Google Shape;1225;p50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6" name="Google Shape;1226;p50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27" name="Google Shape;1227;p50"/>
          <p:cNvCxnSpPr>
            <a:stCxn id="1218" idx="3"/>
          </p:cNvCxnSpPr>
          <p:nvPr/>
        </p:nvCxnSpPr>
        <p:spPr>
          <a:xfrm>
            <a:off x="4829298" y="2244521"/>
            <a:ext cx="657300" cy="5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50"/>
          <p:cNvCxnSpPr>
            <a:stCxn id="1221" idx="3"/>
            <a:endCxn id="120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50"/>
          <p:cNvCxnSpPr>
            <a:stCxn id="1224" idx="3"/>
            <a:endCxn id="121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1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235" name="Google Shape;1235;p51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6" name="Google Shape;1236;p51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37" name="Google Shape;1237;p51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8" name="Google Shape;1238;p51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9" name="Google Shape;1239;p51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0" name="Google Shape;1240;p51"/>
          <p:cNvSpPr/>
          <p:nvPr/>
        </p:nvSpPr>
        <p:spPr>
          <a:xfrm>
            <a:off x="540800" y="5000077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1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1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3" name="Google Shape;1243;p51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4" name="Google Shape;1244;p51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5" name="Google Shape;1245;p51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6" name="Google Shape;1246;p51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7" name="Google Shape;1247;p51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8" name="Google Shape;1248;p51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1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51" name="Google Shape;1251;p51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2" name="Google Shape;1252;p51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FF9900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3" name="Google Shape;1253;p51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51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1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1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51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51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9" name="Google Shape;1259;p51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0" name="Google Shape;1260;p51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1" name="Google Shape;1261;p51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2" name="Google Shape;1262;p51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3" name="Google Shape;1263;p51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4" name="Google Shape;1264;p51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5" name="Google Shape;1265;p51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6" name="Google Shape;1266;p51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67" name="Google Shape;1267;p51"/>
          <p:cNvCxnSpPr>
            <a:stCxn id="1258" idx="3"/>
            <a:endCxn id="1243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51"/>
          <p:cNvCxnSpPr>
            <a:stCxn id="1261" idx="3"/>
            <a:endCxn id="124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51"/>
          <p:cNvCxnSpPr>
            <a:stCxn id="1264" idx="3"/>
            <a:endCxn id="125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2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275" name="Google Shape;1275;p52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6" name="Google Shape;1276;p52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77" name="Google Shape;1277;p52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8" name="Google Shape;1278;p52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40800" y="518950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52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2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3" name="Google Shape;1283;p52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4" name="Google Shape;1284;p52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5" name="Google Shape;1285;p52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6" name="Google Shape;1286;p52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7" name="Google Shape;1287;p52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8" name="Google Shape;1288;p52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9" name="Google Shape;1289;p52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2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91" name="Google Shape;1291;p52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2" name="Google Shape;1292;p52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80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3" name="Google Shape;1293;p52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52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1" name="Google Shape;1301;p52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5" name="Google Shape;1305;p52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6" name="Google Shape;1306;p52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07" name="Google Shape;1307;p52"/>
          <p:cNvCxnSpPr>
            <a:stCxn id="1298" idx="3"/>
            <a:endCxn id="1283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2"/>
          <p:cNvCxnSpPr>
            <a:stCxn id="1301" idx="3"/>
            <a:endCxn id="1286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52"/>
          <p:cNvCxnSpPr>
            <a:stCxn id="1304" idx="3"/>
            <a:endCxn id="1298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52"/>
          <p:cNvSpPr/>
          <p:nvPr/>
        </p:nvSpPr>
        <p:spPr>
          <a:xfrm>
            <a:off x="8250545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1" name="Google Shape;1311;p52"/>
          <p:cNvSpPr txBox="1"/>
          <p:nvPr/>
        </p:nvSpPr>
        <p:spPr>
          <a:xfrm>
            <a:off x="8246416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7409870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3" name="Google Shape;1313;p52"/>
          <p:cNvSpPr txBox="1"/>
          <p:nvPr/>
        </p:nvSpPr>
        <p:spPr>
          <a:xfrm>
            <a:off x="7405741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4" name="Google Shape;1314;p52"/>
          <p:cNvSpPr/>
          <p:nvPr/>
        </p:nvSpPr>
        <p:spPr>
          <a:xfrm>
            <a:off x="6611828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5" name="Google Shape;1315;p52"/>
          <p:cNvSpPr txBox="1"/>
          <p:nvPr/>
        </p:nvSpPr>
        <p:spPr>
          <a:xfrm>
            <a:off x="6592778" y="182514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6" name="Google Shape;1316;p52"/>
          <p:cNvSpPr txBox="1"/>
          <p:nvPr/>
        </p:nvSpPr>
        <p:spPr>
          <a:xfrm>
            <a:off x="6607699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17" name="Google Shape;1317;p52"/>
          <p:cNvCxnSpPr>
            <a:stCxn id="1312" idx="3"/>
            <a:endCxn id="1310" idx="1"/>
          </p:cNvCxnSpPr>
          <p:nvPr/>
        </p:nvCxnSpPr>
        <p:spPr>
          <a:xfrm>
            <a:off x="7777070" y="2155977"/>
            <a:ext cx="473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52"/>
          <p:cNvCxnSpPr>
            <a:stCxn id="1314" idx="3"/>
            <a:endCxn id="1312" idx="1"/>
          </p:cNvCxnSpPr>
          <p:nvPr/>
        </p:nvCxnSpPr>
        <p:spPr>
          <a:xfrm>
            <a:off x="6979028" y="2155977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9" name="Google Shape;1319;p52"/>
          <p:cNvSpPr txBox="1"/>
          <p:nvPr/>
        </p:nvSpPr>
        <p:spPr>
          <a:xfrm>
            <a:off x="6619582" y="2667875"/>
            <a:ext cx="38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0" name="Google Shape;1320;p52"/>
          <p:cNvSpPr txBox="1"/>
          <p:nvPr/>
        </p:nvSpPr>
        <p:spPr>
          <a:xfrm>
            <a:off x="8256393" y="2667866"/>
            <a:ext cx="386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EF6C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**w</a:t>
            </a:r>
            <a:endParaRPr b="1" sz="1600">
              <a:solidFill>
                <a:srgbClr val="EF6C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1" name="Google Shape;1321;p52"/>
          <p:cNvSpPr txBox="1"/>
          <p:nvPr/>
        </p:nvSpPr>
        <p:spPr>
          <a:xfrm>
            <a:off x="7396149" y="2667875"/>
            <a:ext cx="38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*</a:t>
            </a: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3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327" name="Google Shape;1327;p53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8" name="Google Shape;1328;p53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329" name="Google Shape;1329;p53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Google Shape;1330;p53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53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2" name="Google Shape;1332;p53"/>
          <p:cNvSpPr/>
          <p:nvPr/>
        </p:nvSpPr>
        <p:spPr>
          <a:xfrm>
            <a:off x="540800" y="5189508"/>
            <a:ext cx="2278500" cy="244200"/>
          </a:xfrm>
          <a:prstGeom prst="rect">
            <a:avLst/>
          </a:prstGeom>
          <a:solidFill>
            <a:srgbClr val="FFF2CC">
              <a:alpha val="28130"/>
            </a:srgbClr>
          </a:solidFill>
          <a:ln cap="flat" cmpd="sng" w="1905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53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3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5" name="Google Shape;1335;p53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65</a:t>
            </a:r>
            <a:endParaRPr b="1" sz="12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6" name="Google Shape;1336;p53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7" name="Google Shape;1337;p53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8" name="Google Shape;1338;p53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9" name="Google Shape;1339;p53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0" name="Google Shape;1340;p53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1" name="Google Shape;1341;p53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3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43" name="Google Shape;1343;p53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4" name="Google Shape;1344;p53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>
                          <a:solidFill>
                            <a:srgbClr val="FF9900"/>
                          </a:solidFill>
                        </a:rPr>
                        <a:t>65</a:t>
                      </a:r>
                      <a:endParaRPr b="1" sz="1400">
                        <a:solidFill>
                          <a:srgbClr val="FF9900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5" name="Google Shape;1345;p53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53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53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53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53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53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1" name="Google Shape;1351;p53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2" name="Google Shape;1352;p53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3" name="Google Shape;1353;p53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4" name="Google Shape;1354;p53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5" name="Google Shape;1355;p53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6" name="Google Shape;1356;p53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7" name="Google Shape;1357;p53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8" name="Google Shape;1358;p53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59" name="Google Shape;1359;p53"/>
          <p:cNvCxnSpPr>
            <a:stCxn id="1350" idx="3"/>
            <a:endCxn id="1335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53"/>
          <p:cNvCxnSpPr>
            <a:stCxn id="1353" idx="3"/>
            <a:endCxn id="1338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53"/>
          <p:cNvCxnSpPr>
            <a:stCxn id="1356" idx="3"/>
            <a:endCxn id="1350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53"/>
          <p:cNvSpPr/>
          <p:nvPr/>
        </p:nvSpPr>
        <p:spPr>
          <a:xfrm>
            <a:off x="8250545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3" name="Google Shape;1363;p53"/>
          <p:cNvSpPr txBox="1"/>
          <p:nvPr/>
        </p:nvSpPr>
        <p:spPr>
          <a:xfrm>
            <a:off x="8246416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4" name="Google Shape;1364;p53"/>
          <p:cNvSpPr/>
          <p:nvPr/>
        </p:nvSpPr>
        <p:spPr>
          <a:xfrm>
            <a:off x="7409870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5" name="Google Shape;1365;p53"/>
          <p:cNvSpPr txBox="1"/>
          <p:nvPr/>
        </p:nvSpPr>
        <p:spPr>
          <a:xfrm>
            <a:off x="7405741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6" name="Google Shape;1366;p53"/>
          <p:cNvSpPr/>
          <p:nvPr/>
        </p:nvSpPr>
        <p:spPr>
          <a:xfrm>
            <a:off x="6611828" y="2007327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7" name="Google Shape;1367;p53"/>
          <p:cNvSpPr txBox="1"/>
          <p:nvPr/>
        </p:nvSpPr>
        <p:spPr>
          <a:xfrm>
            <a:off x="6592778" y="1825145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8" name="Google Shape;1368;p53"/>
          <p:cNvSpPr txBox="1"/>
          <p:nvPr/>
        </p:nvSpPr>
        <p:spPr>
          <a:xfrm>
            <a:off x="6607699" y="2309252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69" name="Google Shape;1369;p53"/>
          <p:cNvCxnSpPr>
            <a:stCxn id="1364" idx="3"/>
            <a:endCxn id="1362" idx="1"/>
          </p:cNvCxnSpPr>
          <p:nvPr/>
        </p:nvCxnSpPr>
        <p:spPr>
          <a:xfrm>
            <a:off x="7777070" y="2155977"/>
            <a:ext cx="473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53"/>
          <p:cNvCxnSpPr>
            <a:stCxn id="1366" idx="3"/>
            <a:endCxn id="1364" idx="1"/>
          </p:cNvCxnSpPr>
          <p:nvPr/>
        </p:nvCxnSpPr>
        <p:spPr>
          <a:xfrm>
            <a:off x="6979028" y="2155977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1" name="Google Shape;1371;p53"/>
          <p:cNvSpPr txBox="1"/>
          <p:nvPr/>
        </p:nvSpPr>
        <p:spPr>
          <a:xfrm>
            <a:off x="6619582" y="2667875"/>
            <a:ext cx="38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2" name="Google Shape;1372;p53"/>
          <p:cNvSpPr txBox="1"/>
          <p:nvPr/>
        </p:nvSpPr>
        <p:spPr>
          <a:xfrm>
            <a:off x="8256393" y="2667866"/>
            <a:ext cx="386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EF6C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**w</a:t>
            </a:r>
            <a:endParaRPr b="1" sz="1600">
              <a:solidFill>
                <a:srgbClr val="EF6C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3" name="Google Shape;1373;p53"/>
          <p:cNvSpPr txBox="1"/>
          <p:nvPr/>
        </p:nvSpPr>
        <p:spPr>
          <a:xfrm>
            <a:off x="7396149" y="2667875"/>
            <a:ext cx="38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*w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4"/>
          <p:cNvSpPr txBox="1"/>
          <p:nvPr>
            <p:ph type="title"/>
          </p:nvPr>
        </p:nvSpPr>
        <p:spPr>
          <a:xfrm>
            <a:off x="326429" y="165125"/>
            <a:ext cx="1611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</a:t>
            </a:r>
            <a:endParaRPr/>
          </a:p>
        </p:txBody>
      </p:sp>
      <p:sp>
        <p:nvSpPr>
          <p:cNvPr id="1379" name="Google Shape;1379;p54"/>
          <p:cNvSpPr txBox="1"/>
          <p:nvPr>
            <p:ph idx="12" type="sldNum"/>
          </p:nvPr>
        </p:nvSpPr>
        <p:spPr>
          <a:xfrm>
            <a:off x="8410741" y="528377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0" name="Google Shape;1380;p54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381" name="Google Shape;1381;p54"/>
          <p:cNvSpPr txBox="1"/>
          <p:nvPr/>
        </p:nvSpPr>
        <p:spPr>
          <a:xfrm>
            <a:off x="540800" y="1026075"/>
            <a:ext cx="791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Acompanhe a simulação para auxiliar no entendimento.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2" name="Google Shape;1382;p54"/>
          <p:cNvSpPr/>
          <p:nvPr/>
        </p:nvSpPr>
        <p:spPr>
          <a:xfrm>
            <a:off x="540800" y="1772900"/>
            <a:ext cx="2278500" cy="378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i1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i2 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short int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80;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i2 = </a:t>
            </a: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= p2;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p1 -= 10;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= &amp;i1;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w -=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3" name="Google Shape;1383;p54"/>
          <p:cNvSpPr/>
          <p:nvPr/>
        </p:nvSpPr>
        <p:spPr>
          <a:xfrm>
            <a:off x="540812" y="1479915"/>
            <a:ext cx="22785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4" name="Google Shape;1384;p54"/>
          <p:cNvSpPr/>
          <p:nvPr/>
        </p:nvSpPr>
        <p:spPr>
          <a:xfrm>
            <a:off x="3085975" y="1826825"/>
            <a:ext cx="3230700" cy="153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4"/>
          <p:cNvSpPr/>
          <p:nvPr/>
        </p:nvSpPr>
        <p:spPr>
          <a:xfrm>
            <a:off x="3085980" y="1472075"/>
            <a:ext cx="32307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Representação simplificada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6" name="Google Shape;1386;p54"/>
          <p:cNvSpPr/>
          <p:nvPr/>
        </p:nvSpPr>
        <p:spPr>
          <a:xfrm>
            <a:off x="55313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65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7" name="Google Shape;1387;p54"/>
          <p:cNvSpPr txBox="1"/>
          <p:nvPr/>
        </p:nvSpPr>
        <p:spPr>
          <a:xfrm>
            <a:off x="55123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8" name="Google Shape;1388;p54"/>
          <p:cNvSpPr txBox="1"/>
          <p:nvPr/>
        </p:nvSpPr>
        <p:spPr>
          <a:xfrm>
            <a:off x="55272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9" name="Google Shape;1389;p54"/>
          <p:cNvSpPr/>
          <p:nvPr/>
        </p:nvSpPr>
        <p:spPr>
          <a:xfrm>
            <a:off x="5531373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150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0" name="Google Shape;1390;p54"/>
          <p:cNvSpPr txBox="1"/>
          <p:nvPr/>
        </p:nvSpPr>
        <p:spPr>
          <a:xfrm>
            <a:off x="5512323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i2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1" name="Google Shape;1391;p54"/>
          <p:cNvSpPr txBox="1"/>
          <p:nvPr/>
        </p:nvSpPr>
        <p:spPr>
          <a:xfrm>
            <a:off x="5527244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2" name="Google Shape;1392;p54"/>
          <p:cNvSpPr/>
          <p:nvPr/>
        </p:nvSpPr>
        <p:spPr>
          <a:xfrm>
            <a:off x="3085986" y="3876031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4"/>
          <p:cNvSpPr/>
          <p:nvPr/>
        </p:nvSpPr>
        <p:spPr>
          <a:xfrm>
            <a:off x="3085988" y="3521259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94" name="Google Shape;1394;p54"/>
          <p:cNvGraphicFramePr/>
          <p:nvPr/>
        </p:nvGraphicFramePr>
        <p:xfrm>
          <a:off x="3362856" y="489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#02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#08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5" name="Google Shape;1395;p54"/>
          <p:cNvGraphicFramePr/>
          <p:nvPr/>
        </p:nvGraphicFramePr>
        <p:xfrm>
          <a:off x="3362856" y="4153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6</a:t>
                      </a:r>
                      <a:r>
                        <a:rPr lang="pt-BR" sz="1400"/>
                        <a:t>5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150</a:t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-BR" sz="1400">
                          <a:solidFill>
                            <a:srgbClr val="434343"/>
                          </a:solidFill>
                        </a:rPr>
                        <a:t>#00</a:t>
                      </a:r>
                      <a:endParaRPr b="1" i="1" sz="1400">
                        <a:solidFill>
                          <a:srgbClr val="434343"/>
                        </a:solidFill>
                      </a:endParaRPr>
                    </a:p>
                  </a:txBody>
                  <a:tcPr marT="36000" marB="3600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36000" marB="3600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6" name="Google Shape;1396;p54"/>
          <p:cNvSpPr txBox="1"/>
          <p:nvPr/>
        </p:nvSpPr>
        <p:spPr>
          <a:xfrm>
            <a:off x="3395527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54"/>
          <p:cNvSpPr txBox="1"/>
          <p:nvPr/>
        </p:nvSpPr>
        <p:spPr>
          <a:xfrm>
            <a:off x="4038835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8" name="Google Shape;1398;p54"/>
          <p:cNvSpPr txBox="1"/>
          <p:nvPr/>
        </p:nvSpPr>
        <p:spPr>
          <a:xfrm>
            <a:off x="5862214" y="3935344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54"/>
          <p:cNvSpPr txBox="1"/>
          <p:nvPr/>
        </p:nvSpPr>
        <p:spPr>
          <a:xfrm>
            <a:off x="339552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p2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54"/>
          <p:cNvSpPr txBox="1"/>
          <p:nvPr/>
        </p:nvSpPr>
        <p:spPr>
          <a:xfrm>
            <a:off x="5852937" y="4678969"/>
            <a:ext cx="463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54"/>
          <p:cNvSpPr/>
          <p:nvPr/>
        </p:nvSpPr>
        <p:spPr>
          <a:xfrm>
            <a:off x="4462098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#00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2" name="Google Shape;1402;p54"/>
          <p:cNvSpPr txBox="1"/>
          <p:nvPr/>
        </p:nvSpPr>
        <p:spPr>
          <a:xfrm>
            <a:off x="4443048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p1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3" name="Google Shape;1403;p54"/>
          <p:cNvSpPr txBox="1"/>
          <p:nvPr/>
        </p:nvSpPr>
        <p:spPr>
          <a:xfrm>
            <a:off x="4457969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4" name="Google Shape;1404;p54"/>
          <p:cNvSpPr/>
          <p:nvPr/>
        </p:nvSpPr>
        <p:spPr>
          <a:xfrm>
            <a:off x="4462098" y="2838794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5" name="Google Shape;1405;p54"/>
          <p:cNvSpPr txBox="1"/>
          <p:nvPr/>
        </p:nvSpPr>
        <p:spPr>
          <a:xfrm>
            <a:off x="4443048" y="2656613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p2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6" name="Google Shape;1406;p54"/>
          <p:cNvSpPr txBox="1"/>
          <p:nvPr/>
        </p:nvSpPr>
        <p:spPr>
          <a:xfrm>
            <a:off x="4457969" y="3140719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#16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7" name="Google Shape;1407;p54"/>
          <p:cNvSpPr/>
          <p:nvPr/>
        </p:nvSpPr>
        <p:spPr>
          <a:xfrm>
            <a:off x="3497173" y="2095871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#08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8" name="Google Shape;1408;p54"/>
          <p:cNvSpPr txBox="1"/>
          <p:nvPr/>
        </p:nvSpPr>
        <p:spPr>
          <a:xfrm>
            <a:off x="3478123" y="191368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w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09" name="Google Shape;1409;p54"/>
          <p:cNvSpPr txBox="1"/>
          <p:nvPr/>
        </p:nvSpPr>
        <p:spPr>
          <a:xfrm>
            <a:off x="3493044" y="2397795"/>
            <a:ext cx="3672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#24</a:t>
            </a:r>
            <a:endParaRPr sz="1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10" name="Google Shape;1410;p54"/>
          <p:cNvCxnSpPr>
            <a:stCxn id="1401" idx="3"/>
            <a:endCxn id="1386" idx="1"/>
          </p:cNvCxnSpPr>
          <p:nvPr/>
        </p:nvCxnSpPr>
        <p:spPr>
          <a:xfrm>
            <a:off x="4829298" y="2244521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54"/>
          <p:cNvCxnSpPr>
            <a:stCxn id="1404" idx="3"/>
            <a:endCxn id="1389" idx="1"/>
          </p:cNvCxnSpPr>
          <p:nvPr/>
        </p:nvCxnSpPr>
        <p:spPr>
          <a:xfrm>
            <a:off x="4829298" y="2987444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2" name="Google Shape;1412;p54"/>
          <p:cNvCxnSpPr>
            <a:stCxn id="1407" idx="3"/>
            <a:endCxn id="1401" idx="1"/>
          </p:cNvCxnSpPr>
          <p:nvPr/>
        </p:nvCxnSpPr>
        <p:spPr>
          <a:xfrm>
            <a:off x="3864373" y="2244521"/>
            <a:ext cx="59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5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418" name="Google Shape;1418;p55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9" name="Google Shape;1419;p55"/>
          <p:cNvSpPr txBox="1"/>
          <p:nvPr/>
        </p:nvSpPr>
        <p:spPr>
          <a:xfrm>
            <a:off x="339024" y="937525"/>
            <a:ext cx="8508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Faça o desenho correspondente ao código abaixo utilizando a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representação simplificada da memória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0" name="Google Shape;1420;p55"/>
          <p:cNvSpPr txBox="1"/>
          <p:nvPr/>
        </p:nvSpPr>
        <p:spPr>
          <a:xfrm>
            <a:off x="518392" y="1925317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1" name="Google Shape;1421;p55"/>
          <p:cNvSpPr/>
          <p:nvPr/>
        </p:nvSpPr>
        <p:spPr>
          <a:xfrm>
            <a:off x="3225900" y="2269300"/>
            <a:ext cx="5246700" cy="257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5"/>
          <p:cNvSpPr txBox="1"/>
          <p:nvPr/>
        </p:nvSpPr>
        <p:spPr>
          <a:xfrm>
            <a:off x="3246287" y="1925317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Desenho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3" name="Google Shape;1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673" y="2493373"/>
            <a:ext cx="619750" cy="17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55"/>
          <p:cNvSpPr txBox="1"/>
          <p:nvPr/>
        </p:nvSpPr>
        <p:spPr>
          <a:xfrm>
            <a:off x="442200" y="3780860"/>
            <a:ext cx="2691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Utilize os seguintes endereços de memória para as variáveis: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5" name="Google Shape;1425;p55"/>
          <p:cNvSpPr txBox="1"/>
          <p:nvPr/>
        </p:nvSpPr>
        <p:spPr>
          <a:xfrm>
            <a:off x="442200" y="4413075"/>
            <a:ext cx="2691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si   #12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psi  #48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p1   #32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x    #80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6" name="Google Shape;1426;p55"/>
          <p:cNvSpPr/>
          <p:nvPr/>
        </p:nvSpPr>
        <p:spPr>
          <a:xfrm>
            <a:off x="555425" y="2269300"/>
            <a:ext cx="2518200" cy="148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5"/>
          <p:cNvSpPr txBox="1"/>
          <p:nvPr/>
        </p:nvSpPr>
        <p:spPr>
          <a:xfrm>
            <a:off x="644746" y="2402939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6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433" name="Google Shape;1433;p56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4" name="Google Shape;1434;p56"/>
          <p:cNvSpPr txBox="1"/>
          <p:nvPr/>
        </p:nvSpPr>
        <p:spPr>
          <a:xfrm>
            <a:off x="339024" y="937525"/>
            <a:ext cx="8508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Faça o desenho correspondente ao código abaixo utilizando a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representação simplificada da memória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5" name="Google Shape;1435;p56"/>
          <p:cNvSpPr/>
          <p:nvPr/>
        </p:nvSpPr>
        <p:spPr>
          <a:xfrm>
            <a:off x="555425" y="2269300"/>
            <a:ext cx="2518200" cy="148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6"/>
          <p:cNvSpPr txBox="1"/>
          <p:nvPr/>
        </p:nvSpPr>
        <p:spPr>
          <a:xfrm>
            <a:off x="518392" y="1925317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7" name="Google Shape;1437;p56"/>
          <p:cNvSpPr txBox="1"/>
          <p:nvPr/>
        </p:nvSpPr>
        <p:spPr>
          <a:xfrm>
            <a:off x="644746" y="2402939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8" name="Google Shape;1438;p56"/>
          <p:cNvSpPr/>
          <p:nvPr/>
        </p:nvSpPr>
        <p:spPr>
          <a:xfrm>
            <a:off x="3225900" y="1845075"/>
            <a:ext cx="5246700" cy="335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6"/>
          <p:cNvSpPr txBox="1"/>
          <p:nvPr/>
        </p:nvSpPr>
        <p:spPr>
          <a:xfrm>
            <a:off x="3209257" y="1494943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Desenho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0" name="Google Shape;14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00" y="1899650"/>
            <a:ext cx="4708775" cy="31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56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442" name="Google Shape;1442;p56"/>
          <p:cNvSpPr txBox="1"/>
          <p:nvPr/>
        </p:nvSpPr>
        <p:spPr>
          <a:xfrm>
            <a:off x="442200" y="3780860"/>
            <a:ext cx="2691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Utilize os seguintes endereços de memória para as variáveis: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3" name="Google Shape;1443;p56"/>
          <p:cNvSpPr txBox="1"/>
          <p:nvPr/>
        </p:nvSpPr>
        <p:spPr>
          <a:xfrm>
            <a:off x="442200" y="4413075"/>
            <a:ext cx="26910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si   #12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psi  #48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p1   #32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x    #80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92303" y="1322429"/>
            <a:ext cx="204000" cy="161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15725" y="1138590"/>
            <a:ext cx="366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Alocação Estática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52550" y="3659906"/>
            <a:ext cx="39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Escopo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global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52550" y="2416750"/>
            <a:ext cx="42120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Não precisamos nos preocupar com o gerenciamento do espaço alocado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. A vida útil do espaço é definido pelo </a:t>
            </a:r>
            <a:r>
              <a:rPr b="1" lang="pt-BR" sz="1600">
                <a:solidFill>
                  <a:srgbClr val="EF6C00"/>
                </a:solidFill>
                <a:latin typeface="Raleway"/>
                <a:ea typeface="Raleway"/>
                <a:cs typeface="Raleway"/>
                <a:sym typeface="Raleway"/>
              </a:rPr>
              <a:t>escopo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em que a variável foi declarada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52550" y="1741775"/>
            <a:ext cx="421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 tamanho do espaço é definido durante a codificação (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tempo de compilação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1" name="Google Shape;151;p21"/>
          <p:cNvCxnSpPr>
            <a:stCxn id="146" idx="2"/>
            <a:endCxn id="152" idx="0"/>
          </p:cNvCxnSpPr>
          <p:nvPr/>
        </p:nvCxnSpPr>
        <p:spPr>
          <a:xfrm>
            <a:off x="494303" y="1483529"/>
            <a:ext cx="1500" cy="230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/>
          <p:nvPr/>
        </p:nvSpPr>
        <p:spPr>
          <a:xfrm>
            <a:off x="423877" y="1871069"/>
            <a:ext cx="144000" cy="1296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23877" y="3791309"/>
            <a:ext cx="144000" cy="1296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23877" y="2556869"/>
            <a:ext cx="144000" cy="1296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50218" y="4243212"/>
            <a:ext cx="13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variáveis locais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052218" y="4243212"/>
            <a:ext cx="13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variáveis globais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flipH="1">
            <a:off x="1401218" y="3968235"/>
            <a:ext cx="185100" cy="333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2473157" y="3968303"/>
            <a:ext cx="185100" cy="333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/>
          <p:nvPr/>
        </p:nvSpPr>
        <p:spPr>
          <a:xfrm>
            <a:off x="5018650" y="889375"/>
            <a:ext cx="1914000" cy="41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071015" y="1040550"/>
            <a:ext cx="17877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pt-BR" sz="1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funcaoA(){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pt-BR" sz="1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"x: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funcaoB(){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pt-BR" sz="1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pt-BR" sz="1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"b: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b);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"x: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funcaoA();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funcaoB();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pt-BR" sz="1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"m: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m);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printf(</a:t>
            </a:r>
            <a:r>
              <a:rPr lang="pt-BR" sz="10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"x: %d\n"</a:t>
            </a: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x); 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018650" y="575150"/>
            <a:ext cx="19140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104000" y="585175"/>
            <a:ext cx="1914000" cy="4458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7091657" y="576680"/>
            <a:ext cx="178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Escopo GLOBAL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231426" y="12062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212376" y="9993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231725" y="1651975"/>
            <a:ext cx="1704900" cy="90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180200" y="1569420"/>
            <a:ext cx="178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Escopo Função A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7460026" y="212063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440976" y="191376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231725" y="2737525"/>
            <a:ext cx="1704900" cy="90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180200" y="2654970"/>
            <a:ext cx="178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Escopo Função B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7460026" y="320618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7440976" y="299931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231725" y="3824476"/>
            <a:ext cx="1704900" cy="90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7180200" y="3741921"/>
            <a:ext cx="178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Escopo Função main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7460026" y="4293139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440976" y="4086270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7993426" y="3206188"/>
            <a:ext cx="367200" cy="29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Condensed"/>
                <a:ea typeface="Roboto Condensed"/>
                <a:cs typeface="Roboto Condensed"/>
                <a:sym typeface="Roboto Condensed"/>
              </a:rPr>
              <a:t>200</a:t>
            </a:r>
            <a:endParaRPr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974376" y="2999319"/>
            <a:ext cx="386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1">
            <a:hlinkClick r:id="rId3"/>
          </p:cNvPr>
          <p:cNvSpPr txBox="1"/>
          <p:nvPr/>
        </p:nvSpPr>
        <p:spPr>
          <a:xfrm>
            <a:off x="7023434" y="189809"/>
            <a:ext cx="190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hlink"/>
                </a:solid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[Código no Repl.it]</a:t>
            </a:r>
            <a:endParaRPr b="1" sz="1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7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1449" name="Google Shape;1449;p57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0" name="Google Shape;1450;p57"/>
          <p:cNvSpPr txBox="1"/>
          <p:nvPr/>
        </p:nvSpPr>
        <p:spPr>
          <a:xfrm>
            <a:off x="339024" y="937525"/>
            <a:ext cx="8508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 partir do resultado produzido pelo exercício anterior,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escreva o código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correspondente ao restante do desenho. (representado em vermelho)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1" name="Google Shape;1451;p57"/>
          <p:cNvSpPr/>
          <p:nvPr/>
        </p:nvSpPr>
        <p:spPr>
          <a:xfrm>
            <a:off x="555425" y="2040700"/>
            <a:ext cx="2518200" cy="141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7"/>
          <p:cNvSpPr txBox="1"/>
          <p:nvPr/>
        </p:nvSpPr>
        <p:spPr>
          <a:xfrm>
            <a:off x="518392" y="1696717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3" name="Google Shape;1453;p57"/>
          <p:cNvSpPr txBox="1"/>
          <p:nvPr/>
        </p:nvSpPr>
        <p:spPr>
          <a:xfrm>
            <a:off x="644746" y="2098139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4" name="Google Shape;1454;p57"/>
          <p:cNvSpPr/>
          <p:nvPr/>
        </p:nvSpPr>
        <p:spPr>
          <a:xfrm>
            <a:off x="3225900" y="1845075"/>
            <a:ext cx="5246700" cy="335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5" name="Google Shape;14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413" y="1975600"/>
            <a:ext cx="48672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57"/>
          <p:cNvSpPr/>
          <p:nvPr/>
        </p:nvSpPr>
        <p:spPr>
          <a:xfrm>
            <a:off x="555425" y="3941575"/>
            <a:ext cx="2518200" cy="141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7"/>
          <p:cNvSpPr txBox="1"/>
          <p:nvPr/>
        </p:nvSpPr>
        <p:spPr>
          <a:xfrm>
            <a:off x="518409" y="3445200"/>
            <a:ext cx="2518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Escreva o restante do código abaixo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8"/>
          <p:cNvSpPr/>
          <p:nvPr/>
        </p:nvSpPr>
        <p:spPr>
          <a:xfrm>
            <a:off x="555425" y="3941575"/>
            <a:ext cx="2518200" cy="141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8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1464" name="Google Shape;1464;p58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5" name="Google Shape;1465;p58"/>
          <p:cNvSpPr txBox="1"/>
          <p:nvPr/>
        </p:nvSpPr>
        <p:spPr>
          <a:xfrm>
            <a:off x="339024" y="937525"/>
            <a:ext cx="8508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 partir do resultado produzido pelo exercício anterior, </a:t>
            </a: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escreva o código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correspondente ao restante do desenho. (representado em vermelho)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6" name="Google Shape;1466;p58"/>
          <p:cNvSpPr txBox="1"/>
          <p:nvPr/>
        </p:nvSpPr>
        <p:spPr>
          <a:xfrm>
            <a:off x="788558" y="4008471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i1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pt-BR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*p2 = &amp;i1;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*pc = &amp;c;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**w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***z = &amp;w;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58"/>
          <p:cNvSpPr/>
          <p:nvPr/>
        </p:nvSpPr>
        <p:spPr>
          <a:xfrm>
            <a:off x="555425" y="2040700"/>
            <a:ext cx="2518200" cy="141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8"/>
          <p:cNvSpPr txBox="1"/>
          <p:nvPr/>
        </p:nvSpPr>
        <p:spPr>
          <a:xfrm>
            <a:off x="518392" y="1696717"/>
            <a:ext cx="1160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9" name="Google Shape;1469;p58"/>
          <p:cNvSpPr txBox="1"/>
          <p:nvPr/>
        </p:nvSpPr>
        <p:spPr>
          <a:xfrm>
            <a:off x="644746" y="2098139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0" name="Google Shape;1470;p58"/>
          <p:cNvSpPr/>
          <p:nvPr/>
        </p:nvSpPr>
        <p:spPr>
          <a:xfrm>
            <a:off x="3225900" y="1845075"/>
            <a:ext cx="5246700" cy="335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1" name="Google Shape;14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413" y="1975600"/>
            <a:ext cx="48672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58"/>
          <p:cNvSpPr txBox="1"/>
          <p:nvPr/>
        </p:nvSpPr>
        <p:spPr>
          <a:xfrm>
            <a:off x="518409" y="3445200"/>
            <a:ext cx="2518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Escreva o restante do código abaixo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3" name="Google Shape;1473;p58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9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1479" name="Google Shape;1479;p59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0" name="Google Shape;14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294"/>
            <a:ext cx="5366386" cy="3094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59"/>
          <p:cNvSpPr txBox="1"/>
          <p:nvPr/>
        </p:nvSpPr>
        <p:spPr>
          <a:xfrm>
            <a:off x="339026" y="937532"/>
            <a:ext cx="5026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Preencha a tabela de acordo com o código e sua representação na memória.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2" name="Google Shape;1482;p59"/>
          <p:cNvSpPr txBox="1"/>
          <p:nvPr/>
        </p:nvSpPr>
        <p:spPr>
          <a:xfrm>
            <a:off x="48451" y="4219296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i1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pt-BR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83" name="Google Shape;1483;p59"/>
          <p:cNvGraphicFramePr/>
          <p:nvPr/>
        </p:nvGraphicFramePr>
        <p:xfrm>
          <a:off x="5895526" y="262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1050800"/>
                <a:gridCol w="890125"/>
                <a:gridCol w="1018900"/>
              </a:tblGrid>
              <a:tr h="30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i1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2.5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&amp;i1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#4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&amp;i2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4" name="Google Shape;1484;p59"/>
          <p:cNvSpPr txBox="1"/>
          <p:nvPr/>
        </p:nvSpPr>
        <p:spPr>
          <a:xfrm>
            <a:off x="1673501" y="4219296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*p2 = &amp;i1;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*pc = &amp;c;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**w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***z = &amp;w;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59"/>
          <p:cNvSpPr txBox="1"/>
          <p:nvPr/>
        </p:nvSpPr>
        <p:spPr>
          <a:xfrm>
            <a:off x="5816775" y="-47748"/>
            <a:ext cx="1209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parte 1</a:t>
            </a:r>
            <a:endParaRPr b="1" sz="12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60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1491" name="Google Shape;1491;p60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2" name="Google Shape;149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294"/>
            <a:ext cx="5366386" cy="3094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60"/>
          <p:cNvSpPr txBox="1"/>
          <p:nvPr/>
        </p:nvSpPr>
        <p:spPr>
          <a:xfrm>
            <a:off x="339026" y="937532"/>
            <a:ext cx="50262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Preencha a tabela de acordo com o código e sua representação na memória.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94" name="Google Shape;1494;p60"/>
          <p:cNvGraphicFramePr/>
          <p:nvPr/>
        </p:nvGraphicFramePr>
        <p:xfrm>
          <a:off x="5895526" y="262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1050800"/>
                <a:gridCol w="890125"/>
                <a:gridCol w="1018900"/>
              </a:tblGrid>
              <a:tr h="30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i1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2.5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&amp;i1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#4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&amp;i2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#8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#4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&amp;p2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#40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#64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#32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#8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***z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&amp;z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#72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#32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#64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***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*w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#8</a:t>
                      </a:r>
                      <a:endParaRPr sz="1300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5" name="Google Shape;1495;p60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496" name="Google Shape;1496;p60"/>
          <p:cNvSpPr txBox="1"/>
          <p:nvPr/>
        </p:nvSpPr>
        <p:spPr>
          <a:xfrm>
            <a:off x="48451" y="4219296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i1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i2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pt-BR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pt-BR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7" name="Google Shape;1497;p60"/>
          <p:cNvSpPr txBox="1"/>
          <p:nvPr/>
        </p:nvSpPr>
        <p:spPr>
          <a:xfrm>
            <a:off x="1673501" y="4219296"/>
            <a:ext cx="1977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*p1 = &amp;i2;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*p2 = &amp;i1;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 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*psi = &amp;si;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*pc = &amp;c;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**x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**w = &amp;p1;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***z = &amp;w;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8" name="Google Shape;1498;p60"/>
          <p:cNvSpPr txBox="1"/>
          <p:nvPr/>
        </p:nvSpPr>
        <p:spPr>
          <a:xfrm>
            <a:off x="5816775" y="-47748"/>
            <a:ext cx="1209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parte 1</a:t>
            </a:r>
            <a:endParaRPr b="1" sz="12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61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5" name="Google Shape;15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287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370450" y="3708775"/>
            <a:ext cx="27636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14648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14650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3693657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2"/>
          <p:cNvSpPr txBox="1"/>
          <p:nvPr/>
        </p:nvSpPr>
        <p:spPr>
          <a:xfrm>
            <a:off x="496875" y="3859950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8422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0683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70450" y="3394550"/>
            <a:ext cx="276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3691518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2"/>
          <p:cNvSpPr txBox="1"/>
          <p:nvPr/>
        </p:nvSpPr>
        <p:spPr>
          <a:xfrm>
            <a:off x="3617447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907578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Organização na memória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003700"/>
            <a:ext cx="56982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Ocupa uma sequência de bytes consecutivos na memória de acordo com seu tipo de dado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003700"/>
            <a:ext cx="56982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Ocupa uma sequência de bytes consecutivos na memória de acordo com seu tipo de dado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70450" y="3708775"/>
            <a:ext cx="27636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414648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414650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3693657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496875" y="3859950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8422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60683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406600" y="2110429"/>
            <a:ext cx="2727600" cy="10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alocada a partir do endereço </a:t>
            </a:r>
            <a:r>
              <a:rPr b="1"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#04</a:t>
            </a:r>
            <a:endParaRPr b="1" sz="1200">
              <a:solidFill>
                <a:srgbClr val="2020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ocupa </a:t>
            </a:r>
            <a:r>
              <a:rPr b="1"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4 bytes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devido ao tipo </a:t>
            </a:r>
            <a:r>
              <a:rPr b="1"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(bytes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#04 #05 #06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#07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armazena o valor </a:t>
            </a:r>
            <a:r>
              <a:rPr b="1" lang="pt-BR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30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406593" y="1758537"/>
            <a:ext cx="1834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Variável 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70450" y="3394550"/>
            <a:ext cx="276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3691518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3"/>
          <p:cNvSpPr txBox="1"/>
          <p:nvPr/>
        </p:nvSpPr>
        <p:spPr>
          <a:xfrm>
            <a:off x="3617447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907578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208200" y="2110429"/>
            <a:ext cx="2727600" cy="10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alocada a partir do endereço </a:t>
            </a:r>
            <a:r>
              <a:rPr b="1"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#08</a:t>
            </a:r>
            <a:endParaRPr b="1" sz="1200">
              <a:solidFill>
                <a:srgbClr val="2020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ocupa </a:t>
            </a:r>
            <a:r>
              <a:rPr b="1"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8 bytes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devido ao tipo </a:t>
            </a:r>
            <a:r>
              <a:rPr b="1"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(bytes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#08 #09 #10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#11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armazena o valor </a:t>
            </a:r>
            <a:r>
              <a:rPr b="1" lang="pt-BR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3.5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208193" y="1758537"/>
            <a:ext cx="1834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Variável 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009800" y="2110429"/>
            <a:ext cx="2727600" cy="10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alocada a partir do endereço </a:t>
            </a:r>
            <a:r>
              <a:rPr b="1"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#16</a:t>
            </a:r>
            <a:endParaRPr b="1" sz="1200">
              <a:solidFill>
                <a:srgbClr val="2020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ocupa </a:t>
            </a:r>
            <a:r>
              <a:rPr b="1"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4 bytes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devido ao tipo </a:t>
            </a:r>
            <a:r>
              <a:rPr b="1"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(bytes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#16 #17 #18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#19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armazena o valor </a:t>
            </a:r>
            <a:r>
              <a:rPr b="1" lang="pt-BR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2.5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6009793" y="1758537"/>
            <a:ext cx="1834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Variável 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009800" y="604529"/>
            <a:ext cx="2727600" cy="10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alocada a partir do endereço </a:t>
            </a:r>
            <a:r>
              <a:rPr b="1" lang="pt-BR" sz="1200">
                <a:solidFill>
                  <a:srgbClr val="202020"/>
                </a:solidFill>
                <a:latin typeface="Consolas"/>
                <a:ea typeface="Consolas"/>
                <a:cs typeface="Consolas"/>
                <a:sym typeface="Consolas"/>
              </a:rPr>
              <a:t>#20</a:t>
            </a:r>
            <a:endParaRPr b="1" sz="1200">
              <a:solidFill>
                <a:srgbClr val="2020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ocupa</a:t>
            </a:r>
            <a:r>
              <a:rPr b="1"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1 byte</a:t>
            </a: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 devido ao tipo </a:t>
            </a:r>
            <a:r>
              <a:rPr b="1" lang="pt-B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endParaRPr sz="1200">
              <a:solidFill>
                <a:srgbClr val="2020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202020"/>
                </a:solidFill>
                <a:latin typeface="Raleway"/>
                <a:ea typeface="Raleway"/>
                <a:cs typeface="Raleway"/>
                <a:sym typeface="Raleway"/>
              </a:rPr>
              <a:t>- armazena o valor </a:t>
            </a:r>
            <a:r>
              <a:rPr b="1" lang="pt-BR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009793" y="252637"/>
            <a:ext cx="1834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Variável 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Organização na memória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4041301" y="545350"/>
            <a:ext cx="701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bytes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508760" y="4608829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double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05872" y="4041286"/>
            <a:ext cx="990000" cy="3501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unsigned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05872" y="4824803"/>
            <a:ext cx="990000" cy="350100"/>
          </a:xfrm>
          <a:prstGeom prst="roundRect">
            <a:avLst>
              <a:gd fmla="val 16667" name="adj"/>
            </a:avLst>
          </a:prstGeom>
          <a:solidFill>
            <a:srgbClr val="B3A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205872" y="3654148"/>
            <a:ext cx="990000" cy="3501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signed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7" name="Google Shape;237;p24"/>
          <p:cNvGrpSpPr/>
          <p:nvPr/>
        </p:nvGrpSpPr>
        <p:grpSpPr>
          <a:xfrm>
            <a:off x="8165069" y="546253"/>
            <a:ext cx="448500" cy="4869600"/>
            <a:chOff x="8165069" y="546253"/>
            <a:chExt cx="448500" cy="4869600"/>
          </a:xfrm>
        </p:grpSpPr>
        <p:sp>
          <p:nvSpPr>
            <p:cNvPr id="238" name="Google Shape;238;p24"/>
            <p:cNvSpPr txBox="1"/>
            <p:nvPr/>
          </p:nvSpPr>
          <p:spPr>
            <a:xfrm>
              <a:off x="81650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16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39" name="Google Shape;239;p24"/>
            <p:cNvCxnSpPr/>
            <p:nvPr/>
          </p:nvCxnSpPr>
          <p:spPr>
            <a:xfrm>
              <a:off x="83893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4"/>
          <p:cNvSpPr/>
          <p:nvPr/>
        </p:nvSpPr>
        <p:spPr>
          <a:xfrm>
            <a:off x="3508760" y="1015788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3508760" y="4147655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float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321807" y="2895282"/>
            <a:ext cx="802500" cy="3867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double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299622" y="1576071"/>
            <a:ext cx="802500" cy="3867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99622" y="2011872"/>
            <a:ext cx="802500" cy="3867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299622" y="2448123"/>
            <a:ext cx="802500" cy="3867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float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3508760" y="1359952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2394845" y="1359952"/>
            <a:ext cx="1059900" cy="324000"/>
          </a:xfrm>
          <a:prstGeom prst="roundRect">
            <a:avLst>
              <a:gd fmla="val 16667" name="adj"/>
            </a:avLst>
          </a:prstGeom>
          <a:solidFill>
            <a:srgbClr val="EF6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unsigned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8" name="Google Shape;248;p24"/>
          <p:cNvGrpSpPr/>
          <p:nvPr/>
        </p:nvGrpSpPr>
        <p:grpSpPr>
          <a:xfrm>
            <a:off x="2394845" y="3661481"/>
            <a:ext cx="1916415" cy="324000"/>
            <a:chOff x="2872825" y="3549332"/>
            <a:chExt cx="1916415" cy="324000"/>
          </a:xfrm>
        </p:grpSpPr>
        <p:sp>
          <p:nvSpPr>
            <p:cNvPr id="249" name="Google Shape;249;p24"/>
            <p:cNvSpPr/>
            <p:nvPr/>
          </p:nvSpPr>
          <p:spPr>
            <a:xfrm>
              <a:off x="3986740" y="3549332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872825" y="3549332"/>
              <a:ext cx="1059900" cy="324000"/>
            </a:xfrm>
            <a:prstGeom prst="roundRect">
              <a:avLst>
                <a:gd fmla="val 16667" name="adj"/>
              </a:avLst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unsigned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51" name="Google Shape;251;p24"/>
          <p:cNvSpPr/>
          <p:nvPr/>
        </p:nvSpPr>
        <p:spPr>
          <a:xfrm>
            <a:off x="3508760" y="1831033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2646107" y="2197123"/>
            <a:ext cx="1665152" cy="324000"/>
            <a:chOff x="3124087" y="1966765"/>
            <a:chExt cx="1665152" cy="324000"/>
          </a:xfrm>
        </p:grpSpPr>
        <p:sp>
          <p:nvSpPr>
            <p:cNvPr id="253" name="Google Shape;253;p24"/>
            <p:cNvSpPr/>
            <p:nvPr/>
          </p:nvSpPr>
          <p:spPr>
            <a:xfrm>
              <a:off x="3124087" y="1966765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B3A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short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986740" y="1966765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55" name="Google Shape;255;p24"/>
          <p:cNvGrpSpPr/>
          <p:nvPr/>
        </p:nvGrpSpPr>
        <p:grpSpPr>
          <a:xfrm>
            <a:off x="2646107" y="2563212"/>
            <a:ext cx="1665152" cy="324000"/>
            <a:chOff x="3124087" y="2373850"/>
            <a:chExt cx="1665152" cy="324000"/>
          </a:xfrm>
        </p:grpSpPr>
        <p:sp>
          <p:nvSpPr>
            <p:cNvPr id="256" name="Google Shape;256;p24"/>
            <p:cNvSpPr/>
            <p:nvPr/>
          </p:nvSpPr>
          <p:spPr>
            <a:xfrm>
              <a:off x="3124087" y="2373850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B3A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long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86740" y="2373850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1541222" y="3295391"/>
            <a:ext cx="2770037" cy="324000"/>
            <a:chOff x="2019203" y="3227861"/>
            <a:chExt cx="2770037" cy="324000"/>
          </a:xfrm>
        </p:grpSpPr>
        <p:sp>
          <p:nvSpPr>
            <p:cNvPr id="259" name="Google Shape;259;p24"/>
            <p:cNvSpPr/>
            <p:nvPr/>
          </p:nvSpPr>
          <p:spPr>
            <a:xfrm>
              <a:off x="3124087" y="3227861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B3A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long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986740" y="3227861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019203" y="3227861"/>
              <a:ext cx="1059900" cy="324000"/>
            </a:xfrm>
            <a:prstGeom prst="roundRect">
              <a:avLst>
                <a:gd fmla="val 16667" name="adj"/>
              </a:avLst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unsigned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62" name="Google Shape;262;p24"/>
          <p:cNvGrpSpPr/>
          <p:nvPr/>
        </p:nvGrpSpPr>
        <p:grpSpPr>
          <a:xfrm>
            <a:off x="1541222" y="2929302"/>
            <a:ext cx="2770037" cy="324000"/>
            <a:chOff x="2019203" y="2800861"/>
            <a:chExt cx="2770037" cy="324000"/>
          </a:xfrm>
        </p:grpSpPr>
        <p:sp>
          <p:nvSpPr>
            <p:cNvPr id="263" name="Google Shape;263;p24"/>
            <p:cNvSpPr/>
            <p:nvPr/>
          </p:nvSpPr>
          <p:spPr>
            <a:xfrm>
              <a:off x="3124087" y="2800861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B3A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short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986740" y="2800861"/>
              <a:ext cx="802500" cy="324000"/>
            </a:xfrm>
            <a:prstGeom prst="roundRect">
              <a:avLst>
                <a:gd fmla="val 16667" name="adj"/>
              </a:avLst>
            </a:prstGeom>
            <a:solidFill>
              <a:srgbClr val="4D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int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019203" y="2800861"/>
              <a:ext cx="1059900" cy="324000"/>
            </a:xfrm>
            <a:prstGeom prst="roundRect">
              <a:avLst>
                <a:gd fmla="val 16667" name="adj"/>
              </a:avLst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unsigned</a:t>
              </a:r>
              <a:endPara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66" name="Google Shape;266;p24"/>
          <p:cNvSpPr/>
          <p:nvPr/>
        </p:nvSpPr>
        <p:spPr>
          <a:xfrm>
            <a:off x="3508760" y="4961253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double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2646107" y="4961253"/>
            <a:ext cx="802500" cy="324000"/>
          </a:xfrm>
          <a:prstGeom prst="roundRect">
            <a:avLst>
              <a:gd fmla="val 16667" name="adj"/>
            </a:avLst>
          </a:prstGeom>
          <a:solidFill>
            <a:srgbClr val="B3A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long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838801" y="1015775"/>
            <a:ext cx="233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4838801" y="1359950"/>
            <a:ext cx="233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4838777" y="1831025"/>
            <a:ext cx="890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4838799" y="2197125"/>
            <a:ext cx="458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4838801" y="2563200"/>
            <a:ext cx="1781100" cy="3240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838789" y="2929303"/>
            <a:ext cx="458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838801" y="3295400"/>
            <a:ext cx="17811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4838777" y="3639425"/>
            <a:ext cx="890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4838800" y="4147650"/>
            <a:ext cx="8904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4838801" y="4608825"/>
            <a:ext cx="17811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4838818" y="4961253"/>
            <a:ext cx="3550500" cy="324000"/>
          </a:xfrm>
          <a:prstGeom prst="rect">
            <a:avLst/>
          </a:prstGeom>
          <a:solidFill>
            <a:srgbClr val="4DB6AC">
              <a:alpha val="7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844168" y="1015775"/>
            <a:ext cx="1164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838824" y="1831025"/>
            <a:ext cx="4485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842102" y="2563200"/>
            <a:ext cx="8904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4838799" y="4608825"/>
            <a:ext cx="8904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4849124" y="4961250"/>
            <a:ext cx="17811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258356" y="1184708"/>
            <a:ext cx="929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TIPOS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205872" y="4437712"/>
            <a:ext cx="990000" cy="350100"/>
          </a:xfrm>
          <a:prstGeom prst="roundRect">
            <a:avLst>
              <a:gd fmla="val 16667" name="adj"/>
            </a:avLst>
          </a:prstGeom>
          <a:solidFill>
            <a:srgbClr val="B3A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short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-12303" y="3330538"/>
            <a:ext cx="1430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Modificadores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4849124" y="2197125"/>
            <a:ext cx="217200" cy="324000"/>
          </a:xfrm>
          <a:prstGeom prst="rect">
            <a:avLst/>
          </a:prstGeom>
          <a:solidFill>
            <a:srgbClr val="EF6C00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>
            <a:off x="7722389" y="546253"/>
            <a:ext cx="448500" cy="4869600"/>
            <a:chOff x="7860269" y="546253"/>
            <a:chExt cx="448500" cy="4869600"/>
          </a:xfrm>
        </p:grpSpPr>
        <p:sp>
          <p:nvSpPr>
            <p:cNvPr id="290" name="Google Shape;290;p24"/>
            <p:cNvSpPr txBox="1"/>
            <p:nvPr/>
          </p:nvSpPr>
          <p:spPr>
            <a:xfrm>
              <a:off x="78602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14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91" name="Google Shape;291;p24"/>
            <p:cNvCxnSpPr/>
            <p:nvPr/>
          </p:nvCxnSpPr>
          <p:spPr>
            <a:xfrm>
              <a:off x="80845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" name="Google Shape;292;p24"/>
          <p:cNvGrpSpPr/>
          <p:nvPr/>
        </p:nvGrpSpPr>
        <p:grpSpPr>
          <a:xfrm>
            <a:off x="7279710" y="546253"/>
            <a:ext cx="448500" cy="4869600"/>
            <a:chOff x="7555469" y="546253"/>
            <a:chExt cx="448500" cy="4869600"/>
          </a:xfrm>
        </p:grpSpPr>
        <p:sp>
          <p:nvSpPr>
            <p:cNvPr id="293" name="Google Shape;293;p24"/>
            <p:cNvSpPr txBox="1"/>
            <p:nvPr/>
          </p:nvSpPr>
          <p:spPr>
            <a:xfrm>
              <a:off x="75554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12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94" name="Google Shape;294;p24"/>
            <p:cNvCxnSpPr/>
            <p:nvPr/>
          </p:nvCxnSpPr>
          <p:spPr>
            <a:xfrm>
              <a:off x="77797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" name="Google Shape;295;p24"/>
          <p:cNvGrpSpPr/>
          <p:nvPr/>
        </p:nvGrpSpPr>
        <p:grpSpPr>
          <a:xfrm>
            <a:off x="6837031" y="546253"/>
            <a:ext cx="448500" cy="4869600"/>
            <a:chOff x="7250669" y="546253"/>
            <a:chExt cx="448500" cy="4869600"/>
          </a:xfrm>
        </p:grpSpPr>
        <p:sp>
          <p:nvSpPr>
            <p:cNvPr id="296" name="Google Shape;296;p24"/>
            <p:cNvSpPr txBox="1"/>
            <p:nvPr/>
          </p:nvSpPr>
          <p:spPr>
            <a:xfrm>
              <a:off x="72506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10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297" name="Google Shape;297;p24"/>
            <p:cNvCxnSpPr/>
            <p:nvPr/>
          </p:nvCxnSpPr>
          <p:spPr>
            <a:xfrm>
              <a:off x="74749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24"/>
          <p:cNvGrpSpPr/>
          <p:nvPr/>
        </p:nvGrpSpPr>
        <p:grpSpPr>
          <a:xfrm>
            <a:off x="6394351" y="546253"/>
            <a:ext cx="448500" cy="4869600"/>
            <a:chOff x="6945869" y="546253"/>
            <a:chExt cx="448500" cy="48696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69458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8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300" name="Google Shape;300;p24"/>
            <p:cNvCxnSpPr/>
            <p:nvPr/>
          </p:nvCxnSpPr>
          <p:spPr>
            <a:xfrm>
              <a:off x="71701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1" name="Google Shape;301;p24"/>
          <p:cNvGrpSpPr/>
          <p:nvPr/>
        </p:nvGrpSpPr>
        <p:grpSpPr>
          <a:xfrm>
            <a:off x="5951672" y="546253"/>
            <a:ext cx="448500" cy="4869600"/>
            <a:chOff x="6641069" y="546253"/>
            <a:chExt cx="448500" cy="4869600"/>
          </a:xfrm>
        </p:grpSpPr>
        <p:sp>
          <p:nvSpPr>
            <p:cNvPr id="302" name="Google Shape;302;p24"/>
            <p:cNvSpPr txBox="1"/>
            <p:nvPr/>
          </p:nvSpPr>
          <p:spPr>
            <a:xfrm>
              <a:off x="66410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6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303" name="Google Shape;303;p24"/>
            <p:cNvCxnSpPr/>
            <p:nvPr/>
          </p:nvCxnSpPr>
          <p:spPr>
            <a:xfrm>
              <a:off x="68653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24"/>
          <p:cNvGrpSpPr/>
          <p:nvPr/>
        </p:nvGrpSpPr>
        <p:grpSpPr>
          <a:xfrm>
            <a:off x="5508992" y="546253"/>
            <a:ext cx="448500" cy="4869600"/>
            <a:chOff x="6336269" y="546253"/>
            <a:chExt cx="448500" cy="4869600"/>
          </a:xfrm>
        </p:grpSpPr>
        <p:sp>
          <p:nvSpPr>
            <p:cNvPr id="305" name="Google Shape;305;p24"/>
            <p:cNvSpPr txBox="1"/>
            <p:nvPr/>
          </p:nvSpPr>
          <p:spPr>
            <a:xfrm>
              <a:off x="63362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306" name="Google Shape;306;p24"/>
            <p:cNvCxnSpPr/>
            <p:nvPr/>
          </p:nvCxnSpPr>
          <p:spPr>
            <a:xfrm>
              <a:off x="65605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24"/>
          <p:cNvGrpSpPr/>
          <p:nvPr/>
        </p:nvGrpSpPr>
        <p:grpSpPr>
          <a:xfrm>
            <a:off x="5066313" y="546253"/>
            <a:ext cx="448500" cy="4869600"/>
            <a:chOff x="6031469" y="546253"/>
            <a:chExt cx="448500" cy="4869600"/>
          </a:xfrm>
        </p:grpSpPr>
        <p:sp>
          <p:nvSpPr>
            <p:cNvPr id="308" name="Google Shape;308;p24"/>
            <p:cNvSpPr txBox="1"/>
            <p:nvPr/>
          </p:nvSpPr>
          <p:spPr>
            <a:xfrm>
              <a:off x="60314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309" name="Google Shape;309;p24"/>
            <p:cNvCxnSpPr/>
            <p:nvPr/>
          </p:nvCxnSpPr>
          <p:spPr>
            <a:xfrm>
              <a:off x="62557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0" name="Google Shape;310;p24"/>
          <p:cNvGrpSpPr/>
          <p:nvPr/>
        </p:nvGrpSpPr>
        <p:grpSpPr>
          <a:xfrm>
            <a:off x="4623634" y="546253"/>
            <a:ext cx="448500" cy="4869600"/>
            <a:chOff x="5726669" y="546253"/>
            <a:chExt cx="448500" cy="4869600"/>
          </a:xfrm>
        </p:grpSpPr>
        <p:sp>
          <p:nvSpPr>
            <p:cNvPr id="311" name="Google Shape;311;p24"/>
            <p:cNvSpPr txBox="1"/>
            <p:nvPr/>
          </p:nvSpPr>
          <p:spPr>
            <a:xfrm>
              <a:off x="5726669" y="546253"/>
              <a:ext cx="448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latin typeface="Oswald"/>
                  <a:ea typeface="Oswald"/>
                  <a:cs typeface="Oswald"/>
                  <a:sym typeface="Oswald"/>
                </a:rPr>
                <a:t>0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312" name="Google Shape;312;p24"/>
            <p:cNvCxnSpPr/>
            <p:nvPr/>
          </p:nvCxnSpPr>
          <p:spPr>
            <a:xfrm>
              <a:off x="5950920" y="928153"/>
              <a:ext cx="0" cy="44877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4"/>
          <p:cNvSpPr txBox="1"/>
          <p:nvPr/>
        </p:nvSpPr>
        <p:spPr>
          <a:xfrm>
            <a:off x="1089535" y="580072"/>
            <a:ext cx="3000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Tipos Primitivos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003700"/>
            <a:ext cx="42942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linguagem C, cada variável possui: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na memória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19" name="Google Shape;319;p25"/>
          <p:cNvSpPr/>
          <p:nvPr/>
        </p:nvSpPr>
        <p:spPr>
          <a:xfrm>
            <a:off x="370450" y="3708775"/>
            <a:ext cx="27636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3414648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414650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25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24" name="Google Shape;324;p25"/>
          <p:cNvGraphicFramePr/>
          <p:nvPr/>
        </p:nvGraphicFramePr>
        <p:xfrm>
          <a:off x="3693657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25"/>
          <p:cNvSpPr txBox="1"/>
          <p:nvPr/>
        </p:nvSpPr>
        <p:spPr>
          <a:xfrm>
            <a:off x="496875" y="3859950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48422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60683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370450" y="3394550"/>
            <a:ext cx="276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29" name="Google Shape;329;p25"/>
          <p:cNvGraphicFramePr/>
          <p:nvPr/>
        </p:nvGraphicFramePr>
        <p:xfrm>
          <a:off x="3691518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25"/>
          <p:cNvSpPr txBox="1"/>
          <p:nvPr/>
        </p:nvSpPr>
        <p:spPr>
          <a:xfrm>
            <a:off x="3617447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4907578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754845" y="2727376"/>
            <a:ext cx="3041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(endereço do seu primeiro byte)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311700" y="1003700"/>
            <a:ext cx="42942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linguagem C, cada variável possui: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na memória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39" name="Google Shape;339;p26"/>
          <p:cNvSpPr/>
          <p:nvPr/>
        </p:nvSpPr>
        <p:spPr>
          <a:xfrm>
            <a:off x="370450" y="3708775"/>
            <a:ext cx="2763600" cy="17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3414648" y="3749317"/>
            <a:ext cx="5373300" cy="16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3414650" y="3394545"/>
            <a:ext cx="537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Memória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326429" y="16513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  <p:sp>
        <p:nvSpPr>
          <p:cNvPr id="343" name="Google Shape;343;p26"/>
          <p:cNvSpPr txBox="1"/>
          <p:nvPr>
            <p:ph idx="12" type="sldNum"/>
          </p:nvPr>
        </p:nvSpPr>
        <p:spPr>
          <a:xfrm>
            <a:off x="8472458" y="524674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44" name="Google Shape;344;p26"/>
          <p:cNvGraphicFramePr/>
          <p:nvPr/>
        </p:nvGraphicFramePr>
        <p:xfrm>
          <a:off x="3693657" y="3954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30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#09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26"/>
          <p:cNvSpPr txBox="1"/>
          <p:nvPr/>
        </p:nvSpPr>
        <p:spPr>
          <a:xfrm>
            <a:off x="496875" y="3859950"/>
            <a:ext cx="1834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  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 = 30;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3.5;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2.5;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 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‘j’;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48422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6068372" y="3671870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370450" y="3394550"/>
            <a:ext cx="2763600" cy="3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Código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49" name="Google Shape;349;p26"/>
          <p:cNvGraphicFramePr/>
          <p:nvPr/>
        </p:nvGraphicFramePr>
        <p:xfrm>
          <a:off x="3691518" y="47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{69910797-5319-4DCE-A152-C838A53C85EE}</a:tableStyleId>
              </a:tblPr>
              <a:tblGrid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  <a:gridCol w="304050"/>
              </a:tblGrid>
              <a:tr h="114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2.5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j</a:t>
                      </a:r>
                      <a:endParaRPr sz="14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#19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#22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#23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#24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#25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#26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#27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#28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#29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#30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7F7F7F"/>
                          </a:solidFill>
                        </a:rPr>
                        <a:t>#31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6"/>
          <p:cNvSpPr txBox="1"/>
          <p:nvPr/>
        </p:nvSpPr>
        <p:spPr>
          <a:xfrm>
            <a:off x="3617447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4907578" y="4492718"/>
            <a:ext cx="74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2" name="Google Shape;352;p26"/>
          <p:cNvGraphicFramePr/>
          <p:nvPr/>
        </p:nvGraphicFramePr>
        <p:xfrm>
          <a:off x="4716466" y="986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{5F5B446D-75E4-47F2-B7BE-877ACF811F6B}</a:tableStyleId>
              </a:tblPr>
              <a:tblGrid>
                <a:gridCol w="729875"/>
                <a:gridCol w="798750"/>
                <a:gridCol w="583575"/>
                <a:gridCol w="929150"/>
              </a:tblGrid>
              <a:tr h="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Nome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Tipo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Valor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</a:t>
                      </a:r>
                      <a:endParaRPr b="1" sz="12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26"/>
          <p:cNvSpPr txBox="1"/>
          <p:nvPr/>
        </p:nvSpPr>
        <p:spPr>
          <a:xfrm>
            <a:off x="4240174" y="350276"/>
            <a:ext cx="4294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Para obter o endereço de uma variável utilize o operador </a:t>
            </a:r>
            <a:r>
              <a:rPr b="1"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 “endereço de”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1089537" y="580075"/>
            <a:ext cx="3298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754845" y="2727376"/>
            <a:ext cx="3041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(endereço do seu primeiro byte)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