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6.png" ContentType="image/png"/>
  <Override PartName="/ppt/media/image23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5.jpeg" ContentType="image/jpeg"/>
  <Override PartName="/ppt/media/image25.png" ContentType="image/png"/>
  <Override PartName="/ppt/media/image8.jpeg" ContentType="image/jpeg"/>
  <Override PartName="/ppt/media/image17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6.jpeg" ContentType="image/jpeg"/>
  <Override PartName="/ppt/media/image12.png" ContentType="image/png"/>
  <Override PartName="/ppt/media/image4.png" ContentType="image/png"/>
  <Override PartName="/ppt/media/image11.png" ContentType="image/png"/>
  <Override PartName="/ppt/media/image13.png" ContentType="image/png"/>
  <Override PartName="/ppt/media/image21.png" ContentType="image/png"/>
  <Override PartName="/ppt/media/image14.jpeg" ContentType="image/jpeg"/>
  <Override PartName="/ppt/media/image20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98640" cy="6238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4400" cy="23202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7320" cy="14180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69200" cy="3614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19720" cy="33264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4040" cy="29257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5960" cy="4917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7920" cy="10227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3960" cy="40460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59840" cy="3351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5280" cy="2196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6520" cy="6202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0"/>
            <a:ext cx="492120" cy="43988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1200" cy="15786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28760" cy="9885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49720" cy="22338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2080" cy="30250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2120" cy="2793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0280" cy="5094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7960" cy="27147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18440" cy="2509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5720" cy="6721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6000" cy="2257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08440" cy="5284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0720" cy="68558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0" y="4323960"/>
            <a:ext cx="1742400" cy="7765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2575080"/>
            <a:ext cx="98640" cy="6238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128520" y="3156480"/>
            <a:ext cx="644400" cy="23202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807120" y="5447160"/>
            <a:ext cx="607320" cy="14180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959760" y="6503760"/>
            <a:ext cx="169200" cy="3614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100800" y="3201120"/>
            <a:ext cx="819720" cy="33264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22320" y="228600"/>
            <a:ext cx="104040" cy="29257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78120" y="2944080"/>
            <a:ext cx="75960" cy="4917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769680" y="5478840"/>
            <a:ext cx="187920" cy="10227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>
            <a:off x="775440" y="1398960"/>
            <a:ext cx="2073960" cy="40460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0"/>
          <p:cNvSpPr/>
          <p:nvPr/>
        </p:nvSpPr>
        <p:spPr>
          <a:xfrm>
            <a:off x="922680" y="6530040"/>
            <a:ext cx="159840" cy="3351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769680" y="5359320"/>
            <a:ext cx="35280" cy="2196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2"/>
          <p:cNvSpPr/>
          <p:nvPr/>
        </p:nvSpPr>
        <p:spPr>
          <a:xfrm>
            <a:off x="849960" y="6244560"/>
            <a:ext cx="236520" cy="6202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27360" y="0"/>
            <a:ext cx="492120" cy="43988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>
            <a:off x="550440" y="4316400"/>
            <a:ext cx="421200" cy="15786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5"/>
          <p:cNvSpPr/>
          <p:nvPr/>
        </p:nvSpPr>
        <p:spPr>
          <a:xfrm>
            <a:off x="1006200" y="5862600"/>
            <a:ext cx="428760" cy="9885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6"/>
          <p:cNvSpPr/>
          <p:nvPr/>
        </p:nvSpPr>
        <p:spPr>
          <a:xfrm>
            <a:off x="521640" y="4364280"/>
            <a:ext cx="549720" cy="22338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7"/>
          <p:cNvSpPr/>
          <p:nvPr/>
        </p:nvSpPr>
        <p:spPr>
          <a:xfrm>
            <a:off x="468000" y="1289160"/>
            <a:ext cx="172080" cy="30250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8"/>
          <p:cNvSpPr/>
          <p:nvPr/>
        </p:nvSpPr>
        <p:spPr>
          <a:xfrm>
            <a:off x="1111680" y="6571440"/>
            <a:ext cx="132120" cy="2793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9"/>
          <p:cNvSpPr/>
          <p:nvPr/>
        </p:nvSpPr>
        <p:spPr>
          <a:xfrm>
            <a:off x="502560" y="4107600"/>
            <a:ext cx="80280" cy="5094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0"/>
          <p:cNvSpPr/>
          <p:nvPr/>
        </p:nvSpPr>
        <p:spPr>
          <a:xfrm>
            <a:off x="973800" y="3145680"/>
            <a:ext cx="1407960" cy="27147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1"/>
          <p:cNvSpPr/>
          <p:nvPr/>
        </p:nvSpPr>
        <p:spPr>
          <a:xfrm>
            <a:off x="1073520" y="6600240"/>
            <a:ext cx="118440" cy="2509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2"/>
          <p:cNvSpPr/>
          <p:nvPr/>
        </p:nvSpPr>
        <p:spPr>
          <a:xfrm>
            <a:off x="973800" y="5897160"/>
            <a:ext cx="135720" cy="6721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3"/>
          <p:cNvSpPr/>
          <p:nvPr/>
        </p:nvSpPr>
        <p:spPr>
          <a:xfrm>
            <a:off x="973800" y="5772600"/>
            <a:ext cx="36000" cy="2257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4"/>
          <p:cNvSpPr/>
          <p:nvPr/>
        </p:nvSpPr>
        <p:spPr>
          <a:xfrm>
            <a:off x="1006200" y="6322680"/>
            <a:ext cx="208440" cy="5284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5"/>
          <p:cNvSpPr/>
          <p:nvPr/>
        </p:nvSpPr>
        <p:spPr>
          <a:xfrm>
            <a:off x="0" y="0"/>
            <a:ext cx="180720" cy="68558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6"/>
          <p:cNvSpPr/>
          <p:nvPr/>
        </p:nvSpPr>
        <p:spPr>
          <a:xfrm flipV="1">
            <a:off x="-4320" y="712080"/>
            <a:ext cx="1586520" cy="5050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://mindbending.org/pt/a-historia-do-python" TargetMode="External"/><Relationship Id="rId2" Type="http://schemas.openxmlformats.org/officeDocument/2006/relationships/hyperlink" Target="http://www.devmedia.com.br/como-trabalhar-com-listas-em-python/37460" TargetMode="External"/><Relationship Id="rId3" Type="http://schemas.openxmlformats.org/officeDocument/2006/relationships/hyperlink" Target="http://wiki.python.org.br/ListaDeExercicios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06240" y="2036520"/>
            <a:ext cx="11000160" cy="22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Curso Python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596240" y="4529880"/>
            <a:ext cx="8913240" cy="11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599560" y="303120"/>
            <a:ext cx="7013520" cy="14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Fundação Educacional de Macaé – FUNEMAC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Faculdade Professor Miguel Ângelo Da Silva Santos – FeMASS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NDS – Núcleo de Desenvolvimento de Sistemas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Professor Orientador : Afonso Tavares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235040" y="6075360"/>
            <a:ext cx="994032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Victor Maia e Edilson Alzemand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Imagem 7" descr=""/>
          <p:cNvPicPr/>
          <p:nvPr/>
        </p:nvPicPr>
        <p:blipFill>
          <a:blip r:embed="rId1"/>
          <a:stretch/>
        </p:blipFill>
        <p:spPr>
          <a:xfrm>
            <a:off x="829800" y="209160"/>
            <a:ext cx="853200" cy="1042560"/>
          </a:xfrm>
          <a:prstGeom prst="rect">
            <a:avLst/>
          </a:prstGeom>
          <a:ln>
            <a:noFill/>
          </a:ln>
        </p:spPr>
      </p:pic>
      <p:pic>
        <p:nvPicPr>
          <p:cNvPr id="129" name="Imagem 8" descr=""/>
          <p:cNvPicPr/>
          <p:nvPr/>
        </p:nvPicPr>
        <p:blipFill>
          <a:blip r:embed="rId2"/>
          <a:stretch/>
        </p:blipFill>
        <p:spPr>
          <a:xfrm>
            <a:off x="10515600" y="299160"/>
            <a:ext cx="986040" cy="92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012040" y="632520"/>
            <a:ext cx="8932320" cy="13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Entrada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736640" y="2286360"/>
            <a:ext cx="8868960" cy="37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comando </a:t>
            </a:r>
            <a:r>
              <a:rPr b="1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raw_input</a:t>
            </a: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ele é aplicado quando o programador necessita receber a informação por meio de uma String e o </a:t>
            </a:r>
            <a:r>
              <a:rPr b="1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</a:t>
            </a: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quando necessita receber números 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012040" y="632520"/>
            <a:ext cx="8932320" cy="13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Entrada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736640" y="2286360"/>
            <a:ext cx="8868960" cy="16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Imagem 2" descr=""/>
          <p:cNvPicPr/>
          <p:nvPr/>
        </p:nvPicPr>
        <p:blipFill>
          <a:blip r:embed="rId1"/>
          <a:stretch/>
        </p:blipFill>
        <p:spPr>
          <a:xfrm>
            <a:off x="3027600" y="2286360"/>
            <a:ext cx="5474160" cy="1902600"/>
          </a:xfrm>
          <a:prstGeom prst="rect">
            <a:avLst/>
          </a:prstGeom>
          <a:ln>
            <a:noFill/>
          </a:ln>
        </p:spPr>
      </p:pic>
      <p:pic>
        <p:nvPicPr>
          <p:cNvPr id="152" name="Imagem 3" descr=""/>
          <p:cNvPicPr/>
          <p:nvPr/>
        </p:nvPicPr>
        <p:blipFill>
          <a:blip r:embed="rId2"/>
          <a:stretch/>
        </p:blipFill>
        <p:spPr>
          <a:xfrm>
            <a:off x="3027600" y="4618080"/>
            <a:ext cx="5474160" cy="183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Ambiente de Desenvolvimento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863720" y="1740240"/>
            <a:ext cx="8868960" cy="27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Bpython é um IDE construída para tornar ainda mais interativa o contato do desenvolvedor com a linguagem 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Imagem 2" descr=""/>
          <p:cNvPicPr/>
          <p:nvPr/>
        </p:nvPicPr>
        <p:blipFill>
          <a:blip r:embed="rId1"/>
          <a:stretch/>
        </p:blipFill>
        <p:spPr>
          <a:xfrm>
            <a:off x="3369600" y="3648960"/>
            <a:ext cx="5037120" cy="29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Ambiente de Desenvolvimento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838160" y="3187800"/>
            <a:ext cx="8868960" cy="27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iniciar a IDE bpython , basta abrir o terminal ou console da referente distribuição Linux e digitar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Ambiente de Desenvolvimento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Imagem 2" descr=""/>
          <p:cNvPicPr/>
          <p:nvPr/>
        </p:nvPicPr>
        <p:blipFill>
          <a:blip r:embed="rId1"/>
          <a:stretch/>
        </p:blipFill>
        <p:spPr>
          <a:xfrm>
            <a:off x="2012040" y="2071080"/>
            <a:ext cx="7821000" cy="439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Primeiro Programa !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Imagem 2" descr=""/>
          <p:cNvPicPr/>
          <p:nvPr/>
        </p:nvPicPr>
        <p:blipFill>
          <a:blip r:embed="rId1"/>
          <a:stretch/>
        </p:blipFill>
        <p:spPr>
          <a:xfrm>
            <a:off x="2755800" y="1897200"/>
            <a:ext cx="6082560" cy="44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656000" y="2737080"/>
            <a:ext cx="9214920" cy="33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 um conjunto ordenado de valores, onde cada valor é identificado por um índice. Os valores que compõem uma lista são chamados elementos.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656000" y="2737080"/>
            <a:ext cx="9214920" cy="33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808000" y="2376000"/>
            <a:ext cx="6262920" cy="337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Funções para Listas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792000" y="2016000"/>
            <a:ext cx="10870920" cy="37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len() : retorna o comprimento da lista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Min() : retorna o meno valor da lista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Max(): retorna o maior valor da lista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Sum(): soma todos os valores da lista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584000" y="2304000"/>
            <a:ext cx="9286920" cy="37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 listas começam do indice zero e assim por diante , como no exemplo abaixo : (0,1,2,3)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656000" y="4680000"/>
            <a:ext cx="8722440" cy="142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92960" y="65160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Sumário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659960" y="1743120"/>
            <a:ext cx="11803320" cy="74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História da Linguagem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Tipos de Dados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Ambiente de desenvolvimento bpython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Estruturas de Controle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Dicionário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Imagem 3" descr=""/>
          <p:cNvPicPr/>
          <p:nvPr/>
        </p:nvPicPr>
        <p:blipFill>
          <a:blip r:embed="rId1"/>
          <a:stretch/>
        </p:blipFill>
        <p:spPr>
          <a:xfrm>
            <a:off x="8229240" y="336960"/>
            <a:ext cx="3446280" cy="102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Funções para Listas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92000" y="2016000"/>
            <a:ext cx="10870920" cy="37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Append() , que tem por objetivo adicionar um novo elemento no final da lista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3269880" y="4033440"/>
            <a:ext cx="4865400" cy="158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Funções para Listas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792000" y="2016000"/>
            <a:ext cx="10870920" cy="37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Insert(), que tem por ideal inserir um elemento e escolher por meio de indice a sua posição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376000" y="4606560"/>
            <a:ext cx="7244640" cy="115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Funções para Listas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792000" y="2016000"/>
            <a:ext cx="10870920" cy="37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Pop() : Remove o último item da lista ou por 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meio de indice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Remove(): remove último item da lista ou 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por meio meio do valor do dado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Sort(): para ordernar a lista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Estruturas de Controle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800360" y="2089440"/>
            <a:ext cx="9214920" cy="33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 estruturas de controle de dados consistem nos comandos ou instruções que os computadores já conhecem e são acionadas por meio de palavras ou expressões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612240" y="4752000"/>
            <a:ext cx="4739040" cy="178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440000" y="1944000"/>
            <a:ext cx="9863280" cy="32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comando if direciona o computador a tomar uma decisão, baseado nas condições determinadas. Se a condição for atendida, um bloco de comandos será executado, caso contrário, o computador executa outros comandos.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440000" y="1944000"/>
            <a:ext cx="9863280" cy="32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2710440" y="2293920"/>
            <a:ext cx="6648840" cy="274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Elif/Else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40000" y="1944000"/>
            <a:ext cx="9863280" cy="32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528000" y="2287800"/>
            <a:ext cx="4513680" cy="339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440000" y="1944000"/>
            <a:ext cx="9863280" cy="32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 como objetivo executar o bloco de comandos identificado nela repetidamente, enquanto a condição dada, para sua validade, for verdadeira.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440000" y="1944000"/>
            <a:ext cx="9863280" cy="32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499560" y="2559240"/>
            <a:ext cx="4779720" cy="204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152000" y="2017440"/>
            <a:ext cx="10007280" cy="30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comando for se difere do que normalmente se vê em outras linguagens de programação, que é a ideia de progressão . Em Python a iteração é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feita percorrendo os itens de uma sequência, como numa lista.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História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073160" y="2354400"/>
            <a:ext cx="10259640" cy="36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é uma linguagem de programação de alto nível desenvolvida pelo holandês Guido Van Rossum no ano de 1991 ,  baseada no ideal de “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Programação de Computadores para todos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152000" y="2017440"/>
            <a:ext cx="10007280" cy="30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3772440" y="2420280"/>
            <a:ext cx="3931200" cy="276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Dicionário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080000" y="2016000"/>
            <a:ext cx="10295640" cy="27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Dicionário é uma lista especializada onde cada valor está diretamente relacionado a uma determinada chave.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2263320" y="4608000"/>
            <a:ext cx="7600320" cy="171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Dicionário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512000" y="2376000"/>
            <a:ext cx="9647640" cy="27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diferença entre dicionário para as listas, é que com os dicionários, é de nossa responsabilidade a construção e o gerenciamento do índice.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Métodos para Dicionário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224000" y="2448360"/>
            <a:ext cx="9647640" cy="27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.keys()- Retorna uma lista com as chaves do dicionário.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.values() - Retorna uma lista com os       valores do dicionário.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Métodos para Dicionário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224000" y="2448360"/>
            <a:ext cx="10151640" cy="27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.items() - Retorna uma lista com as chaves e seus respectivos valores.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.has key(x) - Verifica se o dicionário possui a chave x.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224000" y="2160000"/>
            <a:ext cx="9647640" cy="27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 o intuito de automatizar ações tornando-as mais rápidas. Se houver alguma ação que seja utilizada com frequência, temos a opção de criar uma função que cumpra o seu objetivo.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224000" y="2160000"/>
            <a:ext cx="9647640" cy="27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3123000" y="2591640"/>
            <a:ext cx="5228640" cy="18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224000" y="2160000"/>
            <a:ext cx="9647640" cy="27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3384000" y="2304000"/>
            <a:ext cx="4822920" cy="267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Referência Bibliografica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2664000" y="2520000"/>
            <a:ext cx="10800000" cy="27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http://mindbending.org/pt/a-historia-do-python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http://www.devmedia.com.br/como-trabalhar-com-listas-em-python/37460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http://wiki.python.org.br/ListaDeExercicios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https://www.youtube.com/watch?v=nI_f9A_ncNs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Guido Van Rossum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Imagem 2" descr=""/>
          <p:cNvPicPr/>
          <p:nvPr/>
        </p:nvPicPr>
        <p:blipFill>
          <a:blip r:embed="rId1"/>
          <a:stretch/>
        </p:blipFill>
        <p:spPr>
          <a:xfrm>
            <a:off x="4476600" y="2666880"/>
            <a:ext cx="3388680" cy="380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Características da Linguagem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411200" y="2487960"/>
            <a:ext cx="10134000" cy="32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0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Procedural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0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Orientada a Objetos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0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Interpretada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Características da Linguagem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411200" y="2487960"/>
            <a:ext cx="10134000" cy="32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0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Compilada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0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Modular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0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Linguagem simples e de fácil aprendizado</a:t>
            </a:r>
            <a:r>
              <a:rPr b="1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Tipos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049400" y="1840320"/>
            <a:ext cx="10134000" cy="43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0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: números inteiros de precisão fixa (-? a?)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0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 : números inteiros de precisão arbitrária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0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Floats : números racionais de precisão variável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0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Strings : São cadeias de caracteres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012040" y="632520"/>
            <a:ext cx="89323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Tipos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Imagem 3" descr=""/>
          <p:cNvPicPr/>
          <p:nvPr/>
        </p:nvPicPr>
        <p:blipFill>
          <a:blip r:embed="rId1"/>
          <a:stretch/>
        </p:blipFill>
        <p:spPr>
          <a:xfrm>
            <a:off x="3285720" y="2786040"/>
            <a:ext cx="5618520" cy="128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012040" y="632520"/>
            <a:ext cx="8932320" cy="13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Entrada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736640" y="2286360"/>
            <a:ext cx="8868960" cy="43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comando de Entrada de dados em Python pode ser tratado de duas formas: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0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Raw_input (String)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0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pt-BR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 (Dados numéricos)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</TotalTime>
  <Application>LibreOffice/5.2.2.2$Linux_X86_64 LibreOffice_project/20m0$Build-2</Application>
  <Words>151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2014-06-30T11:16:45Z</dcterms:created>
  <dc:creator>lenovo</dc:creator>
  <dc:description/>
  <dc:language>pt-BR</dc:language>
  <cp:lastModifiedBy/>
  <dcterms:modified xsi:type="dcterms:W3CDTF">2017-01-23T15:24:20Z</dcterms:modified>
  <cp:revision>203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