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5" r:id="rId9"/>
    <p:sldId id="262" r:id="rId10"/>
    <p:sldId id="266" r:id="rId11"/>
    <p:sldId id="267" r:id="rId12"/>
    <p:sldId id="268" r:id="rId13"/>
    <p:sldId id="269" r:id="rId14"/>
    <p:sldId id="270" r:id="rId15"/>
    <p:sldId id="273" r:id="rId16"/>
    <p:sldId id="271" r:id="rId17"/>
    <p:sldId id="274"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81601-1693-4C51-B312-217DED3D02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B185E56-F5C9-46C9-ACFE-A4E8D1435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EDC67D0-3BB5-4FFA-AEEA-89FE2E86D833}"/>
              </a:ext>
            </a:extLst>
          </p:cNvPr>
          <p:cNvSpPr>
            <a:spLocks noGrp="1"/>
          </p:cNvSpPr>
          <p:nvPr>
            <p:ph type="dt" sz="half" idx="10"/>
          </p:nvPr>
        </p:nvSpPr>
        <p:spPr/>
        <p:txBody>
          <a:bodyPr/>
          <a:lstStyle/>
          <a:p>
            <a:fld id="{B2F0023C-77E9-48B7-9379-6EAF0D5FBA50}" type="datetimeFigureOut">
              <a:rPr lang="en-GB" smtClean="0"/>
              <a:t>08/04/2020</a:t>
            </a:fld>
            <a:endParaRPr lang="en-GB"/>
          </a:p>
        </p:txBody>
      </p:sp>
      <p:sp>
        <p:nvSpPr>
          <p:cNvPr id="5" name="Footer Placeholder 4">
            <a:extLst>
              <a:ext uri="{FF2B5EF4-FFF2-40B4-BE49-F238E27FC236}">
                <a16:creationId xmlns:a16="http://schemas.microsoft.com/office/drawing/2014/main" id="{5DAC45DD-B248-4140-BC3A-8DA0EEE87EC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80A206B-CAF9-49B2-B353-A25BF419A3EA}"/>
              </a:ext>
            </a:extLst>
          </p:cNvPr>
          <p:cNvSpPr>
            <a:spLocks noGrp="1"/>
          </p:cNvSpPr>
          <p:nvPr>
            <p:ph type="sldNum" sz="quarter" idx="12"/>
          </p:nvPr>
        </p:nvSpPr>
        <p:spPr/>
        <p:txBody>
          <a:bodyPr/>
          <a:lstStyle/>
          <a:p>
            <a:fld id="{F6549494-6C28-4770-8F6B-8032117370C1}" type="slidenum">
              <a:rPr lang="en-GB" smtClean="0"/>
              <a:t>‹#›</a:t>
            </a:fld>
            <a:endParaRPr lang="en-GB"/>
          </a:p>
        </p:txBody>
      </p:sp>
    </p:spTree>
    <p:extLst>
      <p:ext uri="{BB962C8B-B14F-4D97-AF65-F5344CB8AC3E}">
        <p14:creationId xmlns:p14="http://schemas.microsoft.com/office/powerpoint/2010/main" val="230600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FEB8-EC78-4D91-8906-697887A8F0B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5CD9B42-1778-4B0D-A570-230D37288E8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49036ED-A867-4C23-B2E0-485CD2A3BB6A}"/>
              </a:ext>
            </a:extLst>
          </p:cNvPr>
          <p:cNvSpPr>
            <a:spLocks noGrp="1"/>
          </p:cNvSpPr>
          <p:nvPr>
            <p:ph type="dt" sz="half" idx="10"/>
          </p:nvPr>
        </p:nvSpPr>
        <p:spPr/>
        <p:txBody>
          <a:bodyPr/>
          <a:lstStyle/>
          <a:p>
            <a:fld id="{B2F0023C-77E9-48B7-9379-6EAF0D5FBA50}" type="datetimeFigureOut">
              <a:rPr lang="en-GB" smtClean="0"/>
              <a:t>08/04/2020</a:t>
            </a:fld>
            <a:endParaRPr lang="en-GB"/>
          </a:p>
        </p:txBody>
      </p:sp>
      <p:sp>
        <p:nvSpPr>
          <p:cNvPr id="5" name="Footer Placeholder 4">
            <a:extLst>
              <a:ext uri="{FF2B5EF4-FFF2-40B4-BE49-F238E27FC236}">
                <a16:creationId xmlns:a16="http://schemas.microsoft.com/office/drawing/2014/main" id="{3D69BC7A-D983-491E-B04B-A7994FECB1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E746E05-84CD-4B57-AB2B-AD23900E9DB9}"/>
              </a:ext>
            </a:extLst>
          </p:cNvPr>
          <p:cNvSpPr>
            <a:spLocks noGrp="1"/>
          </p:cNvSpPr>
          <p:nvPr>
            <p:ph type="sldNum" sz="quarter" idx="12"/>
          </p:nvPr>
        </p:nvSpPr>
        <p:spPr/>
        <p:txBody>
          <a:bodyPr/>
          <a:lstStyle/>
          <a:p>
            <a:fld id="{F6549494-6C28-4770-8F6B-8032117370C1}" type="slidenum">
              <a:rPr lang="en-GB" smtClean="0"/>
              <a:t>‹#›</a:t>
            </a:fld>
            <a:endParaRPr lang="en-GB"/>
          </a:p>
        </p:txBody>
      </p:sp>
    </p:spTree>
    <p:extLst>
      <p:ext uri="{BB962C8B-B14F-4D97-AF65-F5344CB8AC3E}">
        <p14:creationId xmlns:p14="http://schemas.microsoft.com/office/powerpoint/2010/main" val="1260604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F56BA8-6313-4085-B95F-A9A2906A47A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3B54C07-9AAC-47EF-9003-32C388E5E57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407B26F-49F4-4100-B5B4-1359F3DBE325}"/>
              </a:ext>
            </a:extLst>
          </p:cNvPr>
          <p:cNvSpPr>
            <a:spLocks noGrp="1"/>
          </p:cNvSpPr>
          <p:nvPr>
            <p:ph type="dt" sz="half" idx="10"/>
          </p:nvPr>
        </p:nvSpPr>
        <p:spPr/>
        <p:txBody>
          <a:bodyPr/>
          <a:lstStyle/>
          <a:p>
            <a:fld id="{B2F0023C-77E9-48B7-9379-6EAF0D5FBA50}" type="datetimeFigureOut">
              <a:rPr lang="en-GB" smtClean="0"/>
              <a:t>08/04/2020</a:t>
            </a:fld>
            <a:endParaRPr lang="en-GB"/>
          </a:p>
        </p:txBody>
      </p:sp>
      <p:sp>
        <p:nvSpPr>
          <p:cNvPr id="5" name="Footer Placeholder 4">
            <a:extLst>
              <a:ext uri="{FF2B5EF4-FFF2-40B4-BE49-F238E27FC236}">
                <a16:creationId xmlns:a16="http://schemas.microsoft.com/office/drawing/2014/main" id="{20010E18-BD4E-4BE4-8973-84F6DE5DE5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31DABB-F523-4392-AF40-DE79CF8D25AF}"/>
              </a:ext>
            </a:extLst>
          </p:cNvPr>
          <p:cNvSpPr>
            <a:spLocks noGrp="1"/>
          </p:cNvSpPr>
          <p:nvPr>
            <p:ph type="sldNum" sz="quarter" idx="12"/>
          </p:nvPr>
        </p:nvSpPr>
        <p:spPr/>
        <p:txBody>
          <a:bodyPr/>
          <a:lstStyle/>
          <a:p>
            <a:fld id="{F6549494-6C28-4770-8F6B-8032117370C1}" type="slidenum">
              <a:rPr lang="en-GB" smtClean="0"/>
              <a:t>‹#›</a:t>
            </a:fld>
            <a:endParaRPr lang="en-GB"/>
          </a:p>
        </p:txBody>
      </p:sp>
    </p:spTree>
    <p:extLst>
      <p:ext uri="{BB962C8B-B14F-4D97-AF65-F5344CB8AC3E}">
        <p14:creationId xmlns:p14="http://schemas.microsoft.com/office/powerpoint/2010/main" val="1924134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4AD03-8156-478D-9DDC-68E39FCB864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0154DC4-E82B-4B88-9F14-6D1E21E6A50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F48C3D-D036-41E7-9852-7D59FEB86280}"/>
              </a:ext>
            </a:extLst>
          </p:cNvPr>
          <p:cNvSpPr>
            <a:spLocks noGrp="1"/>
          </p:cNvSpPr>
          <p:nvPr>
            <p:ph type="dt" sz="half" idx="10"/>
          </p:nvPr>
        </p:nvSpPr>
        <p:spPr/>
        <p:txBody>
          <a:bodyPr/>
          <a:lstStyle/>
          <a:p>
            <a:fld id="{B2F0023C-77E9-48B7-9379-6EAF0D5FBA50}" type="datetimeFigureOut">
              <a:rPr lang="en-GB" smtClean="0"/>
              <a:t>08/04/2020</a:t>
            </a:fld>
            <a:endParaRPr lang="en-GB"/>
          </a:p>
        </p:txBody>
      </p:sp>
      <p:sp>
        <p:nvSpPr>
          <p:cNvPr id="5" name="Footer Placeholder 4">
            <a:extLst>
              <a:ext uri="{FF2B5EF4-FFF2-40B4-BE49-F238E27FC236}">
                <a16:creationId xmlns:a16="http://schemas.microsoft.com/office/drawing/2014/main" id="{008A4B25-67C8-4091-8024-87913BF55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5C5226D-C56F-420D-A806-FBDCCA63221E}"/>
              </a:ext>
            </a:extLst>
          </p:cNvPr>
          <p:cNvSpPr>
            <a:spLocks noGrp="1"/>
          </p:cNvSpPr>
          <p:nvPr>
            <p:ph type="sldNum" sz="quarter" idx="12"/>
          </p:nvPr>
        </p:nvSpPr>
        <p:spPr/>
        <p:txBody>
          <a:bodyPr/>
          <a:lstStyle/>
          <a:p>
            <a:fld id="{F6549494-6C28-4770-8F6B-8032117370C1}" type="slidenum">
              <a:rPr lang="en-GB" smtClean="0"/>
              <a:t>‹#›</a:t>
            </a:fld>
            <a:endParaRPr lang="en-GB"/>
          </a:p>
        </p:txBody>
      </p:sp>
    </p:spTree>
    <p:extLst>
      <p:ext uri="{BB962C8B-B14F-4D97-AF65-F5344CB8AC3E}">
        <p14:creationId xmlns:p14="http://schemas.microsoft.com/office/powerpoint/2010/main" val="1320767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9121D-3EAC-4F13-BA98-3D9FEDAFDE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0A2A219-3336-4AAC-ABA6-675637EB38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C3D94AF-D732-4544-9EA6-4B82D338134B}"/>
              </a:ext>
            </a:extLst>
          </p:cNvPr>
          <p:cNvSpPr>
            <a:spLocks noGrp="1"/>
          </p:cNvSpPr>
          <p:nvPr>
            <p:ph type="dt" sz="half" idx="10"/>
          </p:nvPr>
        </p:nvSpPr>
        <p:spPr/>
        <p:txBody>
          <a:bodyPr/>
          <a:lstStyle/>
          <a:p>
            <a:fld id="{B2F0023C-77E9-48B7-9379-6EAF0D5FBA50}" type="datetimeFigureOut">
              <a:rPr lang="en-GB" smtClean="0"/>
              <a:t>08/04/2020</a:t>
            </a:fld>
            <a:endParaRPr lang="en-GB"/>
          </a:p>
        </p:txBody>
      </p:sp>
      <p:sp>
        <p:nvSpPr>
          <p:cNvPr id="5" name="Footer Placeholder 4">
            <a:extLst>
              <a:ext uri="{FF2B5EF4-FFF2-40B4-BE49-F238E27FC236}">
                <a16:creationId xmlns:a16="http://schemas.microsoft.com/office/drawing/2014/main" id="{FE67C752-72B0-4850-A5F7-363440F6AC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EBBF475-4703-411B-A774-302E7BC19BE2}"/>
              </a:ext>
            </a:extLst>
          </p:cNvPr>
          <p:cNvSpPr>
            <a:spLocks noGrp="1"/>
          </p:cNvSpPr>
          <p:nvPr>
            <p:ph type="sldNum" sz="quarter" idx="12"/>
          </p:nvPr>
        </p:nvSpPr>
        <p:spPr/>
        <p:txBody>
          <a:bodyPr/>
          <a:lstStyle/>
          <a:p>
            <a:fld id="{F6549494-6C28-4770-8F6B-8032117370C1}" type="slidenum">
              <a:rPr lang="en-GB" smtClean="0"/>
              <a:t>‹#›</a:t>
            </a:fld>
            <a:endParaRPr lang="en-GB"/>
          </a:p>
        </p:txBody>
      </p:sp>
    </p:spTree>
    <p:extLst>
      <p:ext uri="{BB962C8B-B14F-4D97-AF65-F5344CB8AC3E}">
        <p14:creationId xmlns:p14="http://schemas.microsoft.com/office/powerpoint/2010/main" val="1469038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D4F37-9933-4DBF-8920-BA8842D66F8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89FACC1-7550-40E5-8814-DFAC4AD54AA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A2B51DE-C0C2-4FBC-A43A-58C79DDCCE5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E6255F7-A272-4073-8693-B379006C6ED2}"/>
              </a:ext>
            </a:extLst>
          </p:cNvPr>
          <p:cNvSpPr>
            <a:spLocks noGrp="1"/>
          </p:cNvSpPr>
          <p:nvPr>
            <p:ph type="dt" sz="half" idx="10"/>
          </p:nvPr>
        </p:nvSpPr>
        <p:spPr/>
        <p:txBody>
          <a:bodyPr/>
          <a:lstStyle/>
          <a:p>
            <a:fld id="{B2F0023C-77E9-48B7-9379-6EAF0D5FBA50}" type="datetimeFigureOut">
              <a:rPr lang="en-GB" smtClean="0"/>
              <a:t>08/04/2020</a:t>
            </a:fld>
            <a:endParaRPr lang="en-GB"/>
          </a:p>
        </p:txBody>
      </p:sp>
      <p:sp>
        <p:nvSpPr>
          <p:cNvPr id="6" name="Footer Placeholder 5">
            <a:extLst>
              <a:ext uri="{FF2B5EF4-FFF2-40B4-BE49-F238E27FC236}">
                <a16:creationId xmlns:a16="http://schemas.microsoft.com/office/drawing/2014/main" id="{1ABD2FB8-6EBF-4D20-8CCF-94B3E84CBEE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38CE21-2D71-4FD3-BE25-6FA30238018B}"/>
              </a:ext>
            </a:extLst>
          </p:cNvPr>
          <p:cNvSpPr>
            <a:spLocks noGrp="1"/>
          </p:cNvSpPr>
          <p:nvPr>
            <p:ph type="sldNum" sz="quarter" idx="12"/>
          </p:nvPr>
        </p:nvSpPr>
        <p:spPr/>
        <p:txBody>
          <a:bodyPr/>
          <a:lstStyle/>
          <a:p>
            <a:fld id="{F6549494-6C28-4770-8F6B-8032117370C1}" type="slidenum">
              <a:rPr lang="en-GB" smtClean="0"/>
              <a:t>‹#›</a:t>
            </a:fld>
            <a:endParaRPr lang="en-GB"/>
          </a:p>
        </p:txBody>
      </p:sp>
    </p:spTree>
    <p:extLst>
      <p:ext uri="{BB962C8B-B14F-4D97-AF65-F5344CB8AC3E}">
        <p14:creationId xmlns:p14="http://schemas.microsoft.com/office/powerpoint/2010/main" val="1041022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7C075-DE84-4986-8C3A-83B321015E3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8647B8A-ACA4-43F3-8435-3389B60EFD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9C92F4-2861-43AF-A986-0CEA7725221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EC280CB-01BF-4C23-93F3-DEED2696C6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CE12464-2511-41B0-A3C9-AAD80A27295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FA16BE7-56B4-4D61-B887-A062AA95CC78}"/>
              </a:ext>
            </a:extLst>
          </p:cNvPr>
          <p:cNvSpPr>
            <a:spLocks noGrp="1"/>
          </p:cNvSpPr>
          <p:nvPr>
            <p:ph type="dt" sz="half" idx="10"/>
          </p:nvPr>
        </p:nvSpPr>
        <p:spPr/>
        <p:txBody>
          <a:bodyPr/>
          <a:lstStyle/>
          <a:p>
            <a:fld id="{B2F0023C-77E9-48B7-9379-6EAF0D5FBA50}" type="datetimeFigureOut">
              <a:rPr lang="en-GB" smtClean="0"/>
              <a:t>08/04/2020</a:t>
            </a:fld>
            <a:endParaRPr lang="en-GB"/>
          </a:p>
        </p:txBody>
      </p:sp>
      <p:sp>
        <p:nvSpPr>
          <p:cNvPr id="8" name="Footer Placeholder 7">
            <a:extLst>
              <a:ext uri="{FF2B5EF4-FFF2-40B4-BE49-F238E27FC236}">
                <a16:creationId xmlns:a16="http://schemas.microsoft.com/office/drawing/2014/main" id="{CEDE9927-40CB-4CAE-A8B4-3492D40C77B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D07BF9A-D6FA-4D40-AB75-1C2121A3BE32}"/>
              </a:ext>
            </a:extLst>
          </p:cNvPr>
          <p:cNvSpPr>
            <a:spLocks noGrp="1"/>
          </p:cNvSpPr>
          <p:nvPr>
            <p:ph type="sldNum" sz="quarter" idx="12"/>
          </p:nvPr>
        </p:nvSpPr>
        <p:spPr/>
        <p:txBody>
          <a:bodyPr/>
          <a:lstStyle/>
          <a:p>
            <a:fld id="{F6549494-6C28-4770-8F6B-8032117370C1}" type="slidenum">
              <a:rPr lang="en-GB" smtClean="0"/>
              <a:t>‹#›</a:t>
            </a:fld>
            <a:endParaRPr lang="en-GB"/>
          </a:p>
        </p:txBody>
      </p:sp>
    </p:spTree>
    <p:extLst>
      <p:ext uri="{BB962C8B-B14F-4D97-AF65-F5344CB8AC3E}">
        <p14:creationId xmlns:p14="http://schemas.microsoft.com/office/powerpoint/2010/main" val="3421967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7611B-4594-4504-BECF-DD67DEA390F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8551580-F62F-46BA-9C55-D3F4E3549BCD}"/>
              </a:ext>
            </a:extLst>
          </p:cNvPr>
          <p:cNvSpPr>
            <a:spLocks noGrp="1"/>
          </p:cNvSpPr>
          <p:nvPr>
            <p:ph type="dt" sz="half" idx="10"/>
          </p:nvPr>
        </p:nvSpPr>
        <p:spPr/>
        <p:txBody>
          <a:bodyPr/>
          <a:lstStyle/>
          <a:p>
            <a:fld id="{B2F0023C-77E9-48B7-9379-6EAF0D5FBA50}" type="datetimeFigureOut">
              <a:rPr lang="en-GB" smtClean="0"/>
              <a:t>08/04/2020</a:t>
            </a:fld>
            <a:endParaRPr lang="en-GB"/>
          </a:p>
        </p:txBody>
      </p:sp>
      <p:sp>
        <p:nvSpPr>
          <p:cNvPr id="4" name="Footer Placeholder 3">
            <a:extLst>
              <a:ext uri="{FF2B5EF4-FFF2-40B4-BE49-F238E27FC236}">
                <a16:creationId xmlns:a16="http://schemas.microsoft.com/office/drawing/2014/main" id="{A2FDA67E-1BA0-4BD5-875B-9EC608EBD3D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24818CC-FFAE-46EC-B665-EA4DF91F07EB}"/>
              </a:ext>
            </a:extLst>
          </p:cNvPr>
          <p:cNvSpPr>
            <a:spLocks noGrp="1"/>
          </p:cNvSpPr>
          <p:nvPr>
            <p:ph type="sldNum" sz="quarter" idx="12"/>
          </p:nvPr>
        </p:nvSpPr>
        <p:spPr/>
        <p:txBody>
          <a:bodyPr/>
          <a:lstStyle/>
          <a:p>
            <a:fld id="{F6549494-6C28-4770-8F6B-8032117370C1}" type="slidenum">
              <a:rPr lang="en-GB" smtClean="0"/>
              <a:t>‹#›</a:t>
            </a:fld>
            <a:endParaRPr lang="en-GB"/>
          </a:p>
        </p:txBody>
      </p:sp>
    </p:spTree>
    <p:extLst>
      <p:ext uri="{BB962C8B-B14F-4D97-AF65-F5344CB8AC3E}">
        <p14:creationId xmlns:p14="http://schemas.microsoft.com/office/powerpoint/2010/main" val="3359563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5DC213-C98C-4ACE-A53F-C5825DDB6796}"/>
              </a:ext>
            </a:extLst>
          </p:cNvPr>
          <p:cNvSpPr>
            <a:spLocks noGrp="1"/>
          </p:cNvSpPr>
          <p:nvPr>
            <p:ph type="dt" sz="half" idx="10"/>
          </p:nvPr>
        </p:nvSpPr>
        <p:spPr/>
        <p:txBody>
          <a:bodyPr/>
          <a:lstStyle/>
          <a:p>
            <a:fld id="{B2F0023C-77E9-48B7-9379-6EAF0D5FBA50}" type="datetimeFigureOut">
              <a:rPr lang="en-GB" smtClean="0"/>
              <a:t>08/04/2020</a:t>
            </a:fld>
            <a:endParaRPr lang="en-GB"/>
          </a:p>
        </p:txBody>
      </p:sp>
      <p:sp>
        <p:nvSpPr>
          <p:cNvPr id="3" name="Footer Placeholder 2">
            <a:extLst>
              <a:ext uri="{FF2B5EF4-FFF2-40B4-BE49-F238E27FC236}">
                <a16:creationId xmlns:a16="http://schemas.microsoft.com/office/drawing/2014/main" id="{8B54268F-EF41-4800-94DF-3BC4ED63261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B62078E-E8E0-4474-BFB3-3242F99EDDFB}"/>
              </a:ext>
            </a:extLst>
          </p:cNvPr>
          <p:cNvSpPr>
            <a:spLocks noGrp="1"/>
          </p:cNvSpPr>
          <p:nvPr>
            <p:ph type="sldNum" sz="quarter" idx="12"/>
          </p:nvPr>
        </p:nvSpPr>
        <p:spPr/>
        <p:txBody>
          <a:bodyPr/>
          <a:lstStyle/>
          <a:p>
            <a:fld id="{F6549494-6C28-4770-8F6B-8032117370C1}" type="slidenum">
              <a:rPr lang="en-GB" smtClean="0"/>
              <a:t>‹#›</a:t>
            </a:fld>
            <a:endParaRPr lang="en-GB"/>
          </a:p>
        </p:txBody>
      </p:sp>
    </p:spTree>
    <p:extLst>
      <p:ext uri="{BB962C8B-B14F-4D97-AF65-F5344CB8AC3E}">
        <p14:creationId xmlns:p14="http://schemas.microsoft.com/office/powerpoint/2010/main" val="4205374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C7742-F705-4CC9-97CB-08598CDAEE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8736FB6-BC7E-41DA-BD44-6BA2008740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BBB78B4-EB59-4906-970A-327BE849F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8FECBB4-0A50-4093-BDDE-5678C4D1718A}"/>
              </a:ext>
            </a:extLst>
          </p:cNvPr>
          <p:cNvSpPr>
            <a:spLocks noGrp="1"/>
          </p:cNvSpPr>
          <p:nvPr>
            <p:ph type="dt" sz="half" idx="10"/>
          </p:nvPr>
        </p:nvSpPr>
        <p:spPr/>
        <p:txBody>
          <a:bodyPr/>
          <a:lstStyle/>
          <a:p>
            <a:fld id="{B2F0023C-77E9-48B7-9379-6EAF0D5FBA50}" type="datetimeFigureOut">
              <a:rPr lang="en-GB" smtClean="0"/>
              <a:t>08/04/2020</a:t>
            </a:fld>
            <a:endParaRPr lang="en-GB"/>
          </a:p>
        </p:txBody>
      </p:sp>
      <p:sp>
        <p:nvSpPr>
          <p:cNvPr id="6" name="Footer Placeholder 5">
            <a:extLst>
              <a:ext uri="{FF2B5EF4-FFF2-40B4-BE49-F238E27FC236}">
                <a16:creationId xmlns:a16="http://schemas.microsoft.com/office/drawing/2014/main" id="{8D43F482-98BB-4935-AC18-35AC71C86CF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E07CF9C-7E70-4636-8463-DF5C1B2D15DA}"/>
              </a:ext>
            </a:extLst>
          </p:cNvPr>
          <p:cNvSpPr>
            <a:spLocks noGrp="1"/>
          </p:cNvSpPr>
          <p:nvPr>
            <p:ph type="sldNum" sz="quarter" idx="12"/>
          </p:nvPr>
        </p:nvSpPr>
        <p:spPr/>
        <p:txBody>
          <a:bodyPr/>
          <a:lstStyle/>
          <a:p>
            <a:fld id="{F6549494-6C28-4770-8F6B-8032117370C1}" type="slidenum">
              <a:rPr lang="en-GB" smtClean="0"/>
              <a:t>‹#›</a:t>
            </a:fld>
            <a:endParaRPr lang="en-GB"/>
          </a:p>
        </p:txBody>
      </p:sp>
    </p:spTree>
    <p:extLst>
      <p:ext uri="{BB962C8B-B14F-4D97-AF65-F5344CB8AC3E}">
        <p14:creationId xmlns:p14="http://schemas.microsoft.com/office/powerpoint/2010/main" val="2505810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18AC1-23E8-4FFB-9FAA-A111F0AFC2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0B95133-9D0C-41D0-97A1-32C2B40E34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95AE4C1-81A9-4798-A7CD-B14789EB54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B9B2C4-2465-4AEB-8BF0-CC9765A85091}"/>
              </a:ext>
            </a:extLst>
          </p:cNvPr>
          <p:cNvSpPr>
            <a:spLocks noGrp="1"/>
          </p:cNvSpPr>
          <p:nvPr>
            <p:ph type="dt" sz="half" idx="10"/>
          </p:nvPr>
        </p:nvSpPr>
        <p:spPr/>
        <p:txBody>
          <a:bodyPr/>
          <a:lstStyle/>
          <a:p>
            <a:fld id="{B2F0023C-77E9-48B7-9379-6EAF0D5FBA50}" type="datetimeFigureOut">
              <a:rPr lang="en-GB" smtClean="0"/>
              <a:t>08/04/2020</a:t>
            </a:fld>
            <a:endParaRPr lang="en-GB"/>
          </a:p>
        </p:txBody>
      </p:sp>
      <p:sp>
        <p:nvSpPr>
          <p:cNvPr id="6" name="Footer Placeholder 5">
            <a:extLst>
              <a:ext uri="{FF2B5EF4-FFF2-40B4-BE49-F238E27FC236}">
                <a16:creationId xmlns:a16="http://schemas.microsoft.com/office/drawing/2014/main" id="{F9C40D84-E80B-4879-82C3-A51921E082D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4A3F4D3-5946-4945-A6F8-42919FDE7227}"/>
              </a:ext>
            </a:extLst>
          </p:cNvPr>
          <p:cNvSpPr>
            <a:spLocks noGrp="1"/>
          </p:cNvSpPr>
          <p:nvPr>
            <p:ph type="sldNum" sz="quarter" idx="12"/>
          </p:nvPr>
        </p:nvSpPr>
        <p:spPr/>
        <p:txBody>
          <a:bodyPr/>
          <a:lstStyle/>
          <a:p>
            <a:fld id="{F6549494-6C28-4770-8F6B-8032117370C1}" type="slidenum">
              <a:rPr lang="en-GB" smtClean="0"/>
              <a:t>‹#›</a:t>
            </a:fld>
            <a:endParaRPr lang="en-GB"/>
          </a:p>
        </p:txBody>
      </p:sp>
    </p:spTree>
    <p:extLst>
      <p:ext uri="{BB962C8B-B14F-4D97-AF65-F5344CB8AC3E}">
        <p14:creationId xmlns:p14="http://schemas.microsoft.com/office/powerpoint/2010/main" val="3912697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177AA2-1E0A-4B1F-80C4-F8C7791888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CC85125-F1B4-41D5-B997-27C04870CA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A8BB751-275A-46BA-B63A-1B8CB3080B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F0023C-77E9-48B7-9379-6EAF0D5FBA50}" type="datetimeFigureOut">
              <a:rPr lang="en-GB" smtClean="0"/>
              <a:t>08/04/2020</a:t>
            </a:fld>
            <a:endParaRPr lang="en-GB"/>
          </a:p>
        </p:txBody>
      </p:sp>
      <p:sp>
        <p:nvSpPr>
          <p:cNvPr id="5" name="Footer Placeholder 4">
            <a:extLst>
              <a:ext uri="{FF2B5EF4-FFF2-40B4-BE49-F238E27FC236}">
                <a16:creationId xmlns:a16="http://schemas.microsoft.com/office/drawing/2014/main" id="{7A7C16DF-3990-4BB8-B2A1-C657E6A354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C97C2EC-1FB3-47A0-B9AA-2AA7D76FD9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549494-6C28-4770-8F6B-8032117370C1}" type="slidenum">
              <a:rPr lang="en-GB" smtClean="0"/>
              <a:t>‹#›</a:t>
            </a:fld>
            <a:endParaRPr lang="en-GB"/>
          </a:p>
        </p:txBody>
      </p:sp>
    </p:spTree>
    <p:extLst>
      <p:ext uri="{BB962C8B-B14F-4D97-AF65-F5344CB8AC3E}">
        <p14:creationId xmlns:p14="http://schemas.microsoft.com/office/powerpoint/2010/main" val="307293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58995-4859-4241-B64A-2144F3A5D75F}"/>
              </a:ext>
            </a:extLst>
          </p:cNvPr>
          <p:cNvSpPr>
            <a:spLocks noGrp="1"/>
          </p:cNvSpPr>
          <p:nvPr>
            <p:ph type="ctrTitle"/>
          </p:nvPr>
        </p:nvSpPr>
        <p:spPr/>
        <p:txBody>
          <a:bodyPr/>
          <a:lstStyle/>
          <a:p>
            <a:r>
              <a:rPr lang="en-US" dirty="0"/>
              <a:t>Orientation discrimination paradigms</a:t>
            </a:r>
            <a:endParaRPr lang="en-GB" dirty="0"/>
          </a:p>
        </p:txBody>
      </p:sp>
      <p:sp>
        <p:nvSpPr>
          <p:cNvPr id="3" name="Subtitle 2">
            <a:extLst>
              <a:ext uri="{FF2B5EF4-FFF2-40B4-BE49-F238E27FC236}">
                <a16:creationId xmlns:a16="http://schemas.microsoft.com/office/drawing/2014/main" id="{F6123F87-2449-47E4-98FE-C088F3E22BB0}"/>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12409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39971-76AA-4E97-B356-C586BC2509F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0B039DB-7CFA-42CC-A4F6-D0D9253E8C97}"/>
              </a:ext>
            </a:extLst>
          </p:cNvPr>
          <p:cNvSpPr>
            <a:spLocks noGrp="1"/>
          </p:cNvSpPr>
          <p:nvPr>
            <p:ph idx="1"/>
          </p:nvPr>
        </p:nvSpPr>
        <p:spPr>
          <a:xfrm>
            <a:off x="838200" y="1825625"/>
            <a:ext cx="4516120" cy="4351338"/>
          </a:xfrm>
        </p:spPr>
        <p:txBody>
          <a:bodyPr/>
          <a:lstStyle/>
          <a:p>
            <a:pPr marL="0" indent="0">
              <a:buNone/>
            </a:pPr>
            <a:r>
              <a:rPr lang="es-ES" dirty="0" err="1"/>
              <a:t>Orban</a:t>
            </a:r>
            <a:r>
              <a:rPr lang="es-ES" dirty="0"/>
              <a:t> et al (1984, p. 122)</a:t>
            </a:r>
            <a:endParaRPr lang="en-GB" dirty="0"/>
          </a:p>
        </p:txBody>
      </p:sp>
      <p:pic>
        <p:nvPicPr>
          <p:cNvPr id="5" name="Picture 4">
            <a:extLst>
              <a:ext uri="{FF2B5EF4-FFF2-40B4-BE49-F238E27FC236}">
                <a16:creationId xmlns:a16="http://schemas.microsoft.com/office/drawing/2014/main" id="{81FB430F-DC4D-4B64-9CCC-4546F571A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3480" y="330950"/>
            <a:ext cx="5100320" cy="6161925"/>
          </a:xfrm>
          <a:prstGeom prst="rect">
            <a:avLst/>
          </a:prstGeom>
        </p:spPr>
      </p:pic>
    </p:spTree>
    <p:extLst>
      <p:ext uri="{BB962C8B-B14F-4D97-AF65-F5344CB8AC3E}">
        <p14:creationId xmlns:p14="http://schemas.microsoft.com/office/powerpoint/2010/main" val="1587538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08BD3-F79C-4058-8A2F-338F4418EC80}"/>
              </a:ext>
            </a:extLst>
          </p:cNvPr>
          <p:cNvSpPr>
            <a:spLocks noGrp="1"/>
          </p:cNvSpPr>
          <p:nvPr>
            <p:ph type="title"/>
          </p:nvPr>
        </p:nvSpPr>
        <p:spPr/>
        <p:txBody>
          <a:bodyPr/>
          <a:lstStyle/>
          <a:p>
            <a:r>
              <a:rPr lang="es-ES" dirty="0" err="1"/>
              <a:t>Wilks</a:t>
            </a:r>
            <a:r>
              <a:rPr lang="es-ES" dirty="0"/>
              <a:t> et al. (2014)</a:t>
            </a:r>
            <a:br>
              <a:rPr lang="es-ES" dirty="0"/>
            </a:br>
            <a:r>
              <a:rPr lang="es-ES" dirty="0" err="1"/>
              <a:t>Orientation</a:t>
            </a:r>
            <a:r>
              <a:rPr lang="es-ES" dirty="0"/>
              <a:t> </a:t>
            </a:r>
            <a:r>
              <a:rPr lang="es-ES" dirty="0" err="1"/>
              <a:t>discrimination</a:t>
            </a:r>
            <a:r>
              <a:rPr lang="es-ES" dirty="0"/>
              <a:t> training </a:t>
            </a:r>
            <a:r>
              <a:rPr lang="es-ES" dirty="0" err="1"/>
              <a:t>study</a:t>
            </a:r>
            <a:endParaRPr lang="en-GB" dirty="0"/>
          </a:p>
        </p:txBody>
      </p:sp>
      <p:sp>
        <p:nvSpPr>
          <p:cNvPr id="3" name="Content Placeholder 2">
            <a:extLst>
              <a:ext uri="{FF2B5EF4-FFF2-40B4-BE49-F238E27FC236}">
                <a16:creationId xmlns:a16="http://schemas.microsoft.com/office/drawing/2014/main" id="{7C78A1EF-BAE6-4E90-8D2C-3ABB9B5B123A}"/>
              </a:ext>
            </a:extLst>
          </p:cNvPr>
          <p:cNvSpPr>
            <a:spLocks noGrp="1"/>
          </p:cNvSpPr>
          <p:nvPr>
            <p:ph idx="1"/>
          </p:nvPr>
        </p:nvSpPr>
        <p:spPr/>
        <p:txBody>
          <a:bodyPr>
            <a:normAutofit fontScale="92500" lnSpcReduction="10000"/>
          </a:bodyPr>
          <a:lstStyle/>
          <a:p>
            <a:pPr marL="0" indent="0">
              <a:buNone/>
            </a:pPr>
            <a:r>
              <a:rPr lang="es-ES" u="sng" dirty="0" err="1"/>
              <a:t>Stimuli</a:t>
            </a:r>
            <a:r>
              <a:rPr lang="es-ES" dirty="0"/>
              <a:t>:</a:t>
            </a:r>
          </a:p>
          <a:p>
            <a:r>
              <a:rPr lang="en-GB" dirty="0"/>
              <a:t>Gabor patches, sinusoidal gratings convolved with a Gaussian envelope (standard deviation: 0.62° of visual angle, carrier wavelength: 0.41°) at maximal contrast against a uniform grey background</a:t>
            </a:r>
          </a:p>
          <a:p>
            <a:pPr marL="0" indent="0">
              <a:buNone/>
            </a:pPr>
            <a:r>
              <a:rPr lang="es-ES" u="sng" dirty="0" err="1"/>
              <a:t>Procedure</a:t>
            </a:r>
            <a:r>
              <a:rPr lang="es-ES" dirty="0"/>
              <a:t>:</a:t>
            </a:r>
          </a:p>
          <a:p>
            <a:r>
              <a:rPr lang="en-US" dirty="0"/>
              <a:t>Experiments comprised a test day (day 1), in which (after a short demo exercise) orientation discrimination sensitivity and the tilt illusion magnitude were measured. </a:t>
            </a:r>
          </a:p>
          <a:p>
            <a:r>
              <a:rPr lang="en-US" dirty="0"/>
              <a:t>This was followed by three orientation discrimination training days in which each participant was trained on a specific orientation of either 45deg or 135 deg (days 2–4)</a:t>
            </a:r>
          </a:p>
          <a:p>
            <a:endParaRPr lang="en-GB" dirty="0"/>
          </a:p>
        </p:txBody>
      </p:sp>
    </p:spTree>
    <p:extLst>
      <p:ext uri="{BB962C8B-B14F-4D97-AF65-F5344CB8AC3E}">
        <p14:creationId xmlns:p14="http://schemas.microsoft.com/office/powerpoint/2010/main" val="777883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08BD3-F79C-4058-8A2F-338F4418EC80}"/>
              </a:ext>
            </a:extLst>
          </p:cNvPr>
          <p:cNvSpPr>
            <a:spLocks noGrp="1"/>
          </p:cNvSpPr>
          <p:nvPr>
            <p:ph type="title"/>
          </p:nvPr>
        </p:nvSpPr>
        <p:spPr/>
        <p:txBody>
          <a:bodyPr/>
          <a:lstStyle/>
          <a:p>
            <a:r>
              <a:rPr lang="es-ES" dirty="0" err="1"/>
              <a:t>Wilks</a:t>
            </a:r>
            <a:r>
              <a:rPr lang="es-ES" dirty="0"/>
              <a:t> et al. (2014)</a:t>
            </a:r>
            <a:br>
              <a:rPr lang="es-ES" dirty="0"/>
            </a:br>
            <a:r>
              <a:rPr lang="es-ES" dirty="0" err="1"/>
              <a:t>Orientation</a:t>
            </a:r>
            <a:r>
              <a:rPr lang="es-ES" dirty="0"/>
              <a:t> </a:t>
            </a:r>
            <a:r>
              <a:rPr lang="es-ES" dirty="0" err="1"/>
              <a:t>discrimination</a:t>
            </a:r>
            <a:r>
              <a:rPr lang="es-ES" dirty="0"/>
              <a:t> training </a:t>
            </a:r>
            <a:r>
              <a:rPr lang="es-ES" dirty="0" err="1"/>
              <a:t>study</a:t>
            </a:r>
            <a:endParaRPr lang="en-GB" dirty="0"/>
          </a:p>
        </p:txBody>
      </p:sp>
      <p:sp>
        <p:nvSpPr>
          <p:cNvPr id="3" name="Content Placeholder 2">
            <a:extLst>
              <a:ext uri="{FF2B5EF4-FFF2-40B4-BE49-F238E27FC236}">
                <a16:creationId xmlns:a16="http://schemas.microsoft.com/office/drawing/2014/main" id="{7C78A1EF-BAE6-4E90-8D2C-3ABB9B5B123A}"/>
              </a:ext>
            </a:extLst>
          </p:cNvPr>
          <p:cNvSpPr>
            <a:spLocks noGrp="1"/>
          </p:cNvSpPr>
          <p:nvPr>
            <p:ph idx="1"/>
          </p:nvPr>
        </p:nvSpPr>
        <p:spPr/>
        <p:txBody>
          <a:bodyPr>
            <a:normAutofit fontScale="85000" lnSpcReduction="20000"/>
          </a:bodyPr>
          <a:lstStyle/>
          <a:p>
            <a:pPr marL="0" indent="0">
              <a:buNone/>
            </a:pPr>
            <a:r>
              <a:rPr lang="en-US" u="sng" dirty="0"/>
              <a:t>Exp1</a:t>
            </a:r>
          </a:p>
          <a:p>
            <a:r>
              <a:rPr lang="en-US" dirty="0"/>
              <a:t>A test session for experiment 1 consisted of 20 blocks, each containing 44 trials, and took participants 35–60 minutes</a:t>
            </a:r>
          </a:p>
          <a:p>
            <a:r>
              <a:rPr lang="en-US" dirty="0"/>
              <a:t>Orientation discrimination sensitivity ... measured using the method of constant stimuli</a:t>
            </a:r>
          </a:p>
          <a:p>
            <a:r>
              <a:rPr lang="en-US" dirty="0"/>
              <a:t>After fixation dot was presented for 500 ms, a reference grating with a constant orientation of either 135° or 45° was presented for 200 </a:t>
            </a:r>
            <a:r>
              <a:rPr lang="en-US" dirty="0" err="1"/>
              <a:t>ms.</a:t>
            </a:r>
            <a:r>
              <a:rPr lang="en-US" dirty="0"/>
              <a:t> </a:t>
            </a:r>
          </a:p>
          <a:p>
            <a:r>
              <a:rPr lang="en-US" dirty="0"/>
              <a:t>After ISI=500 ms a test grating rotated by up to +/−30° from the reference appeared for 200 </a:t>
            </a:r>
            <a:r>
              <a:rPr lang="en-US" dirty="0" err="1"/>
              <a:t>ms.</a:t>
            </a:r>
            <a:r>
              <a:rPr lang="en-US" dirty="0"/>
              <a:t> </a:t>
            </a:r>
          </a:p>
          <a:p>
            <a:r>
              <a:rPr lang="en-US" dirty="0"/>
              <a:t>Participant judged whether the test stimulus was rotated clockwise or anticlockwise in comparison to the constant reference. </a:t>
            </a:r>
          </a:p>
          <a:p>
            <a:r>
              <a:rPr lang="en-US" dirty="0"/>
              <a:t>11 possible orientation differences between reference and test gratings: −30°, −15°, −7.5°, −3.75°, −1.5°, 0°, 1.5°, 3.75°, 7.5°, 15°, or 30°</a:t>
            </a:r>
            <a:endParaRPr lang="en-GB" dirty="0"/>
          </a:p>
        </p:txBody>
      </p:sp>
    </p:spTree>
    <p:extLst>
      <p:ext uri="{BB962C8B-B14F-4D97-AF65-F5344CB8AC3E}">
        <p14:creationId xmlns:p14="http://schemas.microsoft.com/office/powerpoint/2010/main" val="2744298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08BD3-F79C-4058-8A2F-338F4418EC80}"/>
              </a:ext>
            </a:extLst>
          </p:cNvPr>
          <p:cNvSpPr>
            <a:spLocks noGrp="1"/>
          </p:cNvSpPr>
          <p:nvPr>
            <p:ph type="title"/>
          </p:nvPr>
        </p:nvSpPr>
        <p:spPr/>
        <p:txBody>
          <a:bodyPr/>
          <a:lstStyle/>
          <a:p>
            <a:r>
              <a:rPr lang="es-ES" dirty="0" err="1"/>
              <a:t>Wilks</a:t>
            </a:r>
            <a:r>
              <a:rPr lang="es-ES" dirty="0"/>
              <a:t> et al. (2014)</a:t>
            </a:r>
            <a:br>
              <a:rPr lang="es-ES" dirty="0"/>
            </a:br>
            <a:r>
              <a:rPr lang="es-ES" dirty="0" err="1"/>
              <a:t>Orientation</a:t>
            </a:r>
            <a:r>
              <a:rPr lang="es-ES" dirty="0"/>
              <a:t> </a:t>
            </a:r>
            <a:r>
              <a:rPr lang="es-ES" dirty="0" err="1"/>
              <a:t>discrimination</a:t>
            </a:r>
            <a:r>
              <a:rPr lang="es-ES" dirty="0"/>
              <a:t> training </a:t>
            </a:r>
            <a:r>
              <a:rPr lang="es-ES" dirty="0" err="1"/>
              <a:t>study</a:t>
            </a:r>
            <a:endParaRPr lang="en-GB" dirty="0"/>
          </a:p>
        </p:txBody>
      </p:sp>
      <p:sp>
        <p:nvSpPr>
          <p:cNvPr id="3" name="Content Placeholder 2">
            <a:extLst>
              <a:ext uri="{FF2B5EF4-FFF2-40B4-BE49-F238E27FC236}">
                <a16:creationId xmlns:a16="http://schemas.microsoft.com/office/drawing/2014/main" id="{7C78A1EF-BAE6-4E90-8D2C-3ABB9B5B123A}"/>
              </a:ext>
            </a:extLst>
          </p:cNvPr>
          <p:cNvSpPr>
            <a:spLocks noGrp="1"/>
          </p:cNvSpPr>
          <p:nvPr>
            <p:ph idx="1"/>
          </p:nvPr>
        </p:nvSpPr>
        <p:spPr/>
        <p:txBody>
          <a:bodyPr>
            <a:normAutofit/>
          </a:bodyPr>
          <a:lstStyle/>
          <a:p>
            <a:pPr marL="0" indent="0">
              <a:buNone/>
            </a:pPr>
            <a:r>
              <a:rPr lang="es-ES" dirty="0"/>
              <a:t>A </a:t>
            </a:r>
            <a:r>
              <a:rPr lang="es-ES" dirty="0" err="1"/>
              <a:t>possible</a:t>
            </a:r>
            <a:r>
              <a:rPr lang="es-ES" dirty="0"/>
              <a:t> </a:t>
            </a:r>
            <a:r>
              <a:rPr lang="es-ES" dirty="0" err="1"/>
              <a:t>apparent</a:t>
            </a:r>
            <a:r>
              <a:rPr lang="es-ES" dirty="0"/>
              <a:t> </a:t>
            </a:r>
            <a:r>
              <a:rPr lang="es-ES" dirty="0" err="1"/>
              <a:t>motion</a:t>
            </a:r>
            <a:r>
              <a:rPr lang="es-ES" dirty="0"/>
              <a:t> </a:t>
            </a:r>
            <a:r>
              <a:rPr lang="es-ES" dirty="0" err="1"/>
              <a:t>artefact</a:t>
            </a:r>
            <a:r>
              <a:rPr lang="es-ES" dirty="0"/>
              <a:t>?</a:t>
            </a:r>
          </a:p>
          <a:p>
            <a:pPr marL="0" indent="0">
              <a:buNone/>
            </a:pPr>
            <a:r>
              <a:rPr lang="es-ES" dirty="0"/>
              <a:t>“</a:t>
            </a:r>
            <a:r>
              <a:rPr lang="en-US" dirty="0"/>
              <a:t>The 500 ms interval between the two stimulus presentations (during which only a blank screen with a fixation point was shown) should have been too long for producing an apparent motion percept. While there may be a small possibility that participants perceived a motion signal induced by the second stimulus relative to their memory of the first (reference) stimulus...</a:t>
            </a:r>
            <a:r>
              <a:rPr lang="es-ES" dirty="0"/>
              <a:t>” (p.5)</a:t>
            </a:r>
            <a:endParaRPr lang="en-GB" dirty="0"/>
          </a:p>
        </p:txBody>
      </p:sp>
    </p:spTree>
    <p:extLst>
      <p:ext uri="{BB962C8B-B14F-4D97-AF65-F5344CB8AC3E}">
        <p14:creationId xmlns:p14="http://schemas.microsoft.com/office/powerpoint/2010/main" val="225999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3FFF6-272F-4048-BC56-BEDA95C780B2}"/>
              </a:ext>
            </a:extLst>
          </p:cNvPr>
          <p:cNvSpPr>
            <a:spLocks noGrp="1"/>
          </p:cNvSpPr>
          <p:nvPr>
            <p:ph type="title"/>
          </p:nvPr>
        </p:nvSpPr>
        <p:spPr/>
        <p:txBody>
          <a:bodyPr/>
          <a:lstStyle/>
          <a:p>
            <a:r>
              <a:rPr lang="es-ES" dirty="0" err="1"/>
              <a:t>Wilks</a:t>
            </a:r>
            <a:r>
              <a:rPr lang="es-ES" dirty="0"/>
              <a:t> et al. (2014)</a:t>
            </a:r>
            <a:br>
              <a:rPr lang="es-ES" dirty="0"/>
            </a:br>
            <a:r>
              <a:rPr lang="es-ES" dirty="0" err="1"/>
              <a:t>Orientation</a:t>
            </a:r>
            <a:r>
              <a:rPr lang="es-ES" dirty="0"/>
              <a:t> </a:t>
            </a:r>
            <a:r>
              <a:rPr lang="es-ES" dirty="0" err="1"/>
              <a:t>discrimination</a:t>
            </a:r>
            <a:r>
              <a:rPr lang="es-ES" dirty="0"/>
              <a:t> training </a:t>
            </a:r>
            <a:r>
              <a:rPr lang="es-ES" dirty="0" err="1"/>
              <a:t>study</a:t>
            </a:r>
            <a:endParaRPr lang="en-GB" dirty="0"/>
          </a:p>
        </p:txBody>
      </p:sp>
      <p:sp>
        <p:nvSpPr>
          <p:cNvPr id="3" name="Content Placeholder 2">
            <a:extLst>
              <a:ext uri="{FF2B5EF4-FFF2-40B4-BE49-F238E27FC236}">
                <a16:creationId xmlns:a16="http://schemas.microsoft.com/office/drawing/2014/main" id="{88858CC3-E3D3-4F76-B4E6-EE171F679A29}"/>
              </a:ext>
            </a:extLst>
          </p:cNvPr>
          <p:cNvSpPr>
            <a:spLocks noGrp="1"/>
          </p:cNvSpPr>
          <p:nvPr>
            <p:ph idx="1"/>
          </p:nvPr>
        </p:nvSpPr>
        <p:spPr/>
        <p:txBody>
          <a:bodyPr>
            <a:normAutofit/>
          </a:bodyPr>
          <a:lstStyle/>
          <a:p>
            <a:pPr marL="0" indent="0">
              <a:buNone/>
            </a:pPr>
            <a:r>
              <a:rPr lang="es-ES" dirty="0"/>
              <a:t>Training </a:t>
            </a:r>
            <a:r>
              <a:rPr lang="es-ES" dirty="0" err="1"/>
              <a:t>session</a:t>
            </a:r>
            <a:r>
              <a:rPr lang="es-ES" dirty="0"/>
              <a:t>:</a:t>
            </a:r>
          </a:p>
          <a:p>
            <a:r>
              <a:rPr lang="en-US" dirty="0"/>
              <a:t>A training session consisted of 20 blocks, each containing 40 trials, and took participants 25–50 minutes. </a:t>
            </a:r>
          </a:p>
          <a:p>
            <a:r>
              <a:rPr lang="en-US" dirty="0"/>
              <a:t>Participants randomly assigned to training around references of 45° or 135°. All training sessions were performed for same reference. </a:t>
            </a:r>
          </a:p>
          <a:p>
            <a:r>
              <a:rPr lang="en-US" dirty="0"/>
              <a:t>The task was exactly as during the test sessions, except that participants were never presented with an illusion stimulus (i.e. with a surround) and the test stimulus never had the same orientation (0 degree rotation) as the reference.</a:t>
            </a:r>
            <a:endParaRPr lang="es-ES" dirty="0"/>
          </a:p>
        </p:txBody>
      </p:sp>
    </p:spTree>
    <p:extLst>
      <p:ext uri="{BB962C8B-B14F-4D97-AF65-F5344CB8AC3E}">
        <p14:creationId xmlns:p14="http://schemas.microsoft.com/office/powerpoint/2010/main" val="1003730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3FFF6-272F-4048-BC56-BEDA95C780B2}"/>
              </a:ext>
            </a:extLst>
          </p:cNvPr>
          <p:cNvSpPr>
            <a:spLocks noGrp="1"/>
          </p:cNvSpPr>
          <p:nvPr>
            <p:ph type="title"/>
          </p:nvPr>
        </p:nvSpPr>
        <p:spPr/>
        <p:txBody>
          <a:bodyPr/>
          <a:lstStyle/>
          <a:p>
            <a:r>
              <a:rPr lang="es-ES" dirty="0" err="1"/>
              <a:t>Wilks</a:t>
            </a:r>
            <a:r>
              <a:rPr lang="es-ES" dirty="0"/>
              <a:t> et al. (2014)</a:t>
            </a:r>
            <a:br>
              <a:rPr lang="es-ES" dirty="0"/>
            </a:br>
            <a:r>
              <a:rPr lang="es-ES" dirty="0" err="1"/>
              <a:t>Orientation</a:t>
            </a:r>
            <a:r>
              <a:rPr lang="es-ES" dirty="0"/>
              <a:t> </a:t>
            </a:r>
            <a:r>
              <a:rPr lang="es-ES" dirty="0" err="1"/>
              <a:t>discrimination</a:t>
            </a:r>
            <a:r>
              <a:rPr lang="es-ES" dirty="0"/>
              <a:t> training </a:t>
            </a:r>
            <a:r>
              <a:rPr lang="es-ES" dirty="0" err="1"/>
              <a:t>study</a:t>
            </a:r>
            <a:endParaRPr lang="en-GB" dirty="0"/>
          </a:p>
        </p:txBody>
      </p:sp>
      <p:sp>
        <p:nvSpPr>
          <p:cNvPr id="3" name="Content Placeholder 2">
            <a:extLst>
              <a:ext uri="{FF2B5EF4-FFF2-40B4-BE49-F238E27FC236}">
                <a16:creationId xmlns:a16="http://schemas.microsoft.com/office/drawing/2014/main" id="{88858CC3-E3D3-4F76-B4E6-EE171F679A29}"/>
              </a:ext>
            </a:extLst>
          </p:cNvPr>
          <p:cNvSpPr>
            <a:spLocks noGrp="1"/>
          </p:cNvSpPr>
          <p:nvPr>
            <p:ph idx="1"/>
          </p:nvPr>
        </p:nvSpPr>
        <p:spPr/>
        <p:txBody>
          <a:bodyPr>
            <a:normAutofit fontScale="85000" lnSpcReduction="10000"/>
          </a:bodyPr>
          <a:lstStyle/>
          <a:p>
            <a:pPr marL="0" indent="0">
              <a:buNone/>
            </a:pPr>
            <a:r>
              <a:rPr lang="es-ES" u="sng" dirty="0"/>
              <a:t>Exp 2 – </a:t>
            </a:r>
            <a:r>
              <a:rPr lang="es-ES" u="sng" dirty="0" err="1"/>
              <a:t>gratings</a:t>
            </a:r>
            <a:r>
              <a:rPr lang="es-ES" u="sng" dirty="0"/>
              <a:t> </a:t>
            </a:r>
            <a:r>
              <a:rPr lang="es-ES" u="sng" dirty="0" err="1"/>
              <a:t>shown</a:t>
            </a:r>
            <a:r>
              <a:rPr lang="es-ES" u="sng" dirty="0"/>
              <a:t> </a:t>
            </a:r>
            <a:r>
              <a:rPr lang="es-ES" u="sng" dirty="0" err="1"/>
              <a:t>simultaneously</a:t>
            </a:r>
            <a:endParaRPr lang="es-ES" u="sng" dirty="0"/>
          </a:p>
          <a:p>
            <a:r>
              <a:rPr lang="en-US" dirty="0"/>
              <a:t>The reference and test stimulus were presented side by side to allow direct comparison and feedback was only given during the training sessions.</a:t>
            </a:r>
          </a:p>
          <a:p>
            <a:r>
              <a:rPr lang="en-US" dirty="0"/>
              <a:t>A test session consisted of 25 blocks, each containing 44 trials, and took participants 40–60 minutes to complete.</a:t>
            </a:r>
          </a:p>
          <a:p>
            <a:r>
              <a:rPr lang="en-US" dirty="0"/>
              <a:t>Only one stimulus interval. After 500 ms blank period (fixation dot), a reference grating with a constant feature value of either 135° or 45° was presented for 200 ms on either the left or right of a central fixation point at an eccentricity of 4.15°.</a:t>
            </a:r>
          </a:p>
          <a:p>
            <a:r>
              <a:rPr lang="en-US" dirty="0"/>
              <a:t>A test grating appeared simultaneously and would be rotated up to +/−30° relative to the reference. The side where the test was presented varied randomly </a:t>
            </a:r>
          </a:p>
          <a:p>
            <a:r>
              <a:rPr lang="en-US" dirty="0"/>
              <a:t>Participants would make a two-alternative forced choice judging which of the two gratings appeared more vertical</a:t>
            </a:r>
            <a:endParaRPr lang="es-ES" dirty="0"/>
          </a:p>
        </p:txBody>
      </p:sp>
    </p:spTree>
    <p:extLst>
      <p:ext uri="{BB962C8B-B14F-4D97-AF65-F5344CB8AC3E}">
        <p14:creationId xmlns:p14="http://schemas.microsoft.com/office/powerpoint/2010/main" val="2507444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77B1B7B-A6CB-4AA9-838F-09AD723737F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51561"/>
          <a:stretch/>
        </p:blipFill>
        <p:spPr>
          <a:xfrm>
            <a:off x="2129587" y="228600"/>
            <a:ext cx="3054377" cy="6400800"/>
          </a:xfrm>
        </p:spPr>
      </p:pic>
      <p:pic>
        <p:nvPicPr>
          <p:cNvPr id="8" name="Picture 7">
            <a:extLst>
              <a:ext uri="{FF2B5EF4-FFF2-40B4-BE49-F238E27FC236}">
                <a16:creationId xmlns:a16="http://schemas.microsoft.com/office/drawing/2014/main" id="{4C1FAAF6-57E2-48BA-9BC2-0D96081B16DF}"/>
              </a:ext>
            </a:extLst>
          </p:cNvPr>
          <p:cNvPicPr>
            <a:picLocks noChangeAspect="1"/>
          </p:cNvPicPr>
          <p:nvPr/>
        </p:nvPicPr>
        <p:blipFill rotWithShape="1">
          <a:blip r:embed="rId3">
            <a:extLst>
              <a:ext uri="{28A0092B-C50C-407E-A947-70E740481C1C}">
                <a14:useLocalDpi xmlns:a14="http://schemas.microsoft.com/office/drawing/2010/main" val="0"/>
              </a:ext>
            </a:extLst>
          </a:blip>
          <a:srcRect r="48880"/>
          <a:stretch/>
        </p:blipFill>
        <p:spPr>
          <a:xfrm>
            <a:off x="7135229" y="296778"/>
            <a:ext cx="3131690" cy="6400800"/>
          </a:xfrm>
          <a:prstGeom prst="rect">
            <a:avLst/>
          </a:prstGeom>
        </p:spPr>
      </p:pic>
      <p:sp>
        <p:nvSpPr>
          <p:cNvPr id="9" name="TextBox 8">
            <a:extLst>
              <a:ext uri="{FF2B5EF4-FFF2-40B4-BE49-F238E27FC236}">
                <a16:creationId xmlns:a16="http://schemas.microsoft.com/office/drawing/2014/main" id="{0B7F9081-16E3-4F10-A842-08D4EE0103E6}"/>
              </a:ext>
            </a:extLst>
          </p:cNvPr>
          <p:cNvSpPr txBox="1"/>
          <p:nvPr/>
        </p:nvSpPr>
        <p:spPr>
          <a:xfrm>
            <a:off x="895764" y="504686"/>
            <a:ext cx="1385740" cy="523220"/>
          </a:xfrm>
          <a:prstGeom prst="rect">
            <a:avLst/>
          </a:prstGeom>
          <a:noFill/>
        </p:spPr>
        <p:txBody>
          <a:bodyPr wrap="square" rtlCol="0">
            <a:spAutoFit/>
          </a:bodyPr>
          <a:lstStyle/>
          <a:p>
            <a:pPr algn="ctr"/>
            <a:r>
              <a:rPr lang="es-ES" sz="2800" dirty="0"/>
              <a:t>Exp 1</a:t>
            </a:r>
            <a:endParaRPr lang="en-GB" sz="2800" dirty="0"/>
          </a:p>
        </p:txBody>
      </p:sp>
      <p:sp>
        <p:nvSpPr>
          <p:cNvPr id="10" name="TextBox 9">
            <a:extLst>
              <a:ext uri="{FF2B5EF4-FFF2-40B4-BE49-F238E27FC236}">
                <a16:creationId xmlns:a16="http://schemas.microsoft.com/office/drawing/2014/main" id="{142E1880-39C9-4511-8865-1032340CEF58}"/>
              </a:ext>
            </a:extLst>
          </p:cNvPr>
          <p:cNvSpPr txBox="1"/>
          <p:nvPr/>
        </p:nvSpPr>
        <p:spPr>
          <a:xfrm>
            <a:off x="5815478" y="504686"/>
            <a:ext cx="1385740" cy="523220"/>
          </a:xfrm>
          <a:prstGeom prst="rect">
            <a:avLst/>
          </a:prstGeom>
          <a:noFill/>
        </p:spPr>
        <p:txBody>
          <a:bodyPr wrap="square" rtlCol="0">
            <a:spAutoFit/>
          </a:bodyPr>
          <a:lstStyle/>
          <a:p>
            <a:pPr algn="ctr"/>
            <a:r>
              <a:rPr lang="es-ES" sz="2800" dirty="0"/>
              <a:t>Exp 2</a:t>
            </a:r>
            <a:endParaRPr lang="en-GB" sz="2800" dirty="0"/>
          </a:p>
        </p:txBody>
      </p:sp>
    </p:spTree>
    <p:extLst>
      <p:ext uri="{BB962C8B-B14F-4D97-AF65-F5344CB8AC3E}">
        <p14:creationId xmlns:p14="http://schemas.microsoft.com/office/powerpoint/2010/main" val="240548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1EE2-D549-40C8-9239-2F4E34564321}"/>
              </a:ext>
            </a:extLst>
          </p:cNvPr>
          <p:cNvSpPr>
            <a:spLocks noGrp="1"/>
          </p:cNvSpPr>
          <p:nvPr>
            <p:ph type="title"/>
          </p:nvPr>
        </p:nvSpPr>
        <p:spPr/>
        <p:txBody>
          <a:bodyPr/>
          <a:lstStyle/>
          <a:p>
            <a:r>
              <a:rPr lang="es-ES" dirty="0" err="1"/>
              <a:t>Shiu</a:t>
            </a:r>
            <a:r>
              <a:rPr lang="es-ES" dirty="0"/>
              <a:t> &amp; </a:t>
            </a:r>
            <a:r>
              <a:rPr lang="es-ES" dirty="0" err="1"/>
              <a:t>Pashler</a:t>
            </a:r>
            <a:r>
              <a:rPr lang="es-ES" dirty="0"/>
              <a:t> (1992):</a:t>
            </a:r>
            <a:br>
              <a:rPr lang="es-ES" dirty="0"/>
            </a:br>
            <a:r>
              <a:rPr lang="es-ES" dirty="0" err="1"/>
              <a:t>Matching</a:t>
            </a:r>
            <a:r>
              <a:rPr lang="es-ES" dirty="0"/>
              <a:t> </a:t>
            </a:r>
            <a:r>
              <a:rPr lang="es-ES" dirty="0" err="1"/>
              <a:t>or</a:t>
            </a:r>
            <a:r>
              <a:rPr lang="es-ES" dirty="0"/>
              <a:t> </a:t>
            </a:r>
            <a:r>
              <a:rPr lang="es-ES" dirty="0" err="1"/>
              <a:t>identification</a:t>
            </a:r>
            <a:r>
              <a:rPr lang="es-ES" dirty="0"/>
              <a:t> </a:t>
            </a:r>
            <a:r>
              <a:rPr lang="es-ES" dirty="0" err="1"/>
              <a:t>task</a:t>
            </a:r>
            <a:endParaRPr lang="en-GB" dirty="0"/>
          </a:p>
        </p:txBody>
      </p:sp>
      <p:sp>
        <p:nvSpPr>
          <p:cNvPr id="3" name="Content Placeholder 2">
            <a:extLst>
              <a:ext uri="{FF2B5EF4-FFF2-40B4-BE49-F238E27FC236}">
                <a16:creationId xmlns:a16="http://schemas.microsoft.com/office/drawing/2014/main" id="{BE766745-6027-47FB-9C6C-EF96A4A7B6C0}"/>
              </a:ext>
            </a:extLst>
          </p:cNvPr>
          <p:cNvSpPr>
            <a:spLocks noGrp="1"/>
          </p:cNvSpPr>
          <p:nvPr>
            <p:ph idx="1"/>
          </p:nvPr>
        </p:nvSpPr>
        <p:spPr/>
        <p:txBody>
          <a:bodyPr>
            <a:normAutofit/>
          </a:bodyPr>
          <a:lstStyle/>
          <a:p>
            <a:r>
              <a:rPr lang="es-ES" dirty="0" err="1"/>
              <a:t>One</a:t>
            </a:r>
            <a:r>
              <a:rPr lang="es-ES" dirty="0"/>
              <a:t> </a:t>
            </a:r>
            <a:r>
              <a:rPr lang="es-ES" dirty="0" err="1"/>
              <a:t>of</a:t>
            </a:r>
            <a:r>
              <a:rPr lang="es-ES" dirty="0"/>
              <a:t> </a:t>
            </a:r>
            <a:r>
              <a:rPr lang="es-ES" dirty="0" err="1"/>
              <a:t>the</a:t>
            </a:r>
            <a:r>
              <a:rPr lang="es-ES" dirty="0"/>
              <a:t> </a:t>
            </a:r>
            <a:r>
              <a:rPr lang="es-ES" dirty="0" err="1"/>
              <a:t>few</a:t>
            </a:r>
            <a:r>
              <a:rPr lang="es-ES" dirty="0"/>
              <a:t> </a:t>
            </a:r>
            <a:r>
              <a:rPr lang="es-ES" dirty="0" err="1"/>
              <a:t>studies</a:t>
            </a:r>
            <a:r>
              <a:rPr lang="es-ES" dirty="0"/>
              <a:t> </a:t>
            </a:r>
            <a:r>
              <a:rPr lang="es-ES" dirty="0" err="1"/>
              <a:t>that</a:t>
            </a:r>
            <a:r>
              <a:rPr lang="es-ES" dirty="0"/>
              <a:t> uses a </a:t>
            </a:r>
            <a:r>
              <a:rPr lang="es-ES" dirty="0" err="1"/>
              <a:t>matching</a:t>
            </a:r>
            <a:r>
              <a:rPr lang="es-ES" dirty="0"/>
              <a:t> </a:t>
            </a:r>
            <a:r>
              <a:rPr lang="es-ES" dirty="0" err="1"/>
              <a:t>task</a:t>
            </a:r>
            <a:r>
              <a:rPr lang="es-ES" dirty="0"/>
              <a:t>: </a:t>
            </a:r>
          </a:p>
          <a:p>
            <a:pPr marL="457200" lvl="1" indent="0">
              <a:buNone/>
            </a:pPr>
            <a:r>
              <a:rPr lang="es-ES" dirty="0"/>
              <a:t>“</a:t>
            </a:r>
            <a:r>
              <a:rPr lang="en-US" dirty="0"/>
              <a:t>In the matching task, two lines were presented successively for 45 </a:t>
            </a:r>
            <a:r>
              <a:rPr lang="en-US" dirty="0" err="1"/>
              <a:t>msec</a:t>
            </a:r>
            <a:r>
              <a:rPr lang="en-US" dirty="0"/>
              <a:t> each, separated by a 300-msec blank interval. Observers reported after each trial whether the lines were the same or different in orientation.”</a:t>
            </a:r>
            <a:r>
              <a:rPr lang="es-ES" dirty="0"/>
              <a:t> (p. 583)</a:t>
            </a:r>
          </a:p>
          <a:p>
            <a:r>
              <a:rPr lang="es-ES" dirty="0"/>
              <a:t>Used </a:t>
            </a:r>
            <a:r>
              <a:rPr lang="es-ES" dirty="0" err="1"/>
              <a:t>only</a:t>
            </a:r>
            <a:r>
              <a:rPr lang="es-ES" dirty="0"/>
              <a:t> </a:t>
            </a:r>
            <a:r>
              <a:rPr lang="es-ES" dirty="0" err="1"/>
              <a:t>two</a:t>
            </a:r>
            <a:r>
              <a:rPr lang="es-ES" dirty="0"/>
              <a:t> </a:t>
            </a:r>
            <a:r>
              <a:rPr lang="es-ES" dirty="0" err="1"/>
              <a:t>lines</a:t>
            </a:r>
            <a:r>
              <a:rPr lang="es-ES" dirty="0"/>
              <a:t> “</a:t>
            </a:r>
            <a:r>
              <a:rPr lang="en-US" dirty="0"/>
              <a:t>inclined at either 9.8° or 7° counterclockwise from the vertical axis” (p.583)</a:t>
            </a:r>
          </a:p>
          <a:p>
            <a:r>
              <a:rPr lang="en-US" dirty="0"/>
              <a:t>Observers maintained fixation at the center of the display</a:t>
            </a:r>
          </a:p>
          <a:p>
            <a:r>
              <a:rPr lang="en-US" dirty="0"/>
              <a:t>Each line was presented at either the top-left or the bottom-right corner -- location was constant during training and was swapped later to test </a:t>
            </a:r>
            <a:r>
              <a:rPr lang="en-US"/>
              <a:t>for transfer</a:t>
            </a:r>
            <a:endParaRPr lang="en-GB" dirty="0"/>
          </a:p>
        </p:txBody>
      </p:sp>
    </p:spTree>
    <p:extLst>
      <p:ext uri="{BB962C8B-B14F-4D97-AF65-F5344CB8AC3E}">
        <p14:creationId xmlns:p14="http://schemas.microsoft.com/office/powerpoint/2010/main" val="3698085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EFBA8-7632-41D0-8357-02030A98F55A}"/>
              </a:ext>
            </a:extLst>
          </p:cNvPr>
          <p:cNvSpPr>
            <a:spLocks noGrp="1"/>
          </p:cNvSpPr>
          <p:nvPr>
            <p:ph type="title"/>
          </p:nvPr>
        </p:nvSpPr>
        <p:spPr/>
        <p:txBody>
          <a:bodyPr/>
          <a:lstStyle/>
          <a:p>
            <a:r>
              <a:rPr lang="es-ES" dirty="0" err="1"/>
              <a:t>REFs</a:t>
            </a:r>
            <a:endParaRPr lang="en-GB" dirty="0"/>
          </a:p>
        </p:txBody>
      </p:sp>
      <p:sp>
        <p:nvSpPr>
          <p:cNvPr id="3" name="Content Placeholder 2">
            <a:extLst>
              <a:ext uri="{FF2B5EF4-FFF2-40B4-BE49-F238E27FC236}">
                <a16:creationId xmlns:a16="http://schemas.microsoft.com/office/drawing/2014/main" id="{4BC923DA-8D2C-4CD0-AC3A-156D6FAE1F07}"/>
              </a:ext>
            </a:extLst>
          </p:cNvPr>
          <p:cNvSpPr>
            <a:spLocks noGrp="1"/>
          </p:cNvSpPr>
          <p:nvPr>
            <p:ph idx="1"/>
          </p:nvPr>
        </p:nvSpPr>
        <p:spPr/>
        <p:txBody>
          <a:bodyPr>
            <a:normAutofit fontScale="92500" lnSpcReduction="10000"/>
          </a:bodyPr>
          <a:lstStyle/>
          <a:p>
            <a:r>
              <a:rPr lang="en-GB"/>
              <a:t>Orban</a:t>
            </a:r>
            <a:r>
              <a:rPr lang="en-GB" dirty="0"/>
              <a:t>, G. A., </a:t>
            </a:r>
            <a:r>
              <a:rPr lang="en-GB" dirty="0" err="1"/>
              <a:t>Vandenbussche</a:t>
            </a:r>
            <a:r>
              <a:rPr lang="en-GB" dirty="0"/>
              <a:t>, E., &amp; </a:t>
            </a:r>
            <a:r>
              <a:rPr lang="en-GB" dirty="0" err="1"/>
              <a:t>Vogels</a:t>
            </a:r>
            <a:r>
              <a:rPr lang="en-GB" dirty="0"/>
              <a:t>, R. (1984). Human orientation discrimination tested with long stimuli. </a:t>
            </a:r>
            <a:r>
              <a:rPr lang="en-GB" i="1" dirty="0"/>
              <a:t>Vision Research</a:t>
            </a:r>
            <a:r>
              <a:rPr lang="en-GB" dirty="0"/>
              <a:t>, </a:t>
            </a:r>
            <a:r>
              <a:rPr lang="en-GB" i="1" dirty="0"/>
              <a:t>24</a:t>
            </a:r>
            <a:r>
              <a:rPr lang="en-GB" dirty="0"/>
              <a:t>(2), 121–128. https://doi.org/10.1016/0042-6989(84)90097-X</a:t>
            </a:r>
          </a:p>
          <a:p>
            <a:r>
              <a:rPr lang="en-GB" dirty="0" err="1"/>
              <a:t>Vogels</a:t>
            </a:r>
            <a:r>
              <a:rPr lang="en-GB" dirty="0"/>
              <a:t>, R., </a:t>
            </a:r>
            <a:r>
              <a:rPr lang="en-GB" dirty="0" err="1"/>
              <a:t>Orban</a:t>
            </a:r>
            <a:r>
              <a:rPr lang="en-GB" dirty="0"/>
              <a:t>, G. A., &amp; </a:t>
            </a:r>
            <a:r>
              <a:rPr lang="en-GB" dirty="0" err="1"/>
              <a:t>Vandenbussche</a:t>
            </a:r>
            <a:r>
              <a:rPr lang="en-GB" dirty="0"/>
              <a:t>, E. (1984). Meridional variations in orientation discrimination in normal and amblyopic vision. </a:t>
            </a:r>
            <a:r>
              <a:rPr lang="en-GB" i="1" dirty="0"/>
              <a:t>Investigative Ophthalmology &amp; Visual Science</a:t>
            </a:r>
            <a:r>
              <a:rPr lang="en-GB" dirty="0"/>
              <a:t>, </a:t>
            </a:r>
            <a:r>
              <a:rPr lang="en-GB" i="1" dirty="0"/>
              <a:t>25</a:t>
            </a:r>
            <a:r>
              <a:rPr lang="en-GB" dirty="0"/>
              <a:t>(6), 720–728.</a:t>
            </a:r>
          </a:p>
          <a:p>
            <a:r>
              <a:rPr lang="en-GB" dirty="0" err="1"/>
              <a:t>Vogels</a:t>
            </a:r>
            <a:r>
              <a:rPr lang="en-GB" dirty="0"/>
              <a:t>, </a:t>
            </a:r>
            <a:r>
              <a:rPr lang="en-GB" dirty="0" err="1"/>
              <a:t>Rufin</a:t>
            </a:r>
            <a:r>
              <a:rPr lang="en-GB" dirty="0"/>
              <a:t>, &amp; </a:t>
            </a:r>
            <a:r>
              <a:rPr lang="en-GB" dirty="0" err="1"/>
              <a:t>Orban</a:t>
            </a:r>
            <a:r>
              <a:rPr lang="en-GB" dirty="0"/>
              <a:t>, G. A. (1985). The effect of practice on the oblique effect in line orientation judgments. </a:t>
            </a:r>
            <a:r>
              <a:rPr lang="en-GB" i="1" dirty="0"/>
              <a:t>Vision Research</a:t>
            </a:r>
            <a:r>
              <a:rPr lang="en-GB" dirty="0"/>
              <a:t>, </a:t>
            </a:r>
            <a:r>
              <a:rPr lang="en-GB" i="1" dirty="0"/>
              <a:t>25</a:t>
            </a:r>
            <a:r>
              <a:rPr lang="en-GB" dirty="0"/>
              <a:t>(11), 1679–1687. https://doi.org/10.1016/0042-6989(85)90140-3</a:t>
            </a:r>
          </a:p>
          <a:p>
            <a:r>
              <a:rPr lang="en-GB" dirty="0"/>
              <a:t>Wilks, C. E. H., Rees, G., &amp; Schwarzkopf, D. S. (2014). Dissociable Processes for Orientation Discrimination Learning and Contextual Illusion Magnitude. </a:t>
            </a:r>
            <a:r>
              <a:rPr lang="en-GB" i="1" dirty="0"/>
              <a:t>PLOS ONE</a:t>
            </a:r>
            <a:r>
              <a:rPr lang="en-GB" dirty="0"/>
              <a:t>, </a:t>
            </a:r>
            <a:r>
              <a:rPr lang="en-GB" i="1" dirty="0"/>
              <a:t>9</a:t>
            </a:r>
            <a:r>
              <a:rPr lang="en-GB" dirty="0"/>
              <a:t>(7), e103121. https://doi.org/10.1371/journal.pone.0103121</a:t>
            </a:r>
          </a:p>
          <a:p>
            <a:endParaRPr lang="en-GB" dirty="0"/>
          </a:p>
          <a:p>
            <a:endParaRPr lang="en-GB" dirty="0"/>
          </a:p>
        </p:txBody>
      </p:sp>
    </p:spTree>
    <p:extLst>
      <p:ext uri="{BB962C8B-B14F-4D97-AF65-F5344CB8AC3E}">
        <p14:creationId xmlns:p14="http://schemas.microsoft.com/office/powerpoint/2010/main" val="4119331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9436-F5B8-416E-B2BD-E0C6743EBCE1}"/>
              </a:ext>
            </a:extLst>
          </p:cNvPr>
          <p:cNvSpPr>
            <a:spLocks noGrp="1"/>
          </p:cNvSpPr>
          <p:nvPr>
            <p:ph type="title"/>
          </p:nvPr>
        </p:nvSpPr>
        <p:spPr/>
        <p:txBody>
          <a:bodyPr>
            <a:normAutofit fontScale="90000"/>
          </a:bodyPr>
          <a:lstStyle/>
          <a:p>
            <a:r>
              <a:rPr lang="en-US" dirty="0" err="1"/>
              <a:t>Vogels</a:t>
            </a:r>
            <a:r>
              <a:rPr lang="en-US" dirty="0"/>
              <a:t> and </a:t>
            </a:r>
            <a:r>
              <a:rPr lang="en-US" dirty="0" err="1"/>
              <a:t>Orban</a:t>
            </a:r>
            <a:r>
              <a:rPr lang="en-US" dirty="0"/>
              <a:t> (1985)</a:t>
            </a:r>
            <a:br>
              <a:rPr lang="en-US" dirty="0"/>
            </a:br>
            <a:r>
              <a:rPr lang="en-US" dirty="0"/>
              <a:t>Line orientation discrimination (</a:t>
            </a:r>
            <a:r>
              <a:rPr lang="es-ES" dirty="0"/>
              <a:t>+ </a:t>
            </a:r>
            <a:r>
              <a:rPr lang="en-US" dirty="0"/>
              <a:t>training study)</a:t>
            </a:r>
            <a:endParaRPr lang="en-GB" dirty="0"/>
          </a:p>
        </p:txBody>
      </p:sp>
      <p:sp>
        <p:nvSpPr>
          <p:cNvPr id="3" name="Content Placeholder 2">
            <a:extLst>
              <a:ext uri="{FF2B5EF4-FFF2-40B4-BE49-F238E27FC236}">
                <a16:creationId xmlns:a16="http://schemas.microsoft.com/office/drawing/2014/main" id="{251EAC58-D331-48AF-B88D-F9ACD956F58E}"/>
              </a:ext>
            </a:extLst>
          </p:cNvPr>
          <p:cNvSpPr>
            <a:spLocks noGrp="1"/>
          </p:cNvSpPr>
          <p:nvPr>
            <p:ph idx="1"/>
          </p:nvPr>
        </p:nvSpPr>
        <p:spPr/>
        <p:txBody>
          <a:bodyPr>
            <a:normAutofit fontScale="92500" lnSpcReduction="20000"/>
          </a:bodyPr>
          <a:lstStyle/>
          <a:p>
            <a:pPr marL="0" indent="0">
              <a:buNone/>
            </a:pPr>
            <a:r>
              <a:rPr lang="en-US" u="sng" dirty="0"/>
              <a:t>Identification task (Exp 1)</a:t>
            </a:r>
          </a:p>
          <a:p>
            <a:r>
              <a:rPr lang="en-US" i="1" dirty="0"/>
              <a:t>Increment stimulus </a:t>
            </a:r>
            <a:r>
              <a:rPr lang="en-US" dirty="0"/>
              <a:t>was tilted clockwise by an amount (</a:t>
            </a:r>
            <a:r>
              <a:rPr lang="en-US" dirty="0" err="1"/>
              <a:t>Delta_s</a:t>
            </a:r>
            <a:r>
              <a:rPr lang="en-US" dirty="0"/>
              <a:t>) with respect to the standard orientation (s_0). </a:t>
            </a:r>
            <a:r>
              <a:rPr lang="en-US" i="1" dirty="0"/>
              <a:t>Decrement stimulus </a:t>
            </a:r>
            <a:r>
              <a:rPr lang="en-US" dirty="0"/>
              <a:t>was tilted anticlockwise by the same amount.</a:t>
            </a:r>
          </a:p>
          <a:p>
            <a:r>
              <a:rPr lang="en-US" dirty="0"/>
              <a:t>For a given orientation difference </a:t>
            </a:r>
            <a:r>
              <a:rPr lang="en-US" dirty="0" err="1"/>
              <a:t>Delta_s</a:t>
            </a:r>
            <a:r>
              <a:rPr lang="en-US" dirty="0"/>
              <a:t> between standard and stimulus orientation, the increment and decrement stimuli were presented sequentially in random order. Thus only one line was presented during each trial. </a:t>
            </a:r>
          </a:p>
          <a:p>
            <a:r>
              <a:rPr lang="en-US" dirty="0"/>
              <a:t>The increment and decrement stimuli were each associated with one of two responses.</a:t>
            </a:r>
          </a:p>
          <a:p>
            <a:r>
              <a:rPr lang="en-US" dirty="0"/>
              <a:t>Intertrial interval was 5 sec. Each stimulus presentation was preceded by a warning tone. </a:t>
            </a:r>
          </a:p>
          <a:p>
            <a:r>
              <a:rPr lang="en-US" dirty="0"/>
              <a:t>Auditory feedback (correct or incorrect) was given after each trial.</a:t>
            </a:r>
            <a:endParaRPr lang="en-GB" dirty="0"/>
          </a:p>
        </p:txBody>
      </p:sp>
    </p:spTree>
    <p:extLst>
      <p:ext uri="{BB962C8B-B14F-4D97-AF65-F5344CB8AC3E}">
        <p14:creationId xmlns:p14="http://schemas.microsoft.com/office/powerpoint/2010/main" val="994889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C0068-224D-4266-817B-A3A67DFDC095}"/>
              </a:ext>
            </a:extLst>
          </p:cNvPr>
          <p:cNvSpPr>
            <a:spLocks noGrp="1"/>
          </p:cNvSpPr>
          <p:nvPr>
            <p:ph type="title"/>
          </p:nvPr>
        </p:nvSpPr>
        <p:spPr/>
        <p:txBody>
          <a:bodyPr>
            <a:normAutofit fontScale="90000"/>
          </a:bodyPr>
          <a:lstStyle/>
          <a:p>
            <a:r>
              <a:rPr lang="en-US" dirty="0" err="1"/>
              <a:t>Vogels</a:t>
            </a:r>
            <a:r>
              <a:rPr lang="en-US" dirty="0"/>
              <a:t> and </a:t>
            </a:r>
            <a:r>
              <a:rPr lang="en-US" dirty="0" err="1"/>
              <a:t>Orban</a:t>
            </a:r>
            <a:r>
              <a:rPr lang="en-US" dirty="0"/>
              <a:t> (1985)</a:t>
            </a:r>
            <a:br>
              <a:rPr lang="en-US" dirty="0"/>
            </a:br>
            <a:r>
              <a:rPr lang="en-US" dirty="0"/>
              <a:t>Line orientation discrimination (</a:t>
            </a:r>
            <a:r>
              <a:rPr lang="es-ES" dirty="0"/>
              <a:t>+ </a:t>
            </a:r>
            <a:r>
              <a:rPr lang="en-US" dirty="0"/>
              <a:t>training study)</a:t>
            </a:r>
            <a:endParaRPr lang="en-GB" dirty="0"/>
          </a:p>
        </p:txBody>
      </p:sp>
      <p:sp>
        <p:nvSpPr>
          <p:cNvPr id="3" name="Content Placeholder 2">
            <a:extLst>
              <a:ext uri="{FF2B5EF4-FFF2-40B4-BE49-F238E27FC236}">
                <a16:creationId xmlns:a16="http://schemas.microsoft.com/office/drawing/2014/main" id="{1DCCAE37-1ECC-420F-939A-F74FAD79CF41}"/>
              </a:ext>
            </a:extLst>
          </p:cNvPr>
          <p:cNvSpPr>
            <a:spLocks noGrp="1"/>
          </p:cNvSpPr>
          <p:nvPr>
            <p:ph idx="1"/>
          </p:nvPr>
        </p:nvSpPr>
        <p:spPr>
          <a:xfrm>
            <a:off x="838200" y="1825625"/>
            <a:ext cx="4965466" cy="4351338"/>
          </a:xfrm>
        </p:spPr>
        <p:txBody>
          <a:bodyPr/>
          <a:lstStyle/>
          <a:p>
            <a:pPr marL="0" indent="0">
              <a:buNone/>
            </a:pPr>
            <a:r>
              <a:rPr lang="en-US" u="sng" dirty="0"/>
              <a:t>Temporal 2AFC tasks (Exp 2)</a:t>
            </a:r>
          </a:p>
          <a:p>
            <a:pPr marL="0" indent="0">
              <a:buNone/>
            </a:pPr>
            <a:endParaRPr lang="en-US" dirty="0"/>
          </a:p>
          <a:p>
            <a:pPr marL="0" indent="0">
              <a:buNone/>
            </a:pPr>
            <a:r>
              <a:rPr lang="en-US" dirty="0"/>
              <a:t>Two experimental designs:</a:t>
            </a:r>
          </a:p>
          <a:p>
            <a:pPr marL="514350" indent="-514350">
              <a:buFont typeface="+mj-lt"/>
              <a:buAutoNum type="arabicPeriod"/>
            </a:pPr>
            <a:r>
              <a:rPr lang="en-US" dirty="0"/>
              <a:t>SDSI</a:t>
            </a:r>
          </a:p>
          <a:p>
            <a:pPr marL="514350" indent="-514350">
              <a:buFont typeface="+mj-lt"/>
              <a:buAutoNum type="arabicPeriod"/>
            </a:pPr>
            <a:r>
              <a:rPr lang="en-US" dirty="0"/>
              <a:t>SIIS</a:t>
            </a:r>
          </a:p>
          <a:p>
            <a:pPr marL="0" indent="0">
              <a:buNone/>
            </a:pPr>
            <a:endParaRPr lang="en-GB" dirty="0"/>
          </a:p>
        </p:txBody>
      </p:sp>
      <p:pic>
        <p:nvPicPr>
          <p:cNvPr id="5" name="Picture 4">
            <a:extLst>
              <a:ext uri="{FF2B5EF4-FFF2-40B4-BE49-F238E27FC236}">
                <a16:creationId xmlns:a16="http://schemas.microsoft.com/office/drawing/2014/main" id="{83AA042C-8669-4911-B818-DAEC97458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566480"/>
            <a:ext cx="4437614" cy="5081890"/>
          </a:xfrm>
          <a:prstGeom prst="rect">
            <a:avLst/>
          </a:prstGeom>
        </p:spPr>
      </p:pic>
    </p:spTree>
    <p:extLst>
      <p:ext uri="{BB962C8B-B14F-4D97-AF65-F5344CB8AC3E}">
        <p14:creationId xmlns:p14="http://schemas.microsoft.com/office/powerpoint/2010/main" val="1204784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169D7-C174-4DAA-9C6B-F062CF736B44}"/>
              </a:ext>
            </a:extLst>
          </p:cNvPr>
          <p:cNvSpPr>
            <a:spLocks noGrp="1"/>
          </p:cNvSpPr>
          <p:nvPr>
            <p:ph type="title"/>
          </p:nvPr>
        </p:nvSpPr>
        <p:spPr/>
        <p:txBody>
          <a:bodyPr>
            <a:normAutofit fontScale="90000"/>
          </a:bodyPr>
          <a:lstStyle/>
          <a:p>
            <a:r>
              <a:rPr lang="en-US" dirty="0" err="1"/>
              <a:t>Vogels</a:t>
            </a:r>
            <a:r>
              <a:rPr lang="en-US" dirty="0"/>
              <a:t> and </a:t>
            </a:r>
            <a:r>
              <a:rPr lang="en-US" dirty="0" err="1"/>
              <a:t>Orban</a:t>
            </a:r>
            <a:r>
              <a:rPr lang="en-US" dirty="0"/>
              <a:t> (1985)</a:t>
            </a:r>
            <a:br>
              <a:rPr lang="en-US" dirty="0"/>
            </a:br>
            <a:r>
              <a:rPr lang="en-US" dirty="0"/>
              <a:t>Line orientation discrimination (</a:t>
            </a:r>
            <a:r>
              <a:rPr lang="es-ES" dirty="0"/>
              <a:t>+ </a:t>
            </a:r>
            <a:r>
              <a:rPr lang="en-US" dirty="0"/>
              <a:t>training study)</a:t>
            </a:r>
            <a:endParaRPr lang="en-GB" dirty="0"/>
          </a:p>
        </p:txBody>
      </p:sp>
      <p:sp>
        <p:nvSpPr>
          <p:cNvPr id="3" name="Content Placeholder 2">
            <a:extLst>
              <a:ext uri="{FF2B5EF4-FFF2-40B4-BE49-F238E27FC236}">
                <a16:creationId xmlns:a16="http://schemas.microsoft.com/office/drawing/2014/main" id="{276762EC-7206-4524-9B1F-FAB9EFFDC489}"/>
              </a:ext>
            </a:extLst>
          </p:cNvPr>
          <p:cNvSpPr>
            <a:spLocks noGrp="1"/>
          </p:cNvSpPr>
          <p:nvPr>
            <p:ph idx="1"/>
          </p:nvPr>
        </p:nvSpPr>
        <p:spPr/>
        <p:txBody>
          <a:bodyPr/>
          <a:lstStyle/>
          <a:p>
            <a:pPr marL="0" indent="0">
              <a:buNone/>
            </a:pPr>
            <a:r>
              <a:rPr lang="es-ES" u="sng" dirty="0"/>
              <a:t>General </a:t>
            </a:r>
            <a:r>
              <a:rPr lang="es-ES" u="sng" dirty="0" err="1"/>
              <a:t>procedure</a:t>
            </a:r>
            <a:endParaRPr lang="es-ES" u="sng" dirty="0"/>
          </a:p>
          <a:p>
            <a:r>
              <a:rPr lang="es-ES" dirty="0" err="1"/>
              <a:t>Four</a:t>
            </a:r>
            <a:r>
              <a:rPr lang="es-ES" dirty="0"/>
              <a:t> standard </a:t>
            </a:r>
            <a:r>
              <a:rPr lang="es-ES" dirty="0" err="1"/>
              <a:t>orientations</a:t>
            </a:r>
            <a:r>
              <a:rPr lang="es-ES" dirty="0"/>
              <a:t>: vertical, horizontal, </a:t>
            </a:r>
            <a:r>
              <a:rPr lang="es-ES" dirty="0" err="1"/>
              <a:t>left</a:t>
            </a:r>
            <a:r>
              <a:rPr lang="es-ES" dirty="0"/>
              <a:t>/</a:t>
            </a:r>
            <a:r>
              <a:rPr lang="es-ES" dirty="0" err="1"/>
              <a:t>right</a:t>
            </a:r>
            <a:r>
              <a:rPr lang="es-ES" dirty="0"/>
              <a:t> </a:t>
            </a:r>
            <a:r>
              <a:rPr lang="es-ES" dirty="0" err="1"/>
              <a:t>oblique</a:t>
            </a:r>
            <a:endParaRPr lang="es-ES" dirty="0"/>
          </a:p>
          <a:p>
            <a:r>
              <a:rPr lang="es-ES" dirty="0"/>
              <a:t>Informal </a:t>
            </a:r>
            <a:r>
              <a:rPr lang="es-ES" dirty="0" err="1"/>
              <a:t>staircase</a:t>
            </a:r>
            <a:r>
              <a:rPr lang="es-ES" dirty="0"/>
              <a:t> </a:t>
            </a:r>
            <a:r>
              <a:rPr lang="es-ES" dirty="0" err="1"/>
              <a:t>procedure</a:t>
            </a:r>
            <a:r>
              <a:rPr lang="es-ES" dirty="0"/>
              <a:t> </a:t>
            </a:r>
            <a:r>
              <a:rPr lang="es-ES" dirty="0" err="1"/>
              <a:t>by</a:t>
            </a:r>
            <a:r>
              <a:rPr lang="es-ES" dirty="0"/>
              <a:t> </a:t>
            </a:r>
            <a:r>
              <a:rPr lang="es-ES" dirty="0" err="1"/>
              <a:t>subject</a:t>
            </a:r>
            <a:r>
              <a:rPr lang="es-ES" dirty="0"/>
              <a:t> </a:t>
            </a:r>
            <a:r>
              <a:rPr lang="es-ES" dirty="0" err="1"/>
              <a:t>to</a:t>
            </a:r>
            <a:r>
              <a:rPr lang="es-ES" dirty="0"/>
              <a:t> determine </a:t>
            </a:r>
            <a:r>
              <a:rPr lang="es-ES" dirty="0" err="1"/>
              <a:t>Delta_s</a:t>
            </a:r>
            <a:r>
              <a:rPr lang="es-ES" dirty="0"/>
              <a:t> </a:t>
            </a:r>
            <a:r>
              <a:rPr lang="es-ES" dirty="0" err="1"/>
              <a:t>for</a:t>
            </a:r>
            <a:r>
              <a:rPr lang="es-ES" dirty="0"/>
              <a:t> 75% </a:t>
            </a:r>
            <a:r>
              <a:rPr lang="es-ES" dirty="0" err="1"/>
              <a:t>accuracy</a:t>
            </a:r>
            <a:endParaRPr lang="es-ES" dirty="0"/>
          </a:p>
          <a:p>
            <a:r>
              <a:rPr lang="es-ES" dirty="0" err="1"/>
              <a:t>Delta_s</a:t>
            </a:r>
            <a:r>
              <a:rPr lang="es-ES" dirty="0"/>
              <a:t> </a:t>
            </a:r>
            <a:r>
              <a:rPr lang="es-ES" dirty="0" err="1"/>
              <a:t>was</a:t>
            </a:r>
            <a:r>
              <a:rPr lang="es-ES" dirty="0"/>
              <a:t> </a:t>
            </a:r>
            <a:r>
              <a:rPr lang="es-ES" dirty="0" err="1"/>
              <a:t>decreased</a:t>
            </a:r>
            <a:r>
              <a:rPr lang="es-ES" dirty="0"/>
              <a:t> </a:t>
            </a:r>
            <a:r>
              <a:rPr lang="es-ES" dirty="0" err="1"/>
              <a:t>when</a:t>
            </a:r>
            <a:r>
              <a:rPr lang="es-ES" dirty="0"/>
              <a:t> a </a:t>
            </a:r>
            <a:r>
              <a:rPr lang="es-ES" dirty="0" err="1"/>
              <a:t>subject</a:t>
            </a:r>
            <a:r>
              <a:rPr lang="es-ES" dirty="0"/>
              <a:t> </a:t>
            </a:r>
            <a:r>
              <a:rPr lang="es-ES" dirty="0" err="1"/>
              <a:t>reached</a:t>
            </a:r>
            <a:r>
              <a:rPr lang="es-ES" dirty="0"/>
              <a:t> 90% </a:t>
            </a:r>
            <a:r>
              <a:rPr lang="es-ES" dirty="0" err="1"/>
              <a:t>correct</a:t>
            </a:r>
            <a:endParaRPr lang="es-ES" dirty="0"/>
          </a:p>
        </p:txBody>
      </p:sp>
    </p:spTree>
    <p:extLst>
      <p:ext uri="{BB962C8B-B14F-4D97-AF65-F5344CB8AC3E}">
        <p14:creationId xmlns:p14="http://schemas.microsoft.com/office/powerpoint/2010/main" val="1911743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9EFA3-941C-4034-8F25-F2BF5E082296}"/>
              </a:ext>
            </a:extLst>
          </p:cNvPr>
          <p:cNvSpPr>
            <a:spLocks noGrp="1"/>
          </p:cNvSpPr>
          <p:nvPr>
            <p:ph type="title"/>
          </p:nvPr>
        </p:nvSpPr>
        <p:spPr/>
        <p:txBody>
          <a:bodyPr/>
          <a:lstStyle/>
          <a:p>
            <a:r>
              <a:rPr lang="es-ES" dirty="0" err="1"/>
              <a:t>Vogels</a:t>
            </a:r>
            <a:r>
              <a:rPr lang="es-ES" dirty="0"/>
              <a:t> et al. (1984)</a:t>
            </a:r>
            <a:br>
              <a:rPr lang="es-ES" dirty="0"/>
            </a:br>
            <a:r>
              <a:rPr lang="es-ES" dirty="0" err="1"/>
              <a:t>Method</a:t>
            </a:r>
            <a:r>
              <a:rPr lang="es-ES" dirty="0"/>
              <a:t> </a:t>
            </a:r>
            <a:r>
              <a:rPr lang="es-ES" dirty="0" err="1"/>
              <a:t>of</a:t>
            </a:r>
            <a:r>
              <a:rPr lang="es-ES" dirty="0"/>
              <a:t> </a:t>
            </a:r>
            <a:r>
              <a:rPr lang="es-ES" dirty="0" err="1"/>
              <a:t>constant</a:t>
            </a:r>
            <a:r>
              <a:rPr lang="es-ES" dirty="0"/>
              <a:t> (</a:t>
            </a:r>
            <a:r>
              <a:rPr lang="es-ES" dirty="0" err="1"/>
              <a:t>or</a:t>
            </a:r>
            <a:r>
              <a:rPr lang="es-ES" dirty="0"/>
              <a:t> single) </a:t>
            </a:r>
            <a:r>
              <a:rPr lang="es-ES" dirty="0" err="1"/>
              <a:t>stimuli</a:t>
            </a:r>
            <a:endParaRPr lang="en-GB" dirty="0"/>
          </a:p>
        </p:txBody>
      </p:sp>
      <p:sp>
        <p:nvSpPr>
          <p:cNvPr id="3" name="Content Placeholder 2">
            <a:extLst>
              <a:ext uri="{FF2B5EF4-FFF2-40B4-BE49-F238E27FC236}">
                <a16:creationId xmlns:a16="http://schemas.microsoft.com/office/drawing/2014/main" id="{F1939A96-D24B-46A6-B08D-97ADB3FA7752}"/>
              </a:ext>
            </a:extLst>
          </p:cNvPr>
          <p:cNvSpPr>
            <a:spLocks noGrp="1"/>
          </p:cNvSpPr>
          <p:nvPr>
            <p:ph idx="1"/>
          </p:nvPr>
        </p:nvSpPr>
        <p:spPr/>
        <p:txBody>
          <a:bodyPr/>
          <a:lstStyle/>
          <a:p>
            <a:pPr marL="0" indent="0">
              <a:buNone/>
            </a:pPr>
            <a:r>
              <a:rPr lang="es-ES" dirty="0" err="1"/>
              <a:t>Abstract</a:t>
            </a:r>
            <a:r>
              <a:rPr lang="es-ES" dirty="0"/>
              <a:t>:</a:t>
            </a:r>
          </a:p>
          <a:p>
            <a:pPr marL="0" indent="0">
              <a:buNone/>
            </a:pPr>
            <a:r>
              <a:rPr lang="es-ES" dirty="0"/>
              <a:t>“</a:t>
            </a:r>
            <a:r>
              <a:rPr lang="en-US" b="1" dirty="0"/>
              <a:t>Orientation discrimination for single long lines presented in a frameless environment</a:t>
            </a:r>
            <a:r>
              <a:rPr lang="en-US" dirty="0"/>
              <a:t> was measured with a </a:t>
            </a:r>
            <a:r>
              <a:rPr lang="en-US" b="1" dirty="0"/>
              <a:t>method of constant stimuli </a:t>
            </a:r>
            <a:r>
              <a:rPr lang="en-US" dirty="0"/>
              <a:t>in 18 normal subjects and in both eyes of 9 amblyopes. Orientation discrimination was tested at four meridians (horizontal, vertical, left, and right oblique). Although the </a:t>
            </a:r>
            <a:r>
              <a:rPr lang="en-US" b="1" dirty="0"/>
              <a:t>normal subjects showed considerable individual variability in their just noticeable differences in orientation</a:t>
            </a:r>
            <a:r>
              <a:rPr lang="en-US" dirty="0"/>
              <a:t>, each subject showed a consistent oblique effect. In amblyopic subjects...</a:t>
            </a:r>
            <a:r>
              <a:rPr lang="es-ES" dirty="0"/>
              <a:t>”</a:t>
            </a:r>
            <a:endParaRPr lang="en-GB" dirty="0"/>
          </a:p>
        </p:txBody>
      </p:sp>
    </p:spTree>
    <p:extLst>
      <p:ext uri="{BB962C8B-B14F-4D97-AF65-F5344CB8AC3E}">
        <p14:creationId xmlns:p14="http://schemas.microsoft.com/office/powerpoint/2010/main" val="3007055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9EFA3-941C-4034-8F25-F2BF5E082296}"/>
              </a:ext>
            </a:extLst>
          </p:cNvPr>
          <p:cNvSpPr>
            <a:spLocks noGrp="1"/>
          </p:cNvSpPr>
          <p:nvPr>
            <p:ph type="title"/>
          </p:nvPr>
        </p:nvSpPr>
        <p:spPr/>
        <p:txBody>
          <a:bodyPr/>
          <a:lstStyle/>
          <a:p>
            <a:r>
              <a:rPr lang="es-ES" dirty="0" err="1"/>
              <a:t>Vogels</a:t>
            </a:r>
            <a:r>
              <a:rPr lang="es-ES" dirty="0"/>
              <a:t> et al. (1984)</a:t>
            </a:r>
            <a:br>
              <a:rPr lang="es-ES" dirty="0"/>
            </a:br>
            <a:r>
              <a:rPr lang="es-ES" dirty="0" err="1"/>
              <a:t>Method</a:t>
            </a:r>
            <a:r>
              <a:rPr lang="es-ES" dirty="0"/>
              <a:t> </a:t>
            </a:r>
            <a:r>
              <a:rPr lang="es-ES" dirty="0" err="1"/>
              <a:t>of</a:t>
            </a:r>
            <a:r>
              <a:rPr lang="es-ES" dirty="0"/>
              <a:t> </a:t>
            </a:r>
            <a:r>
              <a:rPr lang="es-ES" dirty="0" err="1"/>
              <a:t>constant</a:t>
            </a:r>
            <a:r>
              <a:rPr lang="es-ES" dirty="0"/>
              <a:t> (</a:t>
            </a:r>
            <a:r>
              <a:rPr lang="es-ES" dirty="0" err="1"/>
              <a:t>or</a:t>
            </a:r>
            <a:r>
              <a:rPr lang="es-ES" dirty="0"/>
              <a:t> single) </a:t>
            </a:r>
            <a:r>
              <a:rPr lang="es-ES" dirty="0" err="1"/>
              <a:t>stimuli</a:t>
            </a:r>
            <a:endParaRPr lang="en-GB" dirty="0"/>
          </a:p>
        </p:txBody>
      </p:sp>
      <p:sp>
        <p:nvSpPr>
          <p:cNvPr id="3" name="Content Placeholder 2">
            <a:extLst>
              <a:ext uri="{FF2B5EF4-FFF2-40B4-BE49-F238E27FC236}">
                <a16:creationId xmlns:a16="http://schemas.microsoft.com/office/drawing/2014/main" id="{F1939A96-D24B-46A6-B08D-97ADB3FA7752}"/>
              </a:ext>
            </a:extLst>
          </p:cNvPr>
          <p:cNvSpPr>
            <a:spLocks noGrp="1"/>
          </p:cNvSpPr>
          <p:nvPr>
            <p:ph idx="1"/>
          </p:nvPr>
        </p:nvSpPr>
        <p:spPr/>
        <p:txBody>
          <a:bodyPr/>
          <a:lstStyle/>
          <a:p>
            <a:pPr marL="0" indent="0">
              <a:buNone/>
            </a:pPr>
            <a:r>
              <a:rPr lang="en-US" u="sng" dirty="0"/>
              <a:t>Apparatus</a:t>
            </a:r>
            <a:r>
              <a:rPr lang="en-US" dirty="0"/>
              <a:t>:</a:t>
            </a:r>
          </a:p>
          <a:p>
            <a:r>
              <a:rPr lang="en-US" dirty="0"/>
              <a:t>In a black painted box, a red fluorescent bar of 15 deg visual angle length and 0.23 deg width was illuminated with ultraviolet (UV) light (contrast 0.10 (c = log AI/I))</a:t>
            </a:r>
          </a:p>
          <a:p>
            <a:r>
              <a:rPr lang="en-US" dirty="0"/>
              <a:t>600-msec exposure-time</a:t>
            </a:r>
          </a:p>
          <a:p>
            <a:r>
              <a:rPr lang="en-US" dirty="0"/>
              <a:t>Within this time, the subject had to make a decision about the bar's orientation and signal it by depressing one of two response keys.</a:t>
            </a:r>
          </a:p>
          <a:p>
            <a:r>
              <a:rPr lang="en-US" dirty="0"/>
              <a:t>Interstimulus interval was 5 sec.</a:t>
            </a:r>
          </a:p>
        </p:txBody>
      </p:sp>
    </p:spTree>
    <p:extLst>
      <p:ext uri="{BB962C8B-B14F-4D97-AF65-F5344CB8AC3E}">
        <p14:creationId xmlns:p14="http://schemas.microsoft.com/office/powerpoint/2010/main" val="2370465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9EFA3-941C-4034-8F25-F2BF5E082296}"/>
              </a:ext>
            </a:extLst>
          </p:cNvPr>
          <p:cNvSpPr>
            <a:spLocks noGrp="1"/>
          </p:cNvSpPr>
          <p:nvPr>
            <p:ph type="title"/>
          </p:nvPr>
        </p:nvSpPr>
        <p:spPr/>
        <p:txBody>
          <a:bodyPr/>
          <a:lstStyle/>
          <a:p>
            <a:r>
              <a:rPr lang="es-ES" dirty="0" err="1"/>
              <a:t>Vogels</a:t>
            </a:r>
            <a:r>
              <a:rPr lang="es-ES" dirty="0"/>
              <a:t> et al. (1984)</a:t>
            </a:r>
            <a:br>
              <a:rPr lang="es-ES" dirty="0"/>
            </a:br>
            <a:r>
              <a:rPr lang="es-ES" dirty="0" err="1"/>
              <a:t>Method</a:t>
            </a:r>
            <a:r>
              <a:rPr lang="es-ES" dirty="0"/>
              <a:t> </a:t>
            </a:r>
            <a:r>
              <a:rPr lang="es-ES" dirty="0" err="1"/>
              <a:t>of</a:t>
            </a:r>
            <a:r>
              <a:rPr lang="es-ES" dirty="0"/>
              <a:t> </a:t>
            </a:r>
            <a:r>
              <a:rPr lang="es-ES" dirty="0" err="1"/>
              <a:t>constant</a:t>
            </a:r>
            <a:r>
              <a:rPr lang="es-ES" dirty="0"/>
              <a:t> (</a:t>
            </a:r>
            <a:r>
              <a:rPr lang="es-ES" dirty="0" err="1"/>
              <a:t>or</a:t>
            </a:r>
            <a:r>
              <a:rPr lang="es-ES" dirty="0"/>
              <a:t> single) </a:t>
            </a:r>
            <a:r>
              <a:rPr lang="es-ES" dirty="0" err="1"/>
              <a:t>stimuli</a:t>
            </a:r>
            <a:endParaRPr lang="en-GB" dirty="0"/>
          </a:p>
        </p:txBody>
      </p:sp>
      <p:sp>
        <p:nvSpPr>
          <p:cNvPr id="3" name="Content Placeholder 2">
            <a:extLst>
              <a:ext uri="{FF2B5EF4-FFF2-40B4-BE49-F238E27FC236}">
                <a16:creationId xmlns:a16="http://schemas.microsoft.com/office/drawing/2014/main" id="{F1939A96-D24B-46A6-B08D-97ADB3FA7752}"/>
              </a:ext>
            </a:extLst>
          </p:cNvPr>
          <p:cNvSpPr>
            <a:spLocks noGrp="1"/>
          </p:cNvSpPr>
          <p:nvPr>
            <p:ph idx="1"/>
          </p:nvPr>
        </p:nvSpPr>
        <p:spPr/>
        <p:txBody>
          <a:bodyPr>
            <a:normAutofit fontScale="77500" lnSpcReduction="20000"/>
          </a:bodyPr>
          <a:lstStyle/>
          <a:p>
            <a:pPr marL="0" indent="0">
              <a:buNone/>
            </a:pPr>
            <a:r>
              <a:rPr lang="en-US" u="sng" dirty="0"/>
              <a:t>Procedure</a:t>
            </a:r>
            <a:r>
              <a:rPr lang="en-US" dirty="0"/>
              <a:t>:</a:t>
            </a:r>
          </a:p>
          <a:p>
            <a:r>
              <a:rPr lang="en-US" dirty="0"/>
              <a:t>All the differential orientation thresholds were determined using a method of constant stimuli procedure in a sequential discrimination paradigm.</a:t>
            </a:r>
          </a:p>
          <a:p>
            <a:r>
              <a:rPr lang="en-US" dirty="0"/>
              <a:t>Threshold measured in two steps: a training and a test step. </a:t>
            </a:r>
          </a:p>
          <a:p>
            <a:r>
              <a:rPr lang="en-US" dirty="0"/>
              <a:t>In the training step, two bars with orientations symmetrical with respect to the meridian tested, were presented in random sequence in each block of 20 trials. The orientation difference was decreased in successive blocks by 0.5 deg or 1 deg steps and the smallest difference for which the subject got 90% correct responses was determined (the 90% correct estimate). </a:t>
            </a:r>
          </a:p>
          <a:p>
            <a:r>
              <a:rPr lang="en-US" dirty="0"/>
              <a:t>The latter orientation difference was split up in four equal intervals. The five corresponding bar orientations were presented in random sequence in four blocks of 80 trials. After </a:t>
            </a:r>
            <a:r>
              <a:rPr lang="en-US" dirty="0" err="1"/>
              <a:t>probit</a:t>
            </a:r>
            <a:r>
              <a:rPr lang="en-US" dirty="0"/>
              <a:t> analysis, the SD was taken as the JND in orientation. </a:t>
            </a:r>
          </a:p>
          <a:p>
            <a:r>
              <a:rPr lang="en-US" dirty="0"/>
              <a:t>For the normal subjects only the right eye was tested</a:t>
            </a:r>
          </a:p>
          <a:p>
            <a:r>
              <a:rPr lang="en-US" dirty="0"/>
              <a:t>The meridians tested were horizontal, vertical, left (45 deg) and right (135 deg) oblique.</a:t>
            </a:r>
          </a:p>
          <a:p>
            <a:pPr marL="0" indent="0">
              <a:buNone/>
            </a:pPr>
            <a:endParaRPr lang="en-US" dirty="0"/>
          </a:p>
        </p:txBody>
      </p:sp>
    </p:spTree>
    <p:extLst>
      <p:ext uri="{BB962C8B-B14F-4D97-AF65-F5344CB8AC3E}">
        <p14:creationId xmlns:p14="http://schemas.microsoft.com/office/powerpoint/2010/main" val="3166326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F6C63-5BCC-4366-A9E0-CF911DA5E89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0E6DD440-FC33-4B72-8784-BF06243E97F2}"/>
              </a:ext>
            </a:extLst>
          </p:cNvPr>
          <p:cNvSpPr>
            <a:spLocks noGrp="1"/>
          </p:cNvSpPr>
          <p:nvPr>
            <p:ph idx="1"/>
          </p:nvPr>
        </p:nvSpPr>
        <p:spPr>
          <a:xfrm>
            <a:off x="7022968" y="1825625"/>
            <a:ext cx="4330831" cy="4351338"/>
          </a:xfrm>
        </p:spPr>
        <p:txBody>
          <a:bodyPr/>
          <a:lstStyle/>
          <a:p>
            <a:r>
              <a:rPr lang="en-US" dirty="0"/>
              <a:t>Notice the large individual differences: JNDs differ of over a five-fold range for principal orientations and a eight-fold range for oblique meridians. </a:t>
            </a:r>
          </a:p>
          <a:p>
            <a:r>
              <a:rPr lang="en-US" dirty="0"/>
              <a:t>This scatter is largely due to genuine individual differences and not to method unreliability</a:t>
            </a:r>
            <a:endParaRPr lang="en-GB" dirty="0"/>
          </a:p>
        </p:txBody>
      </p:sp>
      <p:sp>
        <p:nvSpPr>
          <p:cNvPr id="4" name="TextBox 3">
            <a:extLst>
              <a:ext uri="{FF2B5EF4-FFF2-40B4-BE49-F238E27FC236}">
                <a16:creationId xmlns:a16="http://schemas.microsoft.com/office/drawing/2014/main" id="{9278D520-137B-4BCF-A662-6A83AF107856}"/>
              </a:ext>
            </a:extLst>
          </p:cNvPr>
          <p:cNvSpPr txBox="1"/>
          <p:nvPr/>
        </p:nvSpPr>
        <p:spPr>
          <a:xfrm>
            <a:off x="9235440" y="6217920"/>
            <a:ext cx="2479040" cy="369332"/>
          </a:xfrm>
          <a:prstGeom prst="rect">
            <a:avLst/>
          </a:prstGeom>
          <a:noFill/>
        </p:spPr>
        <p:txBody>
          <a:bodyPr wrap="square" rtlCol="0">
            <a:spAutoFit/>
          </a:bodyPr>
          <a:lstStyle/>
          <a:p>
            <a:r>
              <a:rPr lang="es-ES" dirty="0" err="1"/>
              <a:t>Vogels</a:t>
            </a:r>
            <a:r>
              <a:rPr lang="es-ES" dirty="0"/>
              <a:t> et al., 1984</a:t>
            </a:r>
            <a:endParaRPr lang="en-GB" dirty="0"/>
          </a:p>
        </p:txBody>
      </p:sp>
      <p:pic>
        <p:nvPicPr>
          <p:cNvPr id="5" name="Content Placeholder 4">
            <a:extLst>
              <a:ext uri="{FF2B5EF4-FFF2-40B4-BE49-F238E27FC236}">
                <a16:creationId xmlns:a16="http://schemas.microsoft.com/office/drawing/2014/main" id="{8FFE7B18-3EE0-4A9D-80D3-312AD2961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00" y="304748"/>
            <a:ext cx="5567680" cy="6282504"/>
          </a:xfrm>
          <a:prstGeom prst="rect">
            <a:avLst/>
          </a:prstGeom>
        </p:spPr>
      </p:pic>
    </p:spTree>
    <p:extLst>
      <p:ext uri="{BB962C8B-B14F-4D97-AF65-F5344CB8AC3E}">
        <p14:creationId xmlns:p14="http://schemas.microsoft.com/office/powerpoint/2010/main" val="4200655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71004-C7EE-458D-A509-CFC8DA346694}"/>
              </a:ext>
            </a:extLst>
          </p:cNvPr>
          <p:cNvSpPr>
            <a:spLocks noGrp="1"/>
          </p:cNvSpPr>
          <p:nvPr>
            <p:ph type="title"/>
          </p:nvPr>
        </p:nvSpPr>
        <p:spPr/>
        <p:txBody>
          <a:bodyPr/>
          <a:lstStyle/>
          <a:p>
            <a:r>
              <a:rPr lang="es-ES" dirty="0" err="1"/>
              <a:t>Orban</a:t>
            </a:r>
            <a:r>
              <a:rPr lang="es-ES" dirty="0"/>
              <a:t> et al (1984, Vis Res)</a:t>
            </a:r>
            <a:br>
              <a:rPr lang="es-ES" dirty="0"/>
            </a:br>
            <a:r>
              <a:rPr lang="es-ES" dirty="0" err="1"/>
              <a:t>Method</a:t>
            </a:r>
            <a:r>
              <a:rPr lang="es-ES" dirty="0"/>
              <a:t> </a:t>
            </a:r>
            <a:r>
              <a:rPr lang="es-ES" dirty="0" err="1"/>
              <a:t>of</a:t>
            </a:r>
            <a:r>
              <a:rPr lang="es-ES" dirty="0"/>
              <a:t> </a:t>
            </a:r>
            <a:r>
              <a:rPr lang="es-ES" dirty="0" err="1"/>
              <a:t>constant</a:t>
            </a:r>
            <a:r>
              <a:rPr lang="es-ES" dirty="0"/>
              <a:t> </a:t>
            </a:r>
            <a:r>
              <a:rPr lang="es-ES" dirty="0" err="1"/>
              <a:t>stimuli</a:t>
            </a:r>
            <a:endParaRPr lang="en-GB" dirty="0"/>
          </a:p>
        </p:txBody>
      </p:sp>
      <p:sp>
        <p:nvSpPr>
          <p:cNvPr id="3" name="Content Placeholder 2">
            <a:extLst>
              <a:ext uri="{FF2B5EF4-FFF2-40B4-BE49-F238E27FC236}">
                <a16:creationId xmlns:a16="http://schemas.microsoft.com/office/drawing/2014/main" id="{9F2FDFD6-4EC9-4F06-9DF2-EF67BACD8A6B}"/>
              </a:ext>
            </a:extLst>
          </p:cNvPr>
          <p:cNvSpPr>
            <a:spLocks noGrp="1"/>
          </p:cNvSpPr>
          <p:nvPr>
            <p:ph idx="1"/>
          </p:nvPr>
        </p:nvSpPr>
        <p:spPr>
          <a:xfrm>
            <a:off x="838200" y="1825625"/>
            <a:ext cx="6674963" cy="2275035"/>
          </a:xfrm>
        </p:spPr>
        <p:txBody>
          <a:bodyPr>
            <a:normAutofit/>
          </a:bodyPr>
          <a:lstStyle/>
          <a:p>
            <a:r>
              <a:rPr lang="en-US" sz="2000" dirty="0"/>
              <a:t>During the training the subject had to discriminate between 2 orientations, symmetrical with respect to the reference orientation.</a:t>
            </a:r>
          </a:p>
          <a:p>
            <a:r>
              <a:rPr lang="en-US" sz="2000" dirty="0"/>
              <a:t>The difference between both orientations was gradually decreased until the performance of the subject fell below 90% correct responses. </a:t>
            </a:r>
          </a:p>
        </p:txBody>
      </p:sp>
      <p:pic>
        <p:nvPicPr>
          <p:cNvPr id="5" name="Picture 4">
            <a:extLst>
              <a:ext uri="{FF2B5EF4-FFF2-40B4-BE49-F238E27FC236}">
                <a16:creationId xmlns:a16="http://schemas.microsoft.com/office/drawing/2014/main" id="{FA6A8540-133F-4AF3-BF4C-774B71DB0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4480" y="260187"/>
            <a:ext cx="3956775" cy="3557533"/>
          </a:xfrm>
          <a:prstGeom prst="rect">
            <a:avLst/>
          </a:prstGeom>
        </p:spPr>
      </p:pic>
      <p:sp>
        <p:nvSpPr>
          <p:cNvPr id="6" name="TextBox 5">
            <a:extLst>
              <a:ext uri="{FF2B5EF4-FFF2-40B4-BE49-F238E27FC236}">
                <a16:creationId xmlns:a16="http://schemas.microsoft.com/office/drawing/2014/main" id="{1639F1DC-9FBB-436B-A4DB-B4E17D4FE10C}"/>
              </a:ext>
            </a:extLst>
          </p:cNvPr>
          <p:cNvSpPr txBox="1"/>
          <p:nvPr/>
        </p:nvSpPr>
        <p:spPr>
          <a:xfrm>
            <a:off x="838200" y="3817720"/>
            <a:ext cx="10728489"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subject had to press one key for orientations tilted clockwise from the reference orientation and the other for orientations tilted anticlockwise. </a:t>
            </a:r>
          </a:p>
          <a:p>
            <a:pPr marL="285750" indent="-285750">
              <a:buFont typeface="Arial" panose="020B0604020202020204" pitchFamily="34" charset="0"/>
              <a:buChar char="•"/>
            </a:pPr>
            <a:r>
              <a:rPr lang="en-US" sz="2000" dirty="0"/>
              <a:t>The smallest orientation difference for which the subject reached 90% fixed the interval used in the JND determination.</a:t>
            </a:r>
          </a:p>
          <a:p>
            <a:pPr marL="285750" indent="-285750">
              <a:buFont typeface="Arial" panose="020B0604020202020204" pitchFamily="34" charset="0"/>
              <a:buChar char="•"/>
            </a:pPr>
            <a:r>
              <a:rPr lang="en-US" sz="2000" dirty="0"/>
              <a:t>Five orientations dividing the interval into 4 equal parts were used for determination of the JND.</a:t>
            </a:r>
          </a:p>
          <a:p>
            <a:pPr marL="285750" indent="-285750">
              <a:buFont typeface="Arial" panose="020B0604020202020204" pitchFamily="34" charset="0"/>
              <a:buChar char="•"/>
            </a:pPr>
            <a:r>
              <a:rPr lang="en-US" sz="2000" dirty="0"/>
              <a:t>Each orientation was presented 64 times in random order without feedback and each differential threshold is based on 320 responses</a:t>
            </a:r>
            <a:endParaRPr lang="en-GB" sz="2000" dirty="0"/>
          </a:p>
        </p:txBody>
      </p:sp>
    </p:spTree>
    <p:extLst>
      <p:ext uri="{BB962C8B-B14F-4D97-AF65-F5344CB8AC3E}">
        <p14:creationId xmlns:p14="http://schemas.microsoft.com/office/powerpoint/2010/main" val="1565337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TotalTime>
  <Words>1703</Words>
  <Application>Microsoft Office PowerPoint</Application>
  <PresentationFormat>Widescreen</PresentationFormat>
  <Paragraphs>89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Orientation discrimination paradigms</vt:lpstr>
      <vt:lpstr>Vogels and Orban (1985) Line orientation discrimination (+ training study)</vt:lpstr>
      <vt:lpstr>Vogels and Orban (1985) Line orientation discrimination (+ training study)</vt:lpstr>
      <vt:lpstr>Vogels and Orban (1985) Line orientation discrimination (+ training study)</vt:lpstr>
      <vt:lpstr>Vogels et al. (1984) Method of constant (or single) stimuli</vt:lpstr>
      <vt:lpstr>Vogels et al. (1984) Method of constant (or single) stimuli</vt:lpstr>
      <vt:lpstr>Vogels et al. (1984) Method of constant (or single) stimuli</vt:lpstr>
      <vt:lpstr>PowerPoint Presentation</vt:lpstr>
      <vt:lpstr>Orban et al (1984, Vis Res) Method of constant stimuli</vt:lpstr>
      <vt:lpstr>PowerPoint Presentation</vt:lpstr>
      <vt:lpstr>Wilks et al. (2014) Orientation discrimination training study</vt:lpstr>
      <vt:lpstr>Wilks et al. (2014) Orientation discrimination training study</vt:lpstr>
      <vt:lpstr>Wilks et al. (2014) Orientation discrimination training study</vt:lpstr>
      <vt:lpstr>Wilks et al. (2014) Orientation discrimination training study</vt:lpstr>
      <vt:lpstr>Wilks et al. (2014) Orientation discrimination training study</vt:lpstr>
      <vt:lpstr>PowerPoint Presentation</vt:lpstr>
      <vt:lpstr>Shiu &amp; Pashler (1992): Matching or identification task</vt:lpstr>
      <vt:lpstr>REFs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Guillermo Montero Melis</dc:creator>
  <cp:lastModifiedBy>Guillermo Montero Melis</cp:lastModifiedBy>
  <cp:revision>33</cp:revision>
  <dcterms:created xsi:type="dcterms:W3CDTF">2020-03-31T13:07:38Z</dcterms:created>
  <dcterms:modified xsi:type="dcterms:W3CDTF">2020-04-08T09:39:13Z</dcterms:modified>
</cp:coreProperties>
</file>