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142532206" r:id="rId6"/>
    <p:sldId id="6346" r:id="rId7"/>
    <p:sldId id="2142532519" r:id="rId8"/>
    <p:sldId id="2142532531" r:id="rId9"/>
    <p:sldId id="2142532532" r:id="rId10"/>
    <p:sldId id="282" r:id="rId11"/>
    <p:sldId id="2142532523" r:id="rId12"/>
    <p:sldId id="2142532525" r:id="rId13"/>
    <p:sldId id="2142532533" r:id="rId14"/>
    <p:sldId id="2142532534" r:id="rId15"/>
  </p:sldIdLst>
  <p:sldSz cx="12192000" cy="6858000"/>
  <p:notesSz cx="7010400" cy="9296400"/>
  <p:custShowLst>
    <p:custShow name="Screens" id="0">
      <p:sldLst>
        <p:sld r:id="rId12"/>
        <p:sld r:id="rId13"/>
      </p:sldLst>
    </p:custShow>
  </p:custShowLst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88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7" autoAdjust="0"/>
    <p:restoredTop sz="95964" autoAdjust="0"/>
  </p:normalViewPr>
  <p:slideViewPr>
    <p:cSldViewPr snapToGrid="0" snapToObjects="1">
      <p:cViewPr>
        <p:scale>
          <a:sx n="70" d="100"/>
          <a:sy n="70" d="100"/>
        </p:scale>
        <p:origin x="960" y="42"/>
      </p:cViewPr>
      <p:guideLst>
        <p:guide orient="horz" pos="799"/>
        <p:guide orient="horz" pos="8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1" d="100"/>
          <a:sy n="151" d="100"/>
        </p:scale>
        <p:origin x="2560" y="-33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8604" cy="466753"/>
          </a:xfrm>
          <a:prstGeom prst="rect">
            <a:avLst/>
          </a:prstGeom>
        </p:spPr>
        <p:txBody>
          <a:bodyPr vert="horz" lIns="88137" tIns="44069" rIns="88137" bIns="44069" rtlCol="0"/>
          <a:lstStyle>
            <a:lvl1pPr algn="l">
              <a:defRPr sz="1100"/>
            </a:lvl1pPr>
          </a:lstStyle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60" y="1"/>
            <a:ext cx="3038604" cy="466753"/>
          </a:xfrm>
          <a:prstGeom prst="rect">
            <a:avLst/>
          </a:prstGeom>
        </p:spPr>
        <p:txBody>
          <a:bodyPr vert="horz" lIns="88137" tIns="44069" rIns="88137" bIns="44069" rtlCol="0"/>
          <a:lstStyle>
            <a:lvl1pPr algn="r">
              <a:defRPr sz="1100"/>
            </a:lvl1pPr>
          </a:lstStyle>
          <a:p>
            <a:fld id="{9B252DA9-096C-FD4B-9566-2DD1C893C295}" type="datetime4">
              <a:rPr lang="en-US" smtClean="0">
                <a:latin typeface="Century Gothic" panose="020B0502020202020204" pitchFamily="34" charset="0"/>
              </a:rPr>
              <a:t>June 5, 2022</a:t>
            </a:fld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60" y="8829652"/>
            <a:ext cx="3038604" cy="466753"/>
          </a:xfrm>
          <a:prstGeom prst="rect">
            <a:avLst/>
          </a:prstGeom>
        </p:spPr>
        <p:txBody>
          <a:bodyPr vert="horz" lIns="88137" tIns="44069" rIns="88137" bIns="44069" rtlCol="0" anchor="b"/>
          <a:lstStyle>
            <a:lvl1pPr algn="r">
              <a:defRPr sz="1100"/>
            </a:lvl1pPr>
          </a:lstStyle>
          <a:p>
            <a:fld id="{D11C492B-4752-433E-A678-8FD1E4E1AA3D}" type="slidenum">
              <a:rPr lang="en-US" smtClean="0">
                <a:latin typeface="Century Gothic" panose="020B0502020202020204" pitchFamily="34" charset="0"/>
              </a:rPr>
              <a:t>‹Nº›</a:t>
            </a:fld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F99F6-E070-4357-BF7D-0E673FB621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42" y="68172"/>
            <a:ext cx="764711" cy="192978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0657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88137" tIns="44069" rIns="88137" bIns="44069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6434"/>
          </a:xfrm>
          <a:prstGeom prst="rect">
            <a:avLst/>
          </a:prstGeom>
        </p:spPr>
        <p:txBody>
          <a:bodyPr vert="horz" lIns="88137" tIns="44069" rIns="88137" bIns="44069" rtlCol="0"/>
          <a:lstStyle>
            <a:lvl1pPr algn="r">
              <a:defRPr sz="1100">
                <a:latin typeface="Century Gothic" panose="020B0502020202020204" pitchFamily="34" charset="0"/>
              </a:defRPr>
            </a:lvl1pPr>
          </a:lstStyle>
          <a:p>
            <a:fld id="{21B04220-C379-F14E-A3D3-E1CE795A5A42}" type="datetime4">
              <a:rPr lang="en-US" smtClean="0"/>
              <a:t>June 5,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7" tIns="44069" rIns="88137" bIns="440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5"/>
            <a:ext cx="5608320" cy="3660458"/>
          </a:xfrm>
          <a:prstGeom prst="rect">
            <a:avLst/>
          </a:prstGeom>
        </p:spPr>
        <p:txBody>
          <a:bodyPr vert="horz" lIns="88137" tIns="44069" rIns="88137" bIns="44069" rtlCol="0"/>
          <a:lstStyle/>
          <a:p>
            <a:pPr lvl="0"/>
            <a:r>
              <a:rPr lang="en-US" dirty="0"/>
              <a:t>Main Text (Century Gothic 14, black)</a:t>
            </a:r>
          </a:p>
          <a:p>
            <a:pPr lvl="1"/>
            <a:r>
              <a:rPr lang="en-US" dirty="0"/>
              <a:t>Level 1 Bullet (Century Gothic 14, black – mid blue bullet)</a:t>
            </a:r>
          </a:p>
          <a:p>
            <a:pPr lvl="2"/>
            <a:r>
              <a:rPr lang="en-US" dirty="0"/>
              <a:t>Level 2 Bullet (Century Gothic 14, black – mid blue bullet)</a:t>
            </a:r>
          </a:p>
          <a:p>
            <a:pPr lvl="3"/>
            <a:r>
              <a:rPr lang="en-US" dirty="0"/>
              <a:t>Level 3 Bullet (Century Gothic 12, black – mid blue bullet)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9"/>
            <a:ext cx="3037840" cy="466432"/>
          </a:xfrm>
          <a:prstGeom prst="rect">
            <a:avLst/>
          </a:prstGeom>
        </p:spPr>
        <p:txBody>
          <a:bodyPr vert="horz" lIns="88137" tIns="44069" rIns="88137" bIns="44069" rtlCol="0" anchor="b"/>
          <a:lstStyle>
            <a:lvl1pPr algn="r">
              <a:defRPr sz="1100">
                <a:latin typeface="Century Gothic" panose="020B0502020202020204" pitchFamily="34" charset="0"/>
              </a:defRPr>
            </a:lvl1pPr>
          </a:lstStyle>
          <a:p>
            <a:fld id="{501EF7E4-F8FF-43C3-960F-A459CD3593F3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04E20-9161-4AC9-A5A8-F89FC8EEB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" y="883"/>
            <a:ext cx="1289051" cy="473865"/>
          </a:xfrm>
          <a:prstGeom prst="rect">
            <a:avLst/>
          </a:prstGeom>
          <a:solidFill>
            <a:sysClr val="window" lastClr="FFFFFF"/>
          </a:solidFill>
        </p:spPr>
      </p:pic>
    </p:spTree>
    <p:extLst>
      <p:ext uri="{BB962C8B-B14F-4D97-AF65-F5344CB8AC3E}">
        <p14:creationId xmlns:p14="http://schemas.microsoft.com/office/powerpoint/2010/main" val="23449956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400" b="1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399600" indent="-284400" algn="l" defTabSz="914400" rtl="0" eaLnBrk="1" latinLnBrk="0" hangingPunct="1">
      <a:spcAft>
        <a:spcPts val="600"/>
      </a:spcAft>
      <a:buClr>
        <a:schemeClr val="bg2"/>
      </a:buClr>
      <a:buSzPct val="130000"/>
      <a:buFont typeface="Arial" panose="020B0604020202020204" pitchFamily="34" charset="0"/>
      <a:buChar char="•"/>
      <a:defRPr sz="14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622800" indent="-266400" algn="l" defTabSz="914400" rtl="0" eaLnBrk="1" latinLnBrk="0" hangingPunct="1">
      <a:spcBef>
        <a:spcPts val="300"/>
      </a:spcBef>
      <a:spcAft>
        <a:spcPts val="600"/>
      </a:spcAft>
      <a:buClr>
        <a:schemeClr val="bg2"/>
      </a:buClr>
      <a:buFont typeface="Century Gothic" panose="020B0502020202020204" pitchFamily="34" charset="0"/>
      <a:buChar char="»"/>
      <a:defRPr sz="14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900000" indent="-280800" algn="l" defTabSz="914400" rtl="0" eaLnBrk="1" latinLnBrk="0" hangingPunct="1">
      <a:spcBef>
        <a:spcPts val="300"/>
      </a:spcBef>
      <a:buClr>
        <a:schemeClr val="bg2"/>
      </a:buClr>
      <a:buSzPct val="100000"/>
      <a:buFont typeface="Courier New" panose="02070309020205020404" pitchFamily="49" charset="0"/>
      <a:buChar char="o"/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2.jp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&amp;I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365CA43-C0C9-42C2-BC91-76AA65391F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5608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365CA43-C0C9-42C2-BC91-76AA65391F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9FA73B6-0292-4B75-9D69-B1B5738C4C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204380-ACF8-4A7D-8A72-178AA473ACE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041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6B7AE8-D148-491C-A29F-1445E288E10B}"/>
              </a:ext>
            </a:extLst>
          </p:cNvPr>
          <p:cNvSpPr/>
          <p:nvPr userDrawn="1"/>
        </p:nvSpPr>
        <p:spPr>
          <a:xfrm>
            <a:off x="-600" y="3180457"/>
            <a:ext cx="12193200" cy="84195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ABDFE8-296B-4562-B0A8-465BEE91338F}"/>
              </a:ext>
            </a:extLst>
          </p:cNvPr>
          <p:cNvSpPr/>
          <p:nvPr userDrawn="1"/>
        </p:nvSpPr>
        <p:spPr>
          <a:xfrm>
            <a:off x="10634786" y="3027963"/>
            <a:ext cx="15586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Tahoma" charset="0"/>
                <a:cs typeface="Tahoma" charset="0"/>
              </a:rPr>
              <a:t>Heydar </a:t>
            </a:r>
            <a:r>
              <a:rPr lang="en-US" sz="600" kern="1200" baseline="0" noProof="0" dirty="0">
                <a:solidFill>
                  <a:schemeClr val="bg1">
                    <a:lumMod val="75000"/>
                  </a:schemeClr>
                </a:solidFill>
                <a:latin typeface="+mj-lt"/>
                <a:ea typeface="Tahoma" charset="0"/>
                <a:cs typeface="Tahoma" charset="0"/>
              </a:rPr>
              <a:t>Aliyev </a:t>
            </a:r>
            <a:r>
              <a:rPr lang="en-US" sz="600" kern="12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Tahoma" charset="0"/>
                <a:cs typeface="Tahoma" charset="0"/>
              </a:rPr>
              <a:t>Center, </a:t>
            </a:r>
            <a:r>
              <a:rPr lang="en-US" sz="600" kern="1200" baseline="0" dirty="0">
                <a:solidFill>
                  <a:schemeClr val="bg1">
                    <a:lumMod val="75000"/>
                  </a:schemeClr>
                </a:solidFill>
                <a:latin typeface="+mn-lt"/>
                <a:ea typeface="Tahoma" charset="0"/>
                <a:cs typeface="Tahoma" charset="0"/>
              </a:rPr>
              <a:t>Azerbaijan</a:t>
            </a:r>
            <a:r>
              <a:rPr lang="en-US" sz="600" kern="12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Tahoma" charset="0"/>
                <a:cs typeface="Tahoma" charset="0"/>
              </a:rPr>
              <a:t> </a:t>
            </a:r>
            <a:endParaRPr lang="en-GB" sz="600" kern="1200" dirty="0">
              <a:solidFill>
                <a:schemeClr val="bg1">
                  <a:lumMod val="75000"/>
                </a:schemeClr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600" y="3603600"/>
            <a:ext cx="10155600" cy="45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Main Title (Century Gothic 28,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25462" y="4071600"/>
            <a:ext cx="10155600" cy="3132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 (Century Gothic 20, dark blue)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347792" y="393907"/>
            <a:ext cx="5671930" cy="2205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b="0" baseline="0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Date (Century Gothic 12, light gray)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7792" y="142147"/>
            <a:ext cx="5671930" cy="24622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US" sz="1600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rPr>
              <a:t>Process &amp; IT</a:t>
            </a:r>
            <a:endParaRPr lang="en-GB" sz="1600" kern="1200" dirty="0">
              <a:solidFill>
                <a:schemeClr val="bg1"/>
              </a:solidFill>
              <a:latin typeface="+mj-lt"/>
              <a:ea typeface="Tahoma" charset="0"/>
              <a:cs typeface="Tahoma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6FFD06-96A7-47B8-BA64-E7E17C64205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2093" y="6251742"/>
            <a:ext cx="1313470" cy="632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2542F-8C4D-4EC4-B453-168CF7D1F23A}"/>
              </a:ext>
            </a:extLst>
          </p:cNvPr>
          <p:cNvSpPr txBox="1"/>
          <p:nvPr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61652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(Century Gothic 24,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85200" y="1432800"/>
            <a:ext cx="5355200" cy="4586400"/>
          </a:xfrm>
        </p:spPr>
        <p:txBody>
          <a:bodyPr/>
          <a:lstStyle/>
          <a:p>
            <a:r>
              <a:rPr lang="en-US" kern="0" dirty="0"/>
              <a:t>Main Text (</a:t>
            </a:r>
            <a:r>
              <a:rPr lang="en-US" dirty="0"/>
              <a:t>Century Gothic </a:t>
            </a:r>
            <a:r>
              <a:rPr lang="en-US" kern="0" dirty="0"/>
              <a:t>14, black)</a:t>
            </a:r>
          </a:p>
          <a:p>
            <a:pPr lvl="1"/>
            <a:r>
              <a:rPr lang="en-US" kern="0" dirty="0"/>
              <a:t>Level 1 Bullet (</a:t>
            </a:r>
            <a:r>
              <a:rPr lang="en-US" dirty="0"/>
              <a:t>Century Gothic</a:t>
            </a:r>
            <a:r>
              <a:rPr lang="en-US" kern="0" dirty="0"/>
              <a:t> 14, black – mid blue bullet)</a:t>
            </a:r>
          </a:p>
          <a:p>
            <a:pPr lvl="2"/>
            <a:r>
              <a:rPr lang="en-US" kern="0" dirty="0"/>
              <a:t>Level 2 Bullet (</a:t>
            </a:r>
            <a:r>
              <a:rPr lang="en-US" dirty="0"/>
              <a:t>Century Gothic</a:t>
            </a:r>
            <a:r>
              <a:rPr lang="en-US" kern="0" dirty="0"/>
              <a:t> 14, black – mid blue double arrow)</a:t>
            </a:r>
          </a:p>
          <a:p>
            <a:pPr lvl="3"/>
            <a:r>
              <a:rPr lang="en-US" kern="0" dirty="0"/>
              <a:t>Level 3 Bullet (</a:t>
            </a:r>
            <a:r>
              <a:rPr lang="en-US" dirty="0"/>
              <a:t>Century Gothic</a:t>
            </a:r>
            <a:r>
              <a:rPr lang="en-US" kern="0" dirty="0"/>
              <a:t> 12, black – mid blue circle bullet)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40400" y="1432800"/>
            <a:ext cx="5343612" cy="471600"/>
          </a:xfrm>
        </p:spPr>
        <p:txBody>
          <a:bodyPr anchor="ctr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 (Century Gothic 16, medium gray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440400" y="1965600"/>
            <a:ext cx="5343525" cy="4053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 (Graph, Table, Image, etc.)</a:t>
            </a:r>
          </a:p>
        </p:txBody>
      </p:sp>
    </p:spTree>
    <p:extLst>
      <p:ext uri="{BB962C8B-B14F-4D97-AF65-F5344CB8AC3E}">
        <p14:creationId xmlns:p14="http://schemas.microsoft.com/office/powerpoint/2010/main" val="3958255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Title (Century Gothic 24,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85200" y="1440000"/>
            <a:ext cx="5331600" cy="475200"/>
          </a:xfrm>
        </p:spPr>
        <p:txBody>
          <a:bodyPr anchor="ctr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(Century Gothic 16, medium gray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85200" y="1965600"/>
            <a:ext cx="5331600" cy="40536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Content (Graph, Table, Image, etc.)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505200" y="1440000"/>
            <a:ext cx="5278812" cy="4593600"/>
          </a:xfrm>
        </p:spPr>
        <p:txBody>
          <a:bodyPr/>
          <a:lstStyle/>
          <a:p>
            <a:r>
              <a:rPr lang="en-US" kern="0" dirty="0"/>
              <a:t>Main Text (</a:t>
            </a:r>
            <a:r>
              <a:rPr lang="en-US" dirty="0"/>
              <a:t>Century Gothic </a:t>
            </a:r>
            <a:r>
              <a:rPr lang="en-US" kern="0" dirty="0"/>
              <a:t>14, black)</a:t>
            </a:r>
          </a:p>
          <a:p>
            <a:pPr lvl="1"/>
            <a:r>
              <a:rPr lang="en-US" kern="0" dirty="0"/>
              <a:t>Level 1 Bullet (</a:t>
            </a:r>
            <a:r>
              <a:rPr lang="en-US" dirty="0"/>
              <a:t>Century Gothic</a:t>
            </a:r>
            <a:r>
              <a:rPr lang="en-US" kern="0" dirty="0"/>
              <a:t> 14, black – mid blue bullet)</a:t>
            </a:r>
          </a:p>
          <a:p>
            <a:pPr lvl="2"/>
            <a:r>
              <a:rPr lang="en-US" kern="0" dirty="0"/>
              <a:t>Level 2 Bullet (</a:t>
            </a:r>
            <a:r>
              <a:rPr lang="en-US" dirty="0"/>
              <a:t>Century Gothic</a:t>
            </a:r>
            <a:r>
              <a:rPr lang="en-US" kern="0" dirty="0"/>
              <a:t> 14, black – mid blue double arrow)</a:t>
            </a:r>
          </a:p>
          <a:p>
            <a:pPr lvl="3"/>
            <a:r>
              <a:rPr lang="en-US" kern="0" dirty="0"/>
              <a:t>Level 3 Bullet (</a:t>
            </a:r>
            <a:r>
              <a:rPr lang="en-US" dirty="0"/>
              <a:t>Century Gothic</a:t>
            </a:r>
            <a:r>
              <a:rPr lang="en-US" kern="0" dirty="0"/>
              <a:t> 12, black – mid blue circle bullet)</a:t>
            </a:r>
          </a:p>
        </p:txBody>
      </p:sp>
    </p:spTree>
    <p:extLst>
      <p:ext uri="{BB962C8B-B14F-4D97-AF65-F5344CB8AC3E}">
        <p14:creationId xmlns:p14="http://schemas.microsoft.com/office/powerpoint/2010/main" val="12686006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Title (Century Gothic 24,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85200" y="1429200"/>
            <a:ext cx="11398812" cy="459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Content (Graph, Table, Image, etc.)</a:t>
            </a:r>
          </a:p>
        </p:txBody>
      </p:sp>
    </p:spTree>
    <p:extLst>
      <p:ext uri="{BB962C8B-B14F-4D97-AF65-F5344CB8AC3E}">
        <p14:creationId xmlns:p14="http://schemas.microsoft.com/office/powerpoint/2010/main" val="405399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4000">
                <a:srgbClr val="303E5A"/>
              </a:gs>
              <a:gs pos="67000">
                <a:srgbClr val="44546A">
                  <a:lumMod val="50000"/>
                </a:srgbClr>
              </a:gs>
              <a:gs pos="19000">
                <a:srgbClr val="42506C"/>
              </a:gs>
              <a:gs pos="0">
                <a:srgbClr val="4E5C79">
                  <a:alpha val="96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000" y="3167391"/>
            <a:ext cx="11160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THANK YOU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A0682-8E72-48E7-ACFD-297785A3C401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2603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for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FD280AA-5257-42E0-A6DA-E4E1BEB8B3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FD280AA-5257-42E0-A6DA-E4E1BEB8B3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539178C-F3A6-48F2-807A-C580113F100A}"/>
              </a:ext>
            </a:extLst>
          </p:cNvPr>
          <p:cNvSpPr/>
          <p:nvPr userDrawn="1"/>
        </p:nvSpPr>
        <p:spPr>
          <a:xfrm>
            <a:off x="-24538" y="-9000"/>
            <a:ext cx="12241076" cy="6876000"/>
          </a:xfrm>
          <a:prstGeom prst="rect">
            <a:avLst/>
          </a:prstGeom>
          <a:gradFill flip="none" rotWithShape="1">
            <a:gsLst>
              <a:gs pos="34000">
                <a:schemeClr val="bg1"/>
              </a:gs>
              <a:gs pos="67000">
                <a:schemeClr val="bg1">
                  <a:lumMod val="95000"/>
                </a:schemeClr>
              </a:gs>
              <a:gs pos="19000">
                <a:schemeClr val="bg1"/>
              </a:gs>
              <a:gs pos="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40000" y="3167391"/>
            <a:ext cx="11160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0327F-7031-4B7B-B67E-81067423D261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060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up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4000">
                <a:srgbClr val="303E5A"/>
              </a:gs>
              <a:gs pos="67000">
                <a:srgbClr val="44546A">
                  <a:lumMod val="50000"/>
                </a:srgbClr>
              </a:gs>
              <a:gs pos="19000">
                <a:srgbClr val="42506C"/>
              </a:gs>
              <a:gs pos="0">
                <a:srgbClr val="4E5C79">
                  <a:alpha val="96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000" y="3167391"/>
            <a:ext cx="11160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</a:rPr>
              <a:t>Backup</a:t>
            </a:r>
            <a:r>
              <a:rPr lang="en-US" sz="2800" b="1" baseline="0" dirty="0">
                <a:solidFill>
                  <a:schemeClr val="bg1"/>
                </a:solidFill>
              </a:rPr>
              <a:t> Slides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48C16-EF8F-4031-9819-EADCD0F07B92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100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 slides - for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4B2F052-1E19-437C-9558-E057FE7AA6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4B2F052-1E19-437C-9558-E057FE7AA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83A3816-A6C7-458C-B55A-DA14847BA440}"/>
              </a:ext>
            </a:extLst>
          </p:cNvPr>
          <p:cNvSpPr/>
          <p:nvPr userDrawn="1"/>
        </p:nvSpPr>
        <p:spPr>
          <a:xfrm>
            <a:off x="-24538" y="-9000"/>
            <a:ext cx="12241076" cy="6876000"/>
          </a:xfrm>
          <a:prstGeom prst="rect">
            <a:avLst/>
          </a:prstGeom>
          <a:gradFill flip="none" rotWithShape="1">
            <a:gsLst>
              <a:gs pos="34000">
                <a:schemeClr val="bg1"/>
              </a:gs>
              <a:gs pos="67000">
                <a:schemeClr val="bg1">
                  <a:lumMod val="95000"/>
                </a:schemeClr>
              </a:gs>
              <a:gs pos="19000">
                <a:schemeClr val="bg1"/>
              </a:gs>
              <a:gs pos="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40000" y="3167391"/>
            <a:ext cx="11160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</a:rPr>
              <a:t>Backup</a:t>
            </a:r>
            <a:r>
              <a:rPr lang="en-US" sz="2800" b="1" baseline="0" dirty="0">
                <a:solidFill>
                  <a:schemeClr val="tx2"/>
                </a:solidFill>
              </a:rPr>
              <a:t> Slides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7A713-7CB7-40FF-A3AA-23C66556C83B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7551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MEX G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16717BA-4D47-48CB-B42D-499B8A6EA3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36495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16717BA-4D47-48CB-B42D-499B8A6EA3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FB6AD04-C6D2-4EEF-90AD-757B74AEE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4D0B43-D66A-4C03-9AB7-223251009A8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0416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327214-6AC8-4B91-8C14-1CAEA13BBEE3}"/>
              </a:ext>
            </a:extLst>
          </p:cNvPr>
          <p:cNvSpPr/>
          <p:nvPr userDrawn="1"/>
        </p:nvSpPr>
        <p:spPr>
          <a:xfrm>
            <a:off x="10424161" y="3027965"/>
            <a:ext cx="165224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" kern="12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Tahoma" charset="0"/>
                <a:cs typeface="Tahoma" charset="0"/>
              </a:rPr>
              <a:t>Faculty of Health Sciences, Spain</a:t>
            </a:r>
            <a:endParaRPr lang="en-GB" sz="600" kern="1200" dirty="0">
              <a:solidFill>
                <a:schemeClr val="bg1">
                  <a:lumMod val="75000"/>
                </a:schemeClr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96E820-7566-42F5-A170-23E8AA9F4F31}"/>
              </a:ext>
            </a:extLst>
          </p:cNvPr>
          <p:cNvSpPr/>
          <p:nvPr userDrawn="1"/>
        </p:nvSpPr>
        <p:spPr>
          <a:xfrm>
            <a:off x="-600" y="3180457"/>
            <a:ext cx="12193200" cy="84195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/>
          <p:cNvSpPr/>
          <p:nvPr/>
        </p:nvSpPr>
        <p:spPr>
          <a:xfrm>
            <a:off x="6347792" y="142147"/>
            <a:ext cx="5671931" cy="24622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US" sz="1600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rPr>
              <a:t>CEMEX Go</a:t>
            </a:r>
            <a:endParaRPr lang="en-GB" sz="1600" kern="1200" dirty="0">
              <a:solidFill>
                <a:schemeClr val="bg1"/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3DA3CD-8D6F-47A6-A618-5F46AD7BD5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600" y="3603600"/>
            <a:ext cx="10155600" cy="45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Main Title (Century Gothic 28,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F3D8756-4D68-4B8A-868A-FA6887E932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5462" y="4071600"/>
            <a:ext cx="10155600" cy="3132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 (Century Gothic 20, dark blue)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A646AD6-C39D-43C0-8C01-B30AB40547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47792" y="393907"/>
            <a:ext cx="5671930" cy="2205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b="0" baseline="0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Date (Century Gothic 12, light gray)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AE071B-C75F-43BF-9C75-313D25FBCC2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2093" y="6251742"/>
            <a:ext cx="1313470" cy="6322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934F58-C5D0-48DE-A95F-9BC2D0FB9284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5483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H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2913981-C25D-488E-B70C-BC831C0143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5069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2913981-C25D-488E-B70C-BC831C0143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43481FA-6BF6-419F-B145-7E068B9CB7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A54F2B-0F80-4781-9999-A56E18B03C2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0416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28D2C2-86BC-465A-8AF0-65159A90327B}"/>
              </a:ext>
            </a:extLst>
          </p:cNvPr>
          <p:cNvSpPr/>
          <p:nvPr userDrawn="1"/>
        </p:nvSpPr>
        <p:spPr>
          <a:xfrm>
            <a:off x="10872624" y="3027963"/>
            <a:ext cx="135486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" kern="1200" baseline="0" dirty="0">
                <a:solidFill>
                  <a:schemeClr val="tx2"/>
                </a:solidFill>
                <a:latin typeface="+mj-lt"/>
                <a:ea typeface="Tahoma" charset="0"/>
                <a:cs typeface="Tahoma" charset="0"/>
              </a:rPr>
              <a:t>Hotel Steigenberger, Germany</a:t>
            </a:r>
            <a:endParaRPr lang="en-GB" sz="600" kern="1200" dirty="0">
              <a:solidFill>
                <a:schemeClr val="tx2"/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141B45-355C-43FB-80F1-8A8591BF7331}"/>
              </a:ext>
            </a:extLst>
          </p:cNvPr>
          <p:cNvSpPr/>
          <p:nvPr userDrawn="1"/>
        </p:nvSpPr>
        <p:spPr>
          <a:xfrm>
            <a:off x="-600" y="3180457"/>
            <a:ext cx="12193200" cy="84195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347792" y="393907"/>
            <a:ext cx="5671930" cy="2205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b="0" baseline="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Date (Century Gothic 12, dark blue)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47792" y="142147"/>
            <a:ext cx="5671930" cy="24622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US" sz="1600" kern="1200" dirty="0">
                <a:solidFill>
                  <a:schemeClr val="tx2"/>
                </a:solidFill>
                <a:latin typeface="+mj-lt"/>
                <a:ea typeface="Tahoma" charset="0"/>
                <a:cs typeface="Tahoma" charset="0"/>
              </a:rPr>
              <a:t>OHR</a:t>
            </a:r>
            <a:endParaRPr lang="en-GB" sz="1600" kern="1200" dirty="0">
              <a:solidFill>
                <a:schemeClr val="tx2"/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BEF0DCC-257A-409D-9F9B-6D55E7DFA8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600" y="3603600"/>
            <a:ext cx="10155600" cy="45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Main Title (Century Gothic 28,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030E5A9-863F-4FED-9B03-0A86E9032E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5462" y="4071600"/>
            <a:ext cx="10155600" cy="3132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 (Century Gothic 20, dark blue)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F565DA-0E9E-41C4-AB0A-B7390B2BC04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2093" y="6251742"/>
            <a:ext cx="1313470" cy="6322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6E635C-99E8-4398-817E-1449F7C53C78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7984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lth &amp; Safety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0DE0D5-4FCA-41B4-B27D-1979F84A99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9969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0DE0D5-4FCA-41B4-B27D-1979F84A99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C4396E2-DD38-421F-9138-7416F7C02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F2511B-6CCF-4F36-AF42-0FC5292181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041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71B651F-F486-4B48-94B4-D76AB9E6DF6C}"/>
              </a:ext>
            </a:extLst>
          </p:cNvPr>
          <p:cNvSpPr/>
          <p:nvPr userDrawn="1"/>
        </p:nvSpPr>
        <p:spPr>
          <a:xfrm>
            <a:off x="-600" y="3180457"/>
            <a:ext cx="12193200" cy="84195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F319ED-9C75-4D90-8D7E-31374790A6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600" y="3603600"/>
            <a:ext cx="10155600" cy="45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Main Title (Century Gothic 28,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A81044-42C6-432C-9764-86A3FEBA8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462" y="4071600"/>
            <a:ext cx="10155600" cy="3132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 (Century Gothic 20, dark blue)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EC9D6B0-CCAD-4230-8C54-781E769F8F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47792" y="393907"/>
            <a:ext cx="5671930" cy="2205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b="0" baseline="0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Date (Century Gothic 12, light gray)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994B0-AAF9-48A1-B263-0D7C9B7427C3}"/>
              </a:ext>
            </a:extLst>
          </p:cNvPr>
          <p:cNvSpPr/>
          <p:nvPr/>
        </p:nvSpPr>
        <p:spPr>
          <a:xfrm>
            <a:off x="6347792" y="142147"/>
            <a:ext cx="5671930" cy="246221"/>
          </a:xfrm>
          <a:prstGeom prst="rect">
            <a:avLst/>
          </a:prstGeom>
          <a:effectLst/>
        </p:spPr>
        <p:txBody>
          <a:bodyPr wrap="square" tIns="0" bIns="0">
            <a:spAutoFit/>
          </a:bodyPr>
          <a:lstStyle/>
          <a:p>
            <a:pPr algn="r"/>
            <a:r>
              <a:rPr lang="en-US" sz="1600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rPr>
              <a:t>Health &amp; Safety</a:t>
            </a:r>
            <a:endParaRPr lang="en-GB" sz="1600" kern="1200" dirty="0">
              <a:solidFill>
                <a:schemeClr val="bg1"/>
              </a:solidFill>
              <a:latin typeface="+mj-lt"/>
              <a:ea typeface="Tahoma" charset="0"/>
              <a:cs typeface="Tahoma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440597-434B-4CB2-A580-DE76D78DBE5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2093" y="6251742"/>
            <a:ext cx="1313470" cy="6322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E5D181-4693-4724-9CA6-7A6152E730F1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435492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6273800"/>
            <a:ext cx="12192000" cy="587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0" y="0"/>
            <a:ext cx="12192000" cy="877540"/>
          </a:xfrm>
          <a:prstGeom prst="rect">
            <a:avLst/>
          </a:prstGeom>
          <a:gradFill flip="none" rotWithShape="1">
            <a:gsLst>
              <a:gs pos="34000">
                <a:srgbClr val="303E5A"/>
              </a:gs>
              <a:gs pos="67000">
                <a:srgbClr val="44546A">
                  <a:lumMod val="50000"/>
                </a:srgbClr>
              </a:gs>
              <a:gs pos="19000">
                <a:srgbClr val="42506C"/>
              </a:gs>
              <a:gs pos="0">
                <a:srgbClr val="4E5C79">
                  <a:alpha val="96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875614"/>
            <a:ext cx="12191999" cy="84195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7600" y="1378800"/>
            <a:ext cx="10944000" cy="338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sz="1600" b="1" baseline="0">
                <a:solidFill>
                  <a:schemeClr val="tx1"/>
                </a:solidFill>
                <a:latin typeface="+mn-lt"/>
              </a:defRPr>
            </a:lvl1pPr>
            <a:lvl2pPr marL="4000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  <a:tabLst/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Topic 01 (Century Gothic 16, black </a:t>
            </a:r>
            <a:r>
              <a:rPr lang="mr-IN" dirty="0"/>
              <a:t>–</a:t>
            </a:r>
            <a:r>
              <a:rPr lang="en-US" dirty="0"/>
              <a:t> bold)</a:t>
            </a:r>
          </a:p>
          <a:p>
            <a:pPr lvl="1"/>
            <a:r>
              <a:rPr lang="en-US" dirty="0"/>
              <a:t>Subtopic 01 (Century Gothic 14, black)</a:t>
            </a:r>
          </a:p>
          <a:p>
            <a:pPr marL="4000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Subtopic 02 (Century Gothic 14, black)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Topic 02 (Century Gothic 16, black </a:t>
            </a:r>
            <a:r>
              <a:rPr lang="mr-IN" dirty="0"/>
              <a:t>–</a:t>
            </a:r>
            <a:r>
              <a:rPr lang="en-US" dirty="0"/>
              <a:t> bold)</a:t>
            </a:r>
          </a:p>
          <a:p>
            <a:pPr lvl="1"/>
            <a:r>
              <a:rPr lang="en-US" dirty="0"/>
              <a:t>Subtopic 01 (Century Gothic 14, black)</a:t>
            </a:r>
          </a:p>
          <a:p>
            <a:pPr marL="4000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Subtopic 02 (Century Gothic 14, black)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0" y="205200"/>
            <a:ext cx="6094800" cy="52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7AFE1-070F-4670-843F-4FEA0E13E6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2093" y="6251742"/>
            <a:ext cx="1313470" cy="632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85763-5C05-4470-B157-3FD0B883B6D1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9663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S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7E6FD71-7FD8-4F9D-BF93-20ACCC781B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4804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7E6FD71-7FD8-4F9D-BF93-20ACCC781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BA18646-6C9F-4E24-8320-A15ACE62DF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454D26-80A7-43CA-869F-034C36C6FE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041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322C09-D45B-4DA8-B2FB-36CCCE2A76E9}"/>
              </a:ext>
            </a:extLst>
          </p:cNvPr>
          <p:cNvSpPr/>
          <p:nvPr userDrawn="1"/>
        </p:nvSpPr>
        <p:spPr>
          <a:xfrm>
            <a:off x="10604500" y="3027964"/>
            <a:ext cx="147190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" kern="1200" baseline="0" dirty="0">
                <a:solidFill>
                  <a:schemeClr val="tx2"/>
                </a:solidFill>
                <a:latin typeface="+mj-lt"/>
                <a:ea typeface="Tahoma" charset="0"/>
                <a:cs typeface="Tahoma" charset="0"/>
              </a:rPr>
              <a:t>Hercules Towers, Spain</a:t>
            </a:r>
            <a:endParaRPr lang="en-GB" sz="600" kern="1200" dirty="0">
              <a:solidFill>
                <a:schemeClr val="tx2"/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0C6543-E93E-4BEA-BA47-85D21E3F237D}"/>
              </a:ext>
            </a:extLst>
          </p:cNvPr>
          <p:cNvSpPr/>
          <p:nvPr userDrawn="1"/>
        </p:nvSpPr>
        <p:spPr>
          <a:xfrm>
            <a:off x="-600" y="3180457"/>
            <a:ext cx="12193200" cy="84195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AF872C-27BB-4554-87BC-C35482CA38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600" y="3603600"/>
            <a:ext cx="10155600" cy="45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Main Title (Century Gothic 28,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F4487BD1-4042-4D65-872E-DB93BFD558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462" y="4071600"/>
            <a:ext cx="10155600" cy="3132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 (Century Gothic 20, dark blue)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FE1F258C-A6CF-4BD3-A4DA-95B091E347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47792" y="393907"/>
            <a:ext cx="5671930" cy="2205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b="0" baseline="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Date (Century Gothic 12, dark blue)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CEC798-25DB-4491-9BFF-9FA1B60BFE24}"/>
              </a:ext>
            </a:extLst>
          </p:cNvPr>
          <p:cNvSpPr/>
          <p:nvPr/>
        </p:nvSpPr>
        <p:spPr>
          <a:xfrm>
            <a:off x="6347792" y="142147"/>
            <a:ext cx="5671930" cy="24622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US" sz="1600" kern="1200" dirty="0">
                <a:solidFill>
                  <a:schemeClr val="tx2"/>
                </a:solidFill>
                <a:latin typeface="+mj-lt"/>
                <a:ea typeface="Tahoma" charset="0"/>
                <a:cs typeface="Tahoma" charset="0"/>
              </a:rPr>
              <a:t>GSO</a:t>
            </a:r>
            <a:endParaRPr lang="en-GB" sz="1600" kern="1200" dirty="0">
              <a:solidFill>
                <a:schemeClr val="tx2"/>
              </a:solidFill>
              <a:latin typeface="+mj-lt"/>
              <a:ea typeface="Tahoma" charset="0"/>
              <a:cs typeface="Tahoma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8321B1-D5EF-4403-A20B-A0F3E7FC572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2093" y="6251742"/>
            <a:ext cx="1313470" cy="6322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5B8C6F-C212-4941-9EC2-5A3E432F4ABD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919641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. Comms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0DA77A3-A251-49D4-8BF7-62F1007488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651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0DA77A3-A251-49D4-8BF7-62F1007488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92A5D3A-517B-4CBD-8F7A-C79403B019FC}"/>
              </a:ext>
            </a:extLst>
          </p:cNvPr>
          <p:cNvSpPr/>
          <p:nvPr userDrawn="1"/>
        </p:nvSpPr>
        <p:spPr>
          <a:xfrm>
            <a:off x="0" y="2381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D84F07-CBBD-414E-BA08-AD5D9A43E27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0416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AE6FD63-81CA-4CFB-B890-D673FC430F6C}"/>
              </a:ext>
            </a:extLst>
          </p:cNvPr>
          <p:cNvSpPr/>
          <p:nvPr userDrawn="1"/>
        </p:nvSpPr>
        <p:spPr>
          <a:xfrm>
            <a:off x="10582772" y="3027963"/>
            <a:ext cx="149363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" kern="1200" baseline="0" dirty="0">
                <a:solidFill>
                  <a:schemeClr val="bg1">
                    <a:lumMod val="65000"/>
                  </a:schemeClr>
                </a:solidFill>
                <a:latin typeface="+mj-lt"/>
                <a:ea typeface="Tahoma" charset="0"/>
                <a:cs typeface="Tahoma" charset="0"/>
              </a:rPr>
              <a:t>Torre Reforma, Mexico</a:t>
            </a:r>
            <a:endParaRPr lang="en-GB" sz="600" kern="1200" dirty="0">
              <a:solidFill>
                <a:schemeClr val="bg1">
                  <a:lumMod val="65000"/>
                </a:schemeClr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187102-C38F-4A79-8D48-FA79AC0C4CA1}"/>
              </a:ext>
            </a:extLst>
          </p:cNvPr>
          <p:cNvSpPr/>
          <p:nvPr userDrawn="1"/>
        </p:nvSpPr>
        <p:spPr>
          <a:xfrm>
            <a:off x="-600" y="3180457"/>
            <a:ext cx="12193200" cy="84195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600" y="3603600"/>
            <a:ext cx="10155600" cy="4500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Main Title (Century Gothic 28,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25462" y="4071600"/>
            <a:ext cx="10155600" cy="3132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 (Century Gothic 20, dark blue)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347792" y="393907"/>
            <a:ext cx="5671930" cy="2205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b="0" baseline="0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Date (Century Gothic 12, light gray)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6347792" y="142147"/>
            <a:ext cx="5671930" cy="24622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US" sz="1600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rPr>
              <a:t>Corp. Comms &amp; Public Affairs</a:t>
            </a:r>
            <a:endParaRPr lang="en-GB" sz="1600" kern="1200" dirty="0">
              <a:solidFill>
                <a:schemeClr val="bg1"/>
              </a:solidFill>
              <a:latin typeface="+mj-lt"/>
              <a:ea typeface="Tahoma" charset="0"/>
              <a:cs typeface="Tahoma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1F508B-A862-40B1-8B36-F4CC43B3961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551" y="6250804"/>
            <a:ext cx="1313470" cy="632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3461D2-49BD-406D-AF47-8885A0DDB296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6191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987074-8074-4657-A07E-1260F30C59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86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987074-8074-4657-A07E-1260F30C5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523D8F9-D71B-4406-BDF5-11DF4566F1A4}"/>
              </a:ext>
            </a:extLst>
          </p:cNvPr>
          <p:cNvSpPr/>
          <p:nvPr userDrawn="1"/>
        </p:nvSpPr>
        <p:spPr>
          <a:xfrm>
            <a:off x="0" y="14068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C5F6E4-5CF6-412B-98BC-BFAB25A35E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0416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BA4F6E8-6DDC-454F-812A-17B4C5EE6F29}"/>
              </a:ext>
            </a:extLst>
          </p:cNvPr>
          <p:cNvSpPr/>
          <p:nvPr userDrawn="1"/>
        </p:nvSpPr>
        <p:spPr>
          <a:xfrm>
            <a:off x="10249470" y="3027963"/>
            <a:ext cx="18269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" kern="1200" baseline="0" dirty="0">
                <a:solidFill>
                  <a:schemeClr val="bg1">
                    <a:lumMod val="65000"/>
                  </a:schemeClr>
                </a:solidFill>
                <a:latin typeface="+mn-lt"/>
                <a:ea typeface="Tahoma" charset="0"/>
                <a:cs typeface="Tahoma" charset="0"/>
              </a:rPr>
              <a:t>Therapeutic pools, Puerto Rico</a:t>
            </a:r>
            <a:endParaRPr lang="en-GB" sz="600" kern="1200" dirty="0">
              <a:solidFill>
                <a:schemeClr val="bg1">
                  <a:lumMod val="65000"/>
                </a:schemeClr>
              </a:solidFill>
              <a:latin typeface="+mn-lt"/>
              <a:ea typeface="Tahoma" charset="0"/>
              <a:cs typeface="Tahom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037BA7-5428-46C1-A0D9-8248920BD9BE}"/>
              </a:ext>
            </a:extLst>
          </p:cNvPr>
          <p:cNvSpPr/>
          <p:nvPr userDrawn="1"/>
        </p:nvSpPr>
        <p:spPr>
          <a:xfrm>
            <a:off x="-600" y="3180457"/>
            <a:ext cx="12193200" cy="84195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600" y="3603600"/>
            <a:ext cx="10155600" cy="4500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Main Title (Century Gothic 28,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25462" y="4071600"/>
            <a:ext cx="10155600" cy="3132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 (Century Gothic 20, dark blue)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347792" y="393907"/>
            <a:ext cx="5671930" cy="2205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b="0" baseline="0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Date (Century Gothic 12, light gray)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6347792" y="142147"/>
            <a:ext cx="5671930" cy="24622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US" sz="1600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rPr>
              <a:t>VMO</a:t>
            </a:r>
            <a:endParaRPr lang="en-GB" sz="1600" kern="1200" dirty="0">
              <a:solidFill>
                <a:schemeClr val="bg1"/>
              </a:solidFill>
              <a:latin typeface="+mj-lt"/>
              <a:ea typeface="Tahoma" charset="0"/>
              <a:cs typeface="Tahoma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1F508B-A862-40B1-8B36-F4CC43B3961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551" y="6250804"/>
            <a:ext cx="1313470" cy="632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6FC8B0-6D0E-4803-BA33-C94F0E76E449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5191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ly Ch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3987074-8074-4657-A07E-1260F30C59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87366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3987074-8074-4657-A07E-1260F30C5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523D8F9-D71B-4406-BDF5-11DF4566F1A4}"/>
              </a:ext>
            </a:extLst>
          </p:cNvPr>
          <p:cNvSpPr/>
          <p:nvPr userDrawn="1"/>
        </p:nvSpPr>
        <p:spPr>
          <a:xfrm>
            <a:off x="0" y="14068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600" y="3603600"/>
            <a:ext cx="10155600" cy="4500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Main Title (Century Gothic 28,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25462" y="4071600"/>
            <a:ext cx="10155600" cy="3132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45FB8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 (Century Gothic 20, dark blue)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1F508B-A862-40B1-8B36-F4CC43B3961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551" y="6250804"/>
            <a:ext cx="1313470" cy="632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6FC8B0-6D0E-4803-BA33-C94F0E76E449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A9B0EC-BD11-451C-A903-360F519F362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" y="0"/>
            <a:ext cx="12191989" cy="3204161"/>
          </a:xfrm>
          <a:prstGeom prst="rect">
            <a:avLst/>
          </a:prstGeom>
        </p:spPr>
      </p:pic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487330E9-6FF5-426A-A1FE-49B4163BF2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47792" y="393907"/>
            <a:ext cx="5671930" cy="2205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b="0" baseline="0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/>
              <a:t>Date (Century Gothic 12, dark blue)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7A8E5-ECF3-4894-A19E-A97CF5B58B53}"/>
              </a:ext>
            </a:extLst>
          </p:cNvPr>
          <p:cNvSpPr/>
          <p:nvPr userDrawn="1"/>
        </p:nvSpPr>
        <p:spPr>
          <a:xfrm>
            <a:off x="6347792" y="142147"/>
            <a:ext cx="5671930" cy="24622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US" sz="16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Tahoma" charset="0"/>
                <a:cs typeface="Tahoma" charset="0"/>
              </a:rPr>
              <a:t>Supply Chain</a:t>
            </a:r>
            <a:endParaRPr lang="en-GB" sz="1600" kern="1200" dirty="0">
              <a:solidFill>
                <a:schemeClr val="bg1">
                  <a:lumMod val="95000"/>
                </a:schemeClr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4A5376-7BBB-44B6-9DD1-EB7D96070879}"/>
              </a:ext>
            </a:extLst>
          </p:cNvPr>
          <p:cNvSpPr/>
          <p:nvPr userDrawn="1"/>
        </p:nvSpPr>
        <p:spPr>
          <a:xfrm>
            <a:off x="10269416" y="3027964"/>
            <a:ext cx="180699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6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Tahoma" charset="0"/>
                <a:cs typeface="Tahoma" charset="0"/>
              </a:rPr>
              <a:t>Roberto G. </a:t>
            </a:r>
            <a:r>
              <a:rPr lang="en-US" sz="600" baseline="0" dirty="0" err="1">
                <a:solidFill>
                  <a:schemeClr val="bg1">
                    <a:lumMod val="75000"/>
                  </a:schemeClr>
                </a:solidFill>
                <a:latin typeface="+mj-lt"/>
                <a:ea typeface="Tahoma" charset="0"/>
                <a:cs typeface="Tahoma" charset="0"/>
              </a:rPr>
              <a:t>Sada</a:t>
            </a:r>
            <a:r>
              <a:rPr lang="en-US" sz="6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Tahoma" charset="0"/>
                <a:cs typeface="Tahoma" charset="0"/>
              </a:rPr>
              <a:t> Center, Mexico</a:t>
            </a:r>
            <a:endParaRPr lang="en-GB" sz="600" baseline="0" dirty="0">
              <a:solidFill>
                <a:schemeClr val="bg1">
                  <a:lumMod val="75000"/>
                </a:schemeClr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037BA7-5428-46C1-A0D9-8248920BD9BE}"/>
              </a:ext>
            </a:extLst>
          </p:cNvPr>
          <p:cNvSpPr/>
          <p:nvPr userDrawn="1"/>
        </p:nvSpPr>
        <p:spPr>
          <a:xfrm>
            <a:off x="-600" y="3180457"/>
            <a:ext cx="12193200" cy="84195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76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4000">
                <a:srgbClr val="303E5A"/>
              </a:gs>
              <a:gs pos="67000">
                <a:srgbClr val="44546A">
                  <a:lumMod val="50000"/>
                </a:srgbClr>
              </a:gs>
              <a:gs pos="19000">
                <a:srgbClr val="42506C"/>
              </a:gs>
              <a:gs pos="0">
                <a:srgbClr val="4E5C79">
                  <a:alpha val="96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2923200"/>
            <a:ext cx="11160000" cy="503999"/>
          </a:xfrm>
        </p:spPr>
        <p:txBody>
          <a:bodyPr anchor="ctr">
            <a:noAutofit/>
          </a:bodyPr>
          <a:lstStyle>
            <a:lvl1pPr>
              <a:defRPr sz="28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(Century Gothic 28, white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445200"/>
            <a:ext cx="11160125" cy="5080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(Century Gothic 20, light blue)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465600" y="378000"/>
            <a:ext cx="5230800" cy="5039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Main Title (Century Gothic 14, white)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B04C49-5241-412D-8C3B-11A4A24811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4353" y="6250804"/>
            <a:ext cx="1313468" cy="632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2B41B7-E003-4A89-837A-15E743EA7443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204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or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36FF1BF-A14F-4D09-84F3-773A802BBC8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36FF1BF-A14F-4D09-84F3-773A802BBC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 userDrawn="1"/>
        </p:nvSpPr>
        <p:spPr>
          <a:xfrm>
            <a:off x="-24538" y="-9000"/>
            <a:ext cx="12241076" cy="6876000"/>
          </a:xfrm>
          <a:prstGeom prst="rect">
            <a:avLst/>
          </a:prstGeom>
          <a:gradFill flip="none" rotWithShape="1">
            <a:gsLst>
              <a:gs pos="34000">
                <a:schemeClr val="bg1"/>
              </a:gs>
              <a:gs pos="67000">
                <a:schemeClr val="bg1">
                  <a:lumMod val="95000"/>
                </a:schemeClr>
              </a:gs>
              <a:gs pos="19000">
                <a:schemeClr val="bg1"/>
              </a:gs>
              <a:gs pos="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2923200"/>
            <a:ext cx="11160000" cy="503999"/>
          </a:xfrm>
        </p:spPr>
        <p:txBody>
          <a:bodyPr anchor="ctr">
            <a:noAutofit/>
          </a:bodyPr>
          <a:lstStyle>
            <a:lvl1pPr>
              <a:defRPr sz="28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Title (Century Gothic 28,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445200"/>
            <a:ext cx="11160125" cy="5080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(Century Gothic 20, dark blue)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465600" y="378000"/>
            <a:ext cx="5230800" cy="5039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Main Title (Century Gothic 14, dark blue)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F5DB9B-D081-411E-8E73-5804A41DD29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8551" y="6250804"/>
            <a:ext cx="1313470" cy="632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F44515-BA51-43E6-892F-8186DD4FA30E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723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(Century Gothic 24,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</p:spTree>
    <p:extLst>
      <p:ext uri="{BB962C8B-B14F-4D97-AF65-F5344CB8AC3E}">
        <p14:creationId xmlns:p14="http://schemas.microsoft.com/office/powerpoint/2010/main" val="38131390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10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(Century Gothic 24,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81600" y="1436400"/>
            <a:ext cx="11402412" cy="4582800"/>
          </a:xfrm>
        </p:spPr>
        <p:txBody>
          <a:bodyPr/>
          <a:lstStyle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Main Text (Century Gothic 14, black)</a:t>
            </a:r>
          </a:p>
          <a:p>
            <a:pPr lvl="1"/>
            <a:r>
              <a:rPr lang="en-US" dirty="0"/>
              <a:t>Level 1 Bullet (Century Gothic 14, black </a:t>
            </a:r>
            <a:r>
              <a:rPr lang="mr-IN" dirty="0"/>
              <a:t>–</a:t>
            </a:r>
            <a:r>
              <a:rPr lang="en-US" dirty="0"/>
              <a:t> mid blue bullet)</a:t>
            </a:r>
          </a:p>
          <a:p>
            <a:pPr lvl="2"/>
            <a:r>
              <a:rPr lang="en-US" dirty="0"/>
              <a:t>Level 2 Bullet (Century Gothic 14, black </a:t>
            </a:r>
            <a:r>
              <a:rPr lang="mr-IN" dirty="0"/>
              <a:t>–</a:t>
            </a:r>
            <a:r>
              <a:rPr lang="en-US" dirty="0"/>
              <a:t> mid blue double arrow)</a:t>
            </a:r>
          </a:p>
          <a:p>
            <a:pPr lvl="3"/>
            <a:r>
              <a:rPr lang="en-US" dirty="0"/>
              <a:t>Level 3 Bullet (Century Gothic 12, black </a:t>
            </a:r>
            <a:r>
              <a:rPr lang="mr-IN" dirty="0"/>
              <a:t>–</a:t>
            </a:r>
            <a:r>
              <a:rPr lang="en-US" dirty="0"/>
              <a:t> mid blue circle bullet)</a:t>
            </a:r>
          </a:p>
        </p:txBody>
      </p:sp>
    </p:spTree>
    <p:extLst>
      <p:ext uri="{BB962C8B-B14F-4D97-AF65-F5344CB8AC3E}">
        <p14:creationId xmlns:p14="http://schemas.microsoft.com/office/powerpoint/2010/main" val="30838502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(Century Gothic 24,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85200" y="1436400"/>
            <a:ext cx="5355200" cy="4582800"/>
          </a:xfrm>
        </p:spPr>
        <p:txBody>
          <a:bodyPr/>
          <a:lstStyle/>
          <a:p>
            <a:r>
              <a:rPr lang="en-US" kern="0" dirty="0"/>
              <a:t>Main Text (</a:t>
            </a:r>
            <a:r>
              <a:rPr lang="en-US" dirty="0"/>
              <a:t>Century Gothic</a:t>
            </a:r>
            <a:r>
              <a:rPr lang="en-US" kern="0" dirty="0"/>
              <a:t> 14, black)</a:t>
            </a:r>
          </a:p>
          <a:p>
            <a:pPr lvl="1"/>
            <a:r>
              <a:rPr lang="en-US" kern="0" dirty="0"/>
              <a:t>Level 1 Bullet (</a:t>
            </a:r>
            <a:r>
              <a:rPr lang="en-US" dirty="0"/>
              <a:t>Century Gothic</a:t>
            </a:r>
            <a:r>
              <a:rPr lang="en-US" kern="0" dirty="0"/>
              <a:t> 14, black – mid blue bullet)</a:t>
            </a:r>
          </a:p>
          <a:p>
            <a:pPr lvl="2"/>
            <a:r>
              <a:rPr lang="en-US" kern="0" dirty="0"/>
              <a:t>Level 2 Bullet (</a:t>
            </a:r>
            <a:r>
              <a:rPr lang="en-US" dirty="0"/>
              <a:t>Century Gothic</a:t>
            </a:r>
            <a:r>
              <a:rPr lang="en-US" kern="0" dirty="0"/>
              <a:t> 14, black – mid blue double arrow)</a:t>
            </a:r>
          </a:p>
          <a:p>
            <a:pPr lvl="3"/>
            <a:r>
              <a:rPr lang="en-US" kern="0" dirty="0"/>
              <a:t>Level 3 Bullet (</a:t>
            </a:r>
            <a:r>
              <a:rPr lang="en-US" dirty="0"/>
              <a:t>Century Gothic</a:t>
            </a:r>
            <a:r>
              <a:rPr lang="en-US" kern="0" dirty="0"/>
              <a:t> 12, black – mid blue circle bullet)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51600" y="1432800"/>
            <a:ext cx="5331600" cy="4582800"/>
          </a:xfrm>
        </p:spPr>
        <p:txBody>
          <a:bodyPr/>
          <a:lstStyle/>
          <a:p>
            <a:r>
              <a:rPr lang="en-US" kern="0" dirty="0"/>
              <a:t>Main Text (</a:t>
            </a:r>
            <a:r>
              <a:rPr lang="en-US" dirty="0"/>
              <a:t>Century Gothic</a:t>
            </a:r>
            <a:r>
              <a:rPr lang="en-US" kern="0" dirty="0"/>
              <a:t> 14, black)</a:t>
            </a:r>
          </a:p>
          <a:p>
            <a:pPr lvl="1"/>
            <a:r>
              <a:rPr lang="en-US" kern="0" dirty="0"/>
              <a:t>Level 1 Bullet (</a:t>
            </a:r>
            <a:r>
              <a:rPr lang="en-US" dirty="0"/>
              <a:t>Century Gothic</a:t>
            </a:r>
            <a:r>
              <a:rPr lang="en-US" kern="0" dirty="0"/>
              <a:t> 14, black – mid blue bullet)</a:t>
            </a:r>
          </a:p>
          <a:p>
            <a:pPr lvl="2"/>
            <a:r>
              <a:rPr lang="en-US" kern="0" dirty="0"/>
              <a:t>Level 2 Bullet (</a:t>
            </a:r>
            <a:r>
              <a:rPr lang="en-US" dirty="0"/>
              <a:t>Century Gothic</a:t>
            </a:r>
            <a:r>
              <a:rPr lang="en-US" kern="0" dirty="0"/>
              <a:t> 14, black – mid blue double arrow)</a:t>
            </a:r>
          </a:p>
          <a:p>
            <a:pPr lvl="3"/>
            <a:r>
              <a:rPr lang="en-US" kern="0" dirty="0"/>
              <a:t>Level 3 Bullet (</a:t>
            </a:r>
            <a:r>
              <a:rPr lang="en-US" dirty="0"/>
              <a:t>Century Gothic</a:t>
            </a:r>
            <a:r>
              <a:rPr lang="en-US" kern="0" dirty="0"/>
              <a:t> 12, black – mid blue circle bullet)</a:t>
            </a:r>
          </a:p>
        </p:txBody>
      </p:sp>
    </p:spTree>
    <p:extLst>
      <p:ext uri="{BB962C8B-B14F-4D97-AF65-F5344CB8AC3E}">
        <p14:creationId xmlns:p14="http://schemas.microsoft.com/office/powerpoint/2010/main" val="84329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Title (Century Gothic 24, dark blue – bold)</a:t>
            </a:r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85200" y="1429200"/>
            <a:ext cx="5355200" cy="478800"/>
          </a:xfrm>
        </p:spPr>
        <p:txBody>
          <a:bodyPr anchor="ctr"/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(Century Gothic 16, medium gray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1929600"/>
            <a:ext cx="5355200" cy="4075200"/>
          </a:xfrm>
        </p:spPr>
        <p:txBody>
          <a:bodyPr/>
          <a:lstStyle/>
          <a:p>
            <a:r>
              <a:rPr lang="en-US" kern="0" dirty="0"/>
              <a:t>Main Text (</a:t>
            </a:r>
            <a:r>
              <a:rPr lang="en-US" dirty="0"/>
              <a:t>Century Gothic </a:t>
            </a:r>
            <a:r>
              <a:rPr lang="en-US" kern="0" dirty="0"/>
              <a:t>14, black)</a:t>
            </a:r>
          </a:p>
          <a:p>
            <a:pPr lvl="1"/>
            <a:r>
              <a:rPr lang="en-US" kern="0" dirty="0"/>
              <a:t>Level 1 Bullet (</a:t>
            </a:r>
            <a:r>
              <a:rPr lang="en-US" dirty="0"/>
              <a:t>Century Gothic</a:t>
            </a:r>
            <a:r>
              <a:rPr lang="en-US" kern="0" dirty="0"/>
              <a:t> 14, black – mid blue bullet)</a:t>
            </a:r>
          </a:p>
          <a:p>
            <a:pPr lvl="2"/>
            <a:r>
              <a:rPr lang="en-US" kern="0" dirty="0"/>
              <a:t>Level 2 Bullet (</a:t>
            </a:r>
            <a:r>
              <a:rPr lang="en-US" dirty="0"/>
              <a:t>Century Gothic</a:t>
            </a:r>
            <a:r>
              <a:rPr lang="en-US" kern="0" dirty="0"/>
              <a:t> 14, black – mid blue double arrow)</a:t>
            </a:r>
          </a:p>
          <a:p>
            <a:pPr lvl="3"/>
            <a:r>
              <a:rPr lang="en-US" kern="0" dirty="0"/>
              <a:t>Level 3 Bullet (</a:t>
            </a:r>
            <a:r>
              <a:rPr lang="en-US" dirty="0"/>
              <a:t>Century Gothic</a:t>
            </a:r>
            <a:r>
              <a:rPr lang="en-US" kern="0" dirty="0"/>
              <a:t> 12, black – mid blue circle bullet)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51600" y="1429200"/>
            <a:ext cx="5332412" cy="478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 (Century Gothic 16, medium gray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1929600"/>
            <a:ext cx="5332412" cy="4075200"/>
          </a:xfrm>
        </p:spPr>
        <p:txBody>
          <a:bodyPr/>
          <a:lstStyle/>
          <a:p>
            <a:r>
              <a:rPr lang="en-US" kern="0" dirty="0"/>
              <a:t>Main Text (</a:t>
            </a:r>
            <a:r>
              <a:rPr lang="en-US" dirty="0"/>
              <a:t>Century Gothic </a:t>
            </a:r>
            <a:r>
              <a:rPr lang="en-US" kern="0" dirty="0"/>
              <a:t>14, black)</a:t>
            </a:r>
          </a:p>
          <a:p>
            <a:pPr lvl="1"/>
            <a:r>
              <a:rPr lang="en-US" kern="0" dirty="0"/>
              <a:t>Level 1 Bullet (</a:t>
            </a:r>
            <a:r>
              <a:rPr lang="en-US" dirty="0"/>
              <a:t>Century Gothic</a:t>
            </a:r>
            <a:r>
              <a:rPr lang="en-US" kern="0" dirty="0"/>
              <a:t> 14, black – mid blue bullet)</a:t>
            </a:r>
          </a:p>
          <a:p>
            <a:pPr lvl="2"/>
            <a:r>
              <a:rPr lang="en-US" kern="0" dirty="0"/>
              <a:t>Level 2 Bullet (</a:t>
            </a:r>
            <a:r>
              <a:rPr lang="en-US" dirty="0"/>
              <a:t>Century Gothic</a:t>
            </a:r>
            <a:r>
              <a:rPr lang="en-US" kern="0" dirty="0"/>
              <a:t> 14, black – mid blue double arrow)</a:t>
            </a:r>
          </a:p>
          <a:p>
            <a:pPr lvl="3"/>
            <a:r>
              <a:rPr lang="en-US" kern="0" dirty="0"/>
              <a:t>Level 3 Bullet (</a:t>
            </a:r>
            <a:r>
              <a:rPr lang="en-US" dirty="0"/>
              <a:t>Century Gothic</a:t>
            </a:r>
            <a:r>
              <a:rPr lang="en-US" kern="0" dirty="0"/>
              <a:t> 12, black – mid blue circle bullet)</a:t>
            </a:r>
          </a:p>
        </p:txBody>
      </p:sp>
    </p:spTree>
    <p:extLst>
      <p:ext uri="{BB962C8B-B14F-4D97-AF65-F5344CB8AC3E}">
        <p14:creationId xmlns:p14="http://schemas.microsoft.com/office/powerpoint/2010/main" val="2202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5117CB7-C50B-4609-8E1F-AEF009D70B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925050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think-cell Slide" r:id="rId27" imgW="421" imgH="423" progId="TCLayout.ActiveDocument.1">
                  <p:embed/>
                </p:oleObj>
              </mc:Choice>
              <mc:Fallback>
                <p:oleObj name="think-cell Slide" r:id="rId27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5117CB7-C50B-4609-8E1F-AEF009D70B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6606294"/>
            <a:ext cx="12192000" cy="254975"/>
          </a:xfrm>
          <a:prstGeom prst="rect">
            <a:avLst/>
          </a:prstGeom>
          <a:gradFill>
            <a:gsLst>
              <a:gs pos="0">
                <a:srgbClr val="202C44"/>
              </a:gs>
              <a:gs pos="100000">
                <a:srgbClr val="4E5C79"/>
              </a:gs>
            </a:gsLst>
            <a:lin ang="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8A95AC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461" y="6654800"/>
            <a:ext cx="592087" cy="1550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188913"/>
            <a:ext cx="11412537" cy="1053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(Century Gothic 24, dark blue </a:t>
            </a:r>
            <a:r>
              <a:rPr lang="mr-IN" dirty="0"/>
              <a:t>–</a:t>
            </a:r>
            <a:r>
              <a:rPr lang="en-US" dirty="0"/>
              <a:t> bold)</a:t>
            </a:r>
          </a:p>
        </p:txBody>
      </p:sp>
      <p:sp>
        <p:nvSpPr>
          <p:cNvPr id="15" name="Parallelogram 14"/>
          <p:cNvSpPr/>
          <p:nvPr/>
        </p:nvSpPr>
        <p:spPr>
          <a:xfrm rot="10800000">
            <a:off x="11810009" y="6606286"/>
            <a:ext cx="381989" cy="254979"/>
          </a:xfrm>
          <a:prstGeom prst="parallelogram">
            <a:avLst>
              <a:gd name="adj" fmla="val 43629"/>
            </a:avLst>
          </a:prstGeom>
          <a:solidFill>
            <a:srgbClr val="202C4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 rot="10800000">
            <a:off x="11979143" y="6606284"/>
            <a:ext cx="212850" cy="254980"/>
          </a:xfrm>
          <a:prstGeom prst="rect">
            <a:avLst/>
          </a:prstGeom>
          <a:solidFill>
            <a:srgbClr val="202C4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381599" y="1436400"/>
            <a:ext cx="11402413" cy="458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Main Text (Century Gothic 14, black)</a:t>
            </a:r>
          </a:p>
          <a:p>
            <a:pPr lvl="1"/>
            <a:r>
              <a:rPr lang="en-US" dirty="0"/>
              <a:t>Level 1 Bullet (Century Gothic 14, black </a:t>
            </a:r>
            <a:r>
              <a:rPr lang="mr-IN" dirty="0"/>
              <a:t>–</a:t>
            </a:r>
            <a:r>
              <a:rPr lang="en-US" dirty="0"/>
              <a:t> mid blue bullet)</a:t>
            </a:r>
          </a:p>
          <a:p>
            <a:pPr lvl="2"/>
            <a:r>
              <a:rPr lang="en-US" dirty="0"/>
              <a:t>Level 2 Bullet (Century Gothic 14, black </a:t>
            </a:r>
            <a:r>
              <a:rPr lang="mr-IN" dirty="0"/>
              <a:t>–</a:t>
            </a:r>
            <a:r>
              <a:rPr lang="en-US" dirty="0"/>
              <a:t> mid blue double arrow)</a:t>
            </a:r>
          </a:p>
          <a:p>
            <a:pPr lvl="3"/>
            <a:r>
              <a:rPr lang="en-US" dirty="0"/>
              <a:t>Level 3 Bullet (Century Gothic 12, black </a:t>
            </a:r>
            <a:r>
              <a:rPr lang="mr-IN" dirty="0"/>
              <a:t>–</a:t>
            </a:r>
            <a:r>
              <a:rPr lang="en-US" dirty="0"/>
              <a:t> mid blue circle bullet)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5253" y="6618980"/>
            <a:ext cx="673100" cy="22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A412D38-D103-C04D-8AAB-EF7259E3EBC4}" type="slidenum">
              <a:rPr lang="en-US" sz="860" smtClean="0">
                <a:solidFill>
                  <a:schemeClr val="bg1"/>
                </a:solidFill>
              </a:rPr>
              <a:pPr algn="ctr"/>
              <a:t>‹Nº›</a:t>
            </a:fld>
            <a:endParaRPr lang="en-US" sz="86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3EA4B-BFA6-424D-BA5C-434951E926E7}"/>
              </a:ext>
            </a:extLst>
          </p:cNvPr>
          <p:cNvSpPr txBox="1"/>
          <p:nvPr userDrawn="1"/>
        </p:nvSpPr>
        <p:spPr>
          <a:xfrm>
            <a:off x="0" y="6654800"/>
            <a:ext cx="4889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8A95AC"/>
                </a:solidFill>
                <a:latin typeface="+mn-lt"/>
              </a:rPr>
              <a:t>Copyright © 2021 CEMEX Innovation Holding Ltd., Switzerland.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31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26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7" r:id="rId14"/>
    <p:sldLayoutId id="2147483920" r:id="rId15"/>
    <p:sldLayoutId id="2147483928" r:id="rId16"/>
    <p:sldLayoutId id="2147483921" r:id="rId17"/>
    <p:sldLayoutId id="2147483922" r:id="rId18"/>
    <p:sldLayoutId id="2147483923" r:id="rId19"/>
    <p:sldLayoutId id="2147483924" r:id="rId20"/>
    <p:sldLayoutId id="2147483929" r:id="rId21"/>
    <p:sldLayoutId id="2147483930" r:id="rId22"/>
    <p:sldLayoutId id="2147483932" r:id="rId23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300"/>
        </a:spcAft>
        <a:buClrTx/>
        <a:buSzTx/>
        <a:buFontTx/>
        <a:buNone/>
        <a:tabLst/>
        <a:defRPr sz="2400" b="1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345FB8"/>
        </a:buClr>
        <a:buSzPct val="130000"/>
        <a:buFont typeface="Arial" panose="020B0604020202020204" pitchFamily="34" charset="0"/>
        <a:buNone/>
        <a:tabLst/>
        <a:defRPr sz="14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000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345FB8"/>
        </a:buClr>
        <a:buSzPct val="130000"/>
        <a:buFont typeface="Arial" panose="020B0604020202020204" pitchFamily="34" charset="0"/>
        <a:buChar char="•"/>
        <a:tabLst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22300" marR="0" indent="-2667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345FB8"/>
        </a:buClr>
        <a:buSzPct val="100000"/>
        <a:buFont typeface="Tahoma" panose="020B0604030504040204" pitchFamily="34" charset="0"/>
        <a:buChar char="»"/>
        <a:tabLst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01700" marR="0" indent="-2794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345FB8"/>
        </a:buClr>
        <a:buSzTx/>
        <a:buFont typeface="Courier New" panose="02070309020205020404" pitchFamily="49" charset="0"/>
        <a:buChar char="o"/>
        <a:tabLst>
          <a:tab pos="3313113" algn="l"/>
        </a:tabLst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234">
          <p15:clr>
            <a:srgbClr val="F26B43"/>
          </p15:clr>
        </p15:guide>
        <p15:guide id="3" orient="horz" pos="3793">
          <p15:clr>
            <a:srgbClr val="F26B43"/>
          </p15:clr>
        </p15:guide>
        <p15:guide id="4" pos="74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20.png"/><Relationship Id="rId5" Type="http://schemas.openxmlformats.org/officeDocument/2006/relationships/image" Target="../media/image24.png"/><Relationship Id="rId10" Type="http://schemas.microsoft.com/office/2007/relationships/hdphoto" Target="../media/hdphoto1.wdp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microsoft.com/office/2007/relationships/hdphoto" Target="../media/hdphoto1.wdp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Experience Center KPIs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5C5A9-E6AE-4439-8E6C-2B7BEB574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Jun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Python </a:t>
            </a:r>
            <a:r>
              <a:rPr lang="es-ES" dirty="0" err="1" smtClean="0"/>
              <a:t>grahp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Rounting</a:t>
            </a:r>
            <a:r>
              <a:rPr lang="es-ES" dirty="0" smtClean="0"/>
              <a:t> PBI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715456"/>
            <a:ext cx="110299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4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Python KPI – </a:t>
            </a:r>
            <a:r>
              <a:rPr lang="es-ES" dirty="0" err="1" smtClean="0"/>
              <a:t>Talk</a:t>
            </a:r>
            <a:r>
              <a:rPr lang="es-ES" dirty="0" smtClean="0"/>
              <a:t> </a:t>
            </a:r>
            <a:r>
              <a:rPr lang="es-ES" dirty="0" err="1" smtClean="0"/>
              <a:t>TIme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6" y="830168"/>
            <a:ext cx="10384809" cy="53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2BA29C1A-A99F-464E-B81D-0772E19161F8}"/>
              </a:ext>
            </a:extLst>
          </p:cNvPr>
          <p:cNvSpPr txBox="1">
            <a:spLocks/>
          </p:cNvSpPr>
          <p:nvPr/>
        </p:nvSpPr>
        <p:spPr>
          <a:xfrm>
            <a:off x="369503" y="188913"/>
            <a:ext cx="5180905" cy="66160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Cloud Contact Center Solution. ( Context)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Fundamentals of the program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j-ea"/>
              <a:cs typeface="+mj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7D0734-BE9D-445B-9CB2-43B8CEDEC134}"/>
              </a:ext>
            </a:extLst>
          </p:cNvPr>
          <p:cNvGrpSpPr/>
          <p:nvPr/>
        </p:nvGrpSpPr>
        <p:grpSpPr>
          <a:xfrm>
            <a:off x="256162" y="2770086"/>
            <a:ext cx="11679675" cy="1805797"/>
            <a:chOff x="274898" y="879286"/>
            <a:chExt cx="11679675" cy="1805797"/>
          </a:xfrm>
        </p:grpSpPr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1883CAD3-DA24-45B5-BADF-EE9DC7527EA7}"/>
                </a:ext>
              </a:extLst>
            </p:cNvPr>
            <p:cNvSpPr txBox="1">
              <a:spLocks/>
            </p:cNvSpPr>
            <p:nvPr/>
          </p:nvSpPr>
          <p:spPr>
            <a:xfrm>
              <a:off x="274898" y="1470651"/>
              <a:ext cx="2253971" cy="121443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lIns="91440" tIns="91440" rIns="91440" bIns="0" rtlCol="0" anchor="t">
              <a:no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45FB8"/>
                </a:buClr>
                <a:buSzPct val="130000"/>
                <a:buFont typeface="Arial" panose="020B0604020202020204" pitchFamily="34" charset="0"/>
                <a:buNone/>
                <a:tabLst/>
                <a:defRPr sz="1400" b="0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400050" marR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45FB8"/>
                </a:buClr>
                <a:buSzPct val="130000"/>
                <a:buFont typeface="Arial" panose="020B0604020202020204" pitchFamily="34" charset="0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2300" marR="0" indent="-26670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600"/>
                </a:spcAft>
                <a:buClr>
                  <a:srgbClr val="345FB8"/>
                </a:buClr>
                <a:buSzPct val="100000"/>
                <a:buFont typeface="Tahoma" panose="020B0604030504040204" pitchFamily="34" charset="0"/>
                <a:buChar char="»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1700" marR="0" indent="-27940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345FB8"/>
                </a:buClr>
                <a:buSzTx/>
                <a:buFont typeface="Courier New" panose="02070309020205020404" pitchFamily="49" charset="0"/>
                <a:buChar char="o"/>
                <a:tabLst>
                  <a:tab pos="3313113" algn="l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lvl="1" indent="-171450">
                <a:buClr>
                  <a:schemeClr val="bg2"/>
                </a:buClr>
                <a:defRPr/>
              </a:pPr>
              <a:r>
                <a:rPr lang="en-US" sz="1200" b="1" dirty="0"/>
                <a:t>Omnichannel Experience</a:t>
              </a:r>
            </a:p>
            <a:p>
              <a:pPr marL="171450" lvl="1" indent="-171450">
                <a:buClr>
                  <a:schemeClr val="bg2"/>
                </a:buClr>
                <a:defRPr/>
              </a:pPr>
              <a:r>
                <a:rPr lang="en-US" sz="1200" dirty="0"/>
                <a:t>Integration with </a:t>
              </a:r>
              <a:r>
                <a:rPr lang="en-US" sz="1200" b="1" dirty="0"/>
                <a:t>Dynamics CRM</a:t>
              </a:r>
            </a:p>
            <a:p>
              <a:pPr marL="171450" lvl="1" indent="-171450">
                <a:buClr>
                  <a:schemeClr val="bg2"/>
                </a:buClr>
                <a:defRPr/>
              </a:pPr>
              <a:r>
                <a:rPr lang="en-US" sz="1200" b="1" dirty="0"/>
                <a:t>Customer identification</a:t>
              </a:r>
              <a:endParaRPr lang="en-US" sz="1200" dirty="0"/>
            </a:p>
          </p:txBody>
        </p:sp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726CE366-6373-46A7-8BD2-728710423424}"/>
                </a:ext>
              </a:extLst>
            </p:cNvPr>
            <p:cNvSpPr txBox="1">
              <a:spLocks/>
            </p:cNvSpPr>
            <p:nvPr/>
          </p:nvSpPr>
          <p:spPr>
            <a:xfrm>
              <a:off x="2605438" y="1470650"/>
              <a:ext cx="2244011" cy="1214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lIns="91440" tIns="91440" rIns="91440" bIns="0" rtlCol="0" anchor="t">
              <a:no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45FB8"/>
                </a:buClr>
                <a:buSzPct val="130000"/>
                <a:buFont typeface="Arial" panose="020B0604020202020204" pitchFamily="34" charset="0"/>
                <a:buNone/>
                <a:tabLst/>
                <a:defRPr sz="1400" b="0" baseline="0">
                  <a:solidFill>
                    <a:schemeClr val="bg2"/>
                  </a:solidFill>
                </a:defRPr>
              </a:lvl1pPr>
              <a:lvl2pPr marL="171450" marR="0" lvl="1" indent="-171450" fontAlgn="auto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SzPct val="100000"/>
                <a:buFont typeface="Wingdings" panose="05000000000000000000" pitchFamily="2" charset="2"/>
                <a:buChar char="ü"/>
                <a:tabLst/>
                <a:defRPr sz="1200" baseline="0"/>
              </a:lvl2pPr>
              <a:lvl3pPr marL="622300" marR="0" indent="-266700" fontAlgn="auto">
                <a:lnSpc>
                  <a:spcPct val="100000"/>
                </a:lnSpc>
                <a:spcBef>
                  <a:spcPts val="300"/>
                </a:spcBef>
                <a:spcAft>
                  <a:spcPts val="600"/>
                </a:spcAft>
                <a:buClr>
                  <a:srgbClr val="345FB8"/>
                </a:buClr>
                <a:buSzPct val="100000"/>
                <a:buFont typeface="Tahoma" panose="020B0604030504040204" pitchFamily="34" charset="0"/>
                <a:buChar char="»"/>
                <a:tabLst/>
                <a:defRPr sz="1400" baseline="0"/>
              </a:lvl3pPr>
              <a:lvl4pPr marL="901700" marR="0" indent="-279400" fontAlgn="auto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345FB8"/>
                </a:buClr>
                <a:buSzTx/>
                <a:buFont typeface="Courier New" panose="02070309020205020404" pitchFamily="49" charset="0"/>
                <a:buChar char="o"/>
                <a:tabLst>
                  <a:tab pos="3313113" algn="l"/>
                </a:tabLst>
                <a:defRPr sz="1200" baseline="0"/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pPr lvl="1">
                <a:buSzPct val="130000"/>
                <a:buFont typeface="Arial" panose="020B0604020202020204" pitchFamily="34" charset="0"/>
                <a:buChar char="•"/>
              </a:pPr>
              <a:r>
                <a:rPr lang="en-GB" dirty="0"/>
                <a:t>Genesys leads the contact </a:t>
              </a:r>
              <a:r>
                <a:rPr lang="en-GB" dirty="0" err="1"/>
                <a:t>center</a:t>
              </a:r>
              <a:r>
                <a:rPr lang="en-GB" dirty="0"/>
                <a:t> market</a:t>
              </a:r>
            </a:p>
            <a:p>
              <a:pPr lvl="1">
                <a:buSzPct val="130000"/>
                <a:buFont typeface="Arial" panose="020B0604020202020204" pitchFamily="34" charset="0"/>
                <a:buChar char="•"/>
              </a:pPr>
              <a:r>
                <a:rPr lang="en-GB" b="1" dirty="0"/>
                <a:t>Predictive routing, AI</a:t>
              </a:r>
            </a:p>
            <a:p>
              <a:pPr lvl="1">
                <a:buSzPct val="130000"/>
                <a:buFont typeface="Arial" panose="020B0604020202020204" pitchFamily="34" charset="0"/>
                <a:buChar char="•"/>
              </a:pPr>
              <a:r>
                <a:rPr lang="en-US" b="1" dirty="0">
                  <a:highlight>
                    <a:srgbClr val="FFFF00"/>
                  </a:highlight>
                </a:rPr>
                <a:t>Better analytics </a:t>
              </a:r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D42C8D18-BCB7-4B1E-AD68-52FA11BC2374}"/>
                </a:ext>
              </a:extLst>
            </p:cNvPr>
            <p:cNvSpPr txBox="1">
              <a:spLocks/>
            </p:cNvSpPr>
            <p:nvPr/>
          </p:nvSpPr>
          <p:spPr>
            <a:xfrm>
              <a:off x="4926015" y="1470650"/>
              <a:ext cx="2253971" cy="1214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lIns="91440" tIns="91440" rIns="91440" bIns="0" rtlCol="0" anchor="t">
              <a:noAutofit/>
            </a:bodyPr>
            <a:lstStyle>
              <a:defPPr>
                <a:defRPr lang="en-US"/>
              </a:defPPr>
              <a:lvl1pPr marL="171450" marR="0" indent="-171450" fontAlgn="auto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45FB8"/>
                </a:buClr>
                <a:buSzPct val="100000"/>
                <a:buFont typeface="Wingdings" panose="05000000000000000000" pitchFamily="2" charset="2"/>
                <a:buChar char="ü"/>
                <a:tabLst/>
                <a:defRPr sz="1200" b="1" baseline="0">
                  <a:solidFill>
                    <a:srgbClr val="000000"/>
                  </a:solidFill>
                </a:defRPr>
              </a:lvl1pPr>
              <a:lvl2pPr marL="400050" marR="0" indent="-285750" fontAlgn="auto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45FB8"/>
                </a:buClr>
                <a:buSzPct val="130000"/>
                <a:buFont typeface="Arial" panose="020B0604020202020204" pitchFamily="34" charset="0"/>
                <a:buChar char="•"/>
                <a:tabLst/>
                <a:defRPr sz="1400" baseline="0"/>
              </a:lvl2pPr>
              <a:lvl3pPr marL="622300" marR="0" indent="-266700" fontAlgn="auto">
                <a:lnSpc>
                  <a:spcPct val="100000"/>
                </a:lnSpc>
                <a:spcBef>
                  <a:spcPts val="300"/>
                </a:spcBef>
                <a:spcAft>
                  <a:spcPts val="600"/>
                </a:spcAft>
                <a:buClr>
                  <a:srgbClr val="345FB8"/>
                </a:buClr>
                <a:buSzPct val="100000"/>
                <a:buFont typeface="Tahoma" panose="020B0604030504040204" pitchFamily="34" charset="0"/>
                <a:buChar char="»"/>
                <a:tabLst/>
                <a:defRPr sz="1400" baseline="0"/>
              </a:lvl3pPr>
              <a:lvl4pPr marL="901700" marR="0" indent="-279400" fontAlgn="auto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345FB8"/>
                </a:buClr>
                <a:buSzTx/>
                <a:buFont typeface="Courier New" panose="02070309020205020404" pitchFamily="49" charset="0"/>
                <a:buChar char="o"/>
                <a:tabLst>
                  <a:tab pos="3313113" algn="l"/>
                </a:tabLst>
                <a:defRPr sz="1200" baseline="0"/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</a:lvl9pPr>
            </a:lstStyle>
            <a:p>
              <a:pPr>
                <a:buClr>
                  <a:schemeClr val="bg2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Digital Transformation </a:t>
              </a:r>
              <a:r>
                <a:rPr lang="en-GB" b="0" dirty="0"/>
                <a:t>through an </a:t>
              </a:r>
              <a:r>
                <a:rPr lang="en-GB" dirty="0"/>
                <a:t>Omnichannel </a:t>
              </a:r>
              <a:r>
                <a:rPr lang="en-GB" b="0" dirty="0"/>
                <a:t>platform</a:t>
              </a:r>
              <a:endParaRPr lang="en-US" b="0" dirty="0"/>
            </a:p>
            <a:p>
              <a:pPr>
                <a:buClr>
                  <a:schemeClr val="bg2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New Digital channels</a:t>
              </a:r>
              <a:endParaRPr lang="en-US" b="0" dirty="0"/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F65C5D6D-3D3E-4432-AF8D-DA45DA36C509}"/>
                </a:ext>
              </a:extLst>
            </p:cNvPr>
            <p:cNvSpPr txBox="1">
              <a:spLocks/>
            </p:cNvSpPr>
            <p:nvPr/>
          </p:nvSpPr>
          <p:spPr>
            <a:xfrm>
              <a:off x="7256553" y="1470650"/>
              <a:ext cx="2238511" cy="1214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lIns="91440" tIns="91440" rIns="91440" bIns="0" rtlCol="0" anchor="t">
              <a:no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45FB8"/>
                </a:buClr>
                <a:buSzPct val="130000"/>
                <a:buFont typeface="Arial" panose="020B0604020202020204" pitchFamily="34" charset="0"/>
                <a:buNone/>
                <a:tabLst/>
                <a:defRPr sz="14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0050" marR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45FB8"/>
                </a:buClr>
                <a:buSzPct val="130000"/>
                <a:buFont typeface="Arial" panose="020B0604020202020204" pitchFamily="34" charset="0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2300" marR="0" indent="-26670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600"/>
                </a:spcAft>
                <a:buClr>
                  <a:srgbClr val="345FB8"/>
                </a:buClr>
                <a:buSzPct val="100000"/>
                <a:buFont typeface="Tahoma" panose="020B0604030504040204" pitchFamily="34" charset="0"/>
                <a:buChar char="»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1700" marR="0" indent="-27940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345FB8"/>
                </a:buClr>
                <a:buSzTx/>
                <a:buFont typeface="Courier New" panose="02070309020205020404" pitchFamily="49" charset="0"/>
                <a:buChar char="o"/>
                <a:tabLst>
                  <a:tab pos="3313113" algn="l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Clr>
                  <a:schemeClr val="bg2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b="0" dirty="0">
                  <a:solidFill>
                    <a:srgbClr val="000000"/>
                  </a:solidFill>
                </a:rPr>
                <a:t>Mitigate / remove obsolescence </a:t>
              </a:r>
            </a:p>
            <a:p>
              <a:pPr marL="171450" indent="-171450">
                <a:buClr>
                  <a:schemeClr val="bg2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b="0" dirty="0">
                  <a:solidFill>
                    <a:srgbClr val="000000"/>
                  </a:solidFill>
                </a:rPr>
                <a:t>Software as a service </a:t>
              </a:r>
              <a:r>
                <a:rPr lang="en-US" sz="1200" dirty="0">
                  <a:solidFill>
                    <a:srgbClr val="000000"/>
                  </a:solidFill>
                </a:rPr>
                <a:t>is always updated</a:t>
              </a:r>
            </a:p>
          </p:txBody>
        </p:sp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7BD8040F-0F9C-4792-B56A-DF3E1FFD2CDC}"/>
                </a:ext>
              </a:extLst>
            </p:cNvPr>
            <p:cNvSpPr txBox="1">
              <a:spLocks/>
            </p:cNvSpPr>
            <p:nvPr/>
          </p:nvSpPr>
          <p:spPr>
            <a:xfrm>
              <a:off x="9576707" y="1470650"/>
              <a:ext cx="2238511" cy="1214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txBody>
            <a:bodyPr vert="horz" lIns="91440" tIns="91440" rIns="91440" bIns="0" rtlCol="0" anchor="t">
              <a:noAutofit/>
            </a:bodyPr>
            <a:lstStyle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45FB8"/>
                </a:buClr>
                <a:buSzPct val="130000"/>
                <a:buFont typeface="Arial" panose="020B0604020202020204" pitchFamily="34" charset="0"/>
                <a:buNone/>
                <a:tabLst/>
                <a:defRPr sz="14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0050" marR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45FB8"/>
                </a:buClr>
                <a:buSzPct val="130000"/>
                <a:buFont typeface="Arial" panose="020B0604020202020204" pitchFamily="34" charset="0"/>
                <a:buChar char="•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2300" marR="0" indent="-26670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600"/>
                </a:spcAft>
                <a:buClr>
                  <a:srgbClr val="345FB8"/>
                </a:buClr>
                <a:buSzPct val="100000"/>
                <a:buFont typeface="Tahoma" panose="020B0604030504040204" pitchFamily="34" charset="0"/>
                <a:buChar char="»"/>
                <a:tabLst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1700" marR="0" indent="-27940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345FB8"/>
                </a:buClr>
                <a:buSzTx/>
                <a:buFont typeface="Courier New" panose="02070309020205020404" pitchFamily="49" charset="0"/>
                <a:buChar char="o"/>
                <a:tabLst>
                  <a:tab pos="3313113" algn="l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Clr>
                  <a:schemeClr val="bg2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Standardization</a:t>
              </a:r>
              <a:r>
                <a:rPr lang="en-US" sz="1200" b="0" dirty="0">
                  <a:solidFill>
                    <a:srgbClr val="000000"/>
                  </a:solidFill>
                </a:rPr>
                <a:t> of the CC technology</a:t>
              </a:r>
            </a:p>
            <a:p>
              <a:pPr marL="171450" indent="-171450">
                <a:buClr>
                  <a:schemeClr val="bg2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b="0" dirty="0">
                  <a:solidFill>
                    <a:srgbClr val="000000"/>
                  </a:solidFill>
                </a:rPr>
                <a:t>More features available</a:t>
              </a: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9F78D66F-1AAA-48A0-86E1-5C8E0D572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458" y="879286"/>
              <a:ext cx="2377440" cy="593600"/>
            </a:xfrm>
            <a:prstGeom prst="chevron">
              <a:avLst>
                <a:gd name="adj" fmla="val 22259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182880" tIns="91440" bIns="91440" anchor="ctr"/>
            <a:lstStyle/>
            <a:p>
              <a:pPr algn="ctr" eaLnBrk="0" hangingPunct="0">
                <a:defRPr/>
              </a:pPr>
              <a:r>
                <a:rPr lang="en-US" sz="1400" b="1" dirty="0">
                  <a:solidFill>
                    <a:srgbClr val="FFFFFF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Innovation</a:t>
              </a:r>
            </a:p>
          </p:txBody>
        </p:sp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4188C80A-6801-4656-B5B9-84F48610D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017" y="879286"/>
              <a:ext cx="2377440" cy="593600"/>
            </a:xfrm>
            <a:prstGeom prst="chevron">
              <a:avLst>
                <a:gd name="adj" fmla="val 23190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548640" tIns="91440" bIns="91440" anchor="ctr"/>
            <a:lstStyle/>
            <a:p>
              <a:pPr eaLnBrk="0" hangingPunct="0">
                <a:defRPr/>
              </a:pPr>
              <a:r>
                <a:rPr lang="en-US" sz="1400" b="1" dirty="0">
                  <a:solidFill>
                    <a:srgbClr val="FFFFFF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Digital Transformation</a:t>
              </a:r>
            </a:p>
          </p:txBody>
        </p:sp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1EB1FAF1-A28B-4F98-BE80-E3CAED9F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576" y="879286"/>
              <a:ext cx="2377440" cy="593600"/>
            </a:xfrm>
            <a:prstGeom prst="chevron">
              <a:avLst>
                <a:gd name="adj" fmla="val 23269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182880" tIns="91440" bIns="91440" anchor="ctr"/>
            <a:lstStyle/>
            <a:p>
              <a:pPr algn="ctr" eaLnBrk="0" hangingPunct="0">
                <a:defRPr/>
              </a:pPr>
              <a:r>
                <a:rPr lang="en-US" sz="1400" b="1" dirty="0">
                  <a:solidFill>
                    <a:srgbClr val="FFFFFF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Obsolescence</a:t>
              </a:r>
            </a:p>
          </p:txBody>
        </p:sp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06559562-5060-4C39-8D1B-155D3A302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133" y="890993"/>
              <a:ext cx="2377440" cy="593600"/>
            </a:xfrm>
            <a:prstGeom prst="chevron">
              <a:avLst>
                <a:gd name="adj" fmla="val 21871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182880" tIns="91440" bIns="91440" anchor="ctr"/>
            <a:lstStyle/>
            <a:p>
              <a:pPr algn="ctr" eaLnBrk="0" hangingPunct="0">
                <a:defRPr/>
              </a:pPr>
              <a:r>
                <a:rPr lang="en-US" sz="1400" b="1" dirty="0">
                  <a:solidFill>
                    <a:srgbClr val="FFFFFF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Optimization</a:t>
              </a:r>
            </a:p>
          </p:txBody>
        </p:sp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9BACA4A6-64A6-48E6-BA22-B16EF568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99" y="879286"/>
              <a:ext cx="2377440" cy="593600"/>
            </a:xfrm>
            <a:prstGeom prst="homePlate">
              <a:avLst>
                <a:gd name="adj" fmla="val 21842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548640" tIns="91440" bIns="91440" anchor="ctr"/>
            <a:lstStyle/>
            <a:p>
              <a:pPr eaLnBrk="0" hangingPunct="0">
                <a:defRPr/>
              </a:pPr>
              <a:r>
                <a:rPr lang="en-US" sz="1400" b="1" dirty="0">
                  <a:solidFill>
                    <a:srgbClr val="FFFFFF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Service Improvement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A12C0B2-5BF8-46FD-990C-C5CA92DA4AAB}"/>
                </a:ext>
              </a:extLst>
            </p:cNvPr>
            <p:cNvGrpSpPr/>
            <p:nvPr/>
          </p:nvGrpSpPr>
          <p:grpSpPr>
            <a:xfrm>
              <a:off x="319404" y="955260"/>
              <a:ext cx="441687" cy="441687"/>
              <a:chOff x="140738" y="939664"/>
              <a:chExt cx="441687" cy="441687"/>
            </a:xfrm>
          </p:grpSpPr>
          <p:sp>
            <p:nvSpPr>
              <p:cNvPr id="15" name="Oval 42">
                <a:extLst>
                  <a:ext uri="{FF2B5EF4-FFF2-40B4-BE49-F238E27FC236}">
                    <a16:creationId xmlns:a16="http://schemas.microsoft.com/office/drawing/2014/main" id="{8B821BDE-E753-4F47-98CE-03F532085FA9}"/>
                  </a:ext>
                </a:extLst>
              </p:cNvPr>
              <p:cNvSpPr/>
              <p:nvPr/>
            </p:nvSpPr>
            <p:spPr>
              <a:xfrm>
                <a:off x="140738" y="939664"/>
                <a:ext cx="441687" cy="4416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43">
                <a:extLst>
                  <a:ext uri="{FF2B5EF4-FFF2-40B4-BE49-F238E27FC236}">
                    <a16:creationId xmlns:a16="http://schemas.microsoft.com/office/drawing/2014/main" id="{C73F0A82-2476-4621-B1D0-1A2B6561D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15300" y="1014226"/>
                <a:ext cx="292562" cy="292562"/>
              </a:xfrm>
              <a:prstGeom prst="rect">
                <a:avLst/>
              </a:prstGeom>
            </p:spPr>
          </p:pic>
        </p:grp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13782D4C-0D08-43A0-B4D8-C21D3BA8CFD7}"/>
                </a:ext>
              </a:extLst>
            </p:cNvPr>
            <p:cNvGrpSpPr/>
            <p:nvPr/>
          </p:nvGrpSpPr>
          <p:grpSpPr>
            <a:xfrm>
              <a:off x="2813923" y="955242"/>
              <a:ext cx="441687" cy="441687"/>
              <a:chOff x="3102642" y="2324747"/>
              <a:chExt cx="1080000" cy="1080000"/>
            </a:xfrm>
            <a:effectLst/>
          </p:grpSpPr>
          <p:sp>
            <p:nvSpPr>
              <p:cNvPr id="18" name="Oval 46">
                <a:extLst>
                  <a:ext uri="{FF2B5EF4-FFF2-40B4-BE49-F238E27FC236}">
                    <a16:creationId xmlns:a16="http://schemas.microsoft.com/office/drawing/2014/main" id="{51D63DD0-D4A4-4E28-B410-A831CAE0C748}"/>
                  </a:ext>
                </a:extLst>
              </p:cNvPr>
              <p:cNvSpPr/>
              <p:nvPr/>
            </p:nvSpPr>
            <p:spPr>
              <a:xfrm>
                <a:off x="3102642" y="2324747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9" name="Picture 47">
                <a:extLst>
                  <a:ext uri="{FF2B5EF4-FFF2-40B4-BE49-F238E27FC236}">
                    <a16:creationId xmlns:a16="http://schemas.microsoft.com/office/drawing/2014/main" id="{5BA305BD-4FAE-4D91-A072-DB9C9E6C3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195468" y="2411013"/>
                <a:ext cx="894346" cy="894346"/>
              </a:xfrm>
              <a:prstGeom prst="rect">
                <a:avLst/>
              </a:prstGeom>
            </p:spPr>
          </p:pic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0FD53ACE-D976-4784-800D-0AE347BA759D}"/>
                </a:ext>
              </a:extLst>
            </p:cNvPr>
            <p:cNvGrpSpPr/>
            <p:nvPr/>
          </p:nvGrpSpPr>
          <p:grpSpPr>
            <a:xfrm>
              <a:off x="5075929" y="966949"/>
              <a:ext cx="441687" cy="441687"/>
              <a:chOff x="5479596" y="2339958"/>
              <a:chExt cx="1080000" cy="1080000"/>
            </a:xfrm>
          </p:grpSpPr>
          <p:sp>
            <p:nvSpPr>
              <p:cNvPr id="21" name="Oval 49">
                <a:extLst>
                  <a:ext uri="{FF2B5EF4-FFF2-40B4-BE49-F238E27FC236}">
                    <a16:creationId xmlns:a16="http://schemas.microsoft.com/office/drawing/2014/main" id="{CDE3CDE4-D1BF-4271-BA7B-1393D4DB225C}"/>
                  </a:ext>
                </a:extLst>
              </p:cNvPr>
              <p:cNvSpPr/>
              <p:nvPr/>
            </p:nvSpPr>
            <p:spPr>
              <a:xfrm>
                <a:off x="5479596" y="2339958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2" name="Picture 50">
                <a:extLst>
                  <a:ext uri="{FF2B5EF4-FFF2-40B4-BE49-F238E27FC236}">
                    <a16:creationId xmlns:a16="http://schemas.microsoft.com/office/drawing/2014/main" id="{135AF557-E5FE-47C0-8681-4DE01F2EE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627710" y="2509159"/>
                <a:ext cx="783770" cy="783770"/>
              </a:xfrm>
              <a:prstGeom prst="rect">
                <a:avLst/>
              </a:prstGeom>
            </p:spPr>
          </p:pic>
        </p:grpSp>
        <p:grpSp>
          <p:nvGrpSpPr>
            <p:cNvPr id="23" name="Group 24">
              <a:extLst>
                <a:ext uri="{FF2B5EF4-FFF2-40B4-BE49-F238E27FC236}">
                  <a16:creationId xmlns:a16="http://schemas.microsoft.com/office/drawing/2014/main" id="{BBCF0771-3064-4154-94C5-DD01AA4659FE}"/>
                </a:ext>
              </a:extLst>
            </p:cNvPr>
            <p:cNvGrpSpPr/>
            <p:nvPr/>
          </p:nvGrpSpPr>
          <p:grpSpPr>
            <a:xfrm>
              <a:off x="7394001" y="950276"/>
              <a:ext cx="441687" cy="441687"/>
              <a:chOff x="7971488" y="2339958"/>
              <a:chExt cx="1080000" cy="1080000"/>
            </a:xfrm>
          </p:grpSpPr>
          <p:sp>
            <p:nvSpPr>
              <p:cNvPr id="24" name="Oval 53">
                <a:extLst>
                  <a:ext uri="{FF2B5EF4-FFF2-40B4-BE49-F238E27FC236}">
                    <a16:creationId xmlns:a16="http://schemas.microsoft.com/office/drawing/2014/main" id="{A163ADEC-2208-4AB9-A6C6-E3AE318C98F9}"/>
                  </a:ext>
                </a:extLst>
              </p:cNvPr>
              <p:cNvSpPr/>
              <p:nvPr/>
            </p:nvSpPr>
            <p:spPr>
              <a:xfrm>
                <a:off x="7971488" y="2339958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5" name="Picture 54">
                <a:extLst>
                  <a:ext uri="{FF2B5EF4-FFF2-40B4-BE49-F238E27FC236}">
                    <a16:creationId xmlns:a16="http://schemas.microsoft.com/office/drawing/2014/main" id="{2AF1C9AD-D839-45BB-8A00-82FFC2E9A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8177293" y="2536882"/>
                <a:ext cx="679014" cy="679014"/>
              </a:xfrm>
              <a:prstGeom prst="rect">
                <a:avLst/>
              </a:prstGeom>
            </p:spPr>
          </p:pic>
        </p:grp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C05E8608-5656-4F1F-8903-A47A89DB494E}"/>
                </a:ext>
              </a:extLst>
            </p:cNvPr>
            <p:cNvGrpSpPr/>
            <p:nvPr/>
          </p:nvGrpSpPr>
          <p:grpSpPr>
            <a:xfrm>
              <a:off x="9752216" y="951390"/>
              <a:ext cx="441687" cy="441687"/>
              <a:chOff x="10409316" y="2295192"/>
              <a:chExt cx="1080000" cy="1080000"/>
            </a:xfrm>
          </p:grpSpPr>
          <p:sp>
            <p:nvSpPr>
              <p:cNvPr id="27" name="Oval 57">
                <a:extLst>
                  <a:ext uri="{FF2B5EF4-FFF2-40B4-BE49-F238E27FC236}">
                    <a16:creationId xmlns:a16="http://schemas.microsoft.com/office/drawing/2014/main" id="{B4982C70-861A-4E8A-891B-6131CE863D45}"/>
                  </a:ext>
                </a:extLst>
              </p:cNvPr>
              <p:cNvSpPr/>
              <p:nvPr/>
            </p:nvSpPr>
            <p:spPr>
              <a:xfrm>
                <a:off x="10409316" y="2295192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8" name="Picture 58">
                <a:extLst>
                  <a:ext uri="{FF2B5EF4-FFF2-40B4-BE49-F238E27FC236}">
                    <a16:creationId xmlns:a16="http://schemas.microsoft.com/office/drawing/2014/main" id="{68B7A0A1-B035-406D-96E1-20BB9AF25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10628225" y="2514101"/>
                <a:ext cx="642180" cy="642180"/>
              </a:xfrm>
              <a:prstGeom prst="rect">
                <a:avLst/>
              </a:prstGeom>
            </p:spPr>
          </p:pic>
        </p:grpSp>
        <p:pic>
          <p:nvPicPr>
            <p:cNvPr id="34" name="Picture 33">
              <a:hlinkClick r:id="" action="ppaction://noaction"/>
              <a:extLst>
                <a:ext uri="{FF2B5EF4-FFF2-40B4-BE49-F238E27FC236}">
                  <a16:creationId xmlns:a16="http://schemas.microsoft.com/office/drawing/2014/main" id="{5E95CED8-528A-4646-B7C7-571FF47E778A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46" y="1869911"/>
              <a:ext cx="177800" cy="177800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</p:spPr>
        </p:pic>
      </p:grpSp>
      <p:sp>
        <p:nvSpPr>
          <p:cNvPr id="37" name="Rectangle 35">
            <a:extLst>
              <a:ext uri="{FF2B5EF4-FFF2-40B4-BE49-F238E27FC236}">
                <a16:creationId xmlns:a16="http://schemas.microsoft.com/office/drawing/2014/main" id="{7064B072-2C8A-4131-99E8-E9820BB2C0DA}"/>
              </a:ext>
            </a:extLst>
          </p:cNvPr>
          <p:cNvSpPr/>
          <p:nvPr/>
        </p:nvSpPr>
        <p:spPr>
          <a:xfrm>
            <a:off x="326977" y="1262631"/>
            <a:ext cx="3940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  <a:buClr>
                <a:srgbClr val="345FB8"/>
              </a:buClr>
              <a:buSzPct val="130000"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Transform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the current </a:t>
            </a:r>
            <a:r>
              <a:rPr lang="en-US" sz="1200" dirty="0">
                <a:solidFill>
                  <a:srgbClr val="000000"/>
                </a:solidFill>
                <a:latin typeface="Century Gothic" panose="020F0302020204030204"/>
              </a:rPr>
              <a:t>Contact Center services into a rich featured and integrated environment by e</a:t>
            </a:r>
            <a:r>
              <a:rPr kumimoji="0" lang="en-US" sz="12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nabl</a:t>
            </a:r>
            <a:r>
              <a:rPr lang="en-US" sz="1200" dirty="0" err="1">
                <a:solidFill>
                  <a:srgbClr val="000000"/>
                </a:solidFill>
                <a:latin typeface="Century Gothic" panose="020F0302020204030204"/>
              </a:rPr>
              <a:t>i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ng a new single cloud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Omnichannel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Solution</a:t>
            </a:r>
            <a:r>
              <a:rPr lang="en-GB" sz="1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088439C3-923E-4D30-A4F2-A386ED2D63E7}"/>
              </a:ext>
            </a:extLst>
          </p:cNvPr>
          <p:cNvSpPr/>
          <p:nvPr/>
        </p:nvSpPr>
        <p:spPr>
          <a:xfrm>
            <a:off x="384612" y="4932061"/>
            <a:ext cx="1412487" cy="661516"/>
          </a:xfrm>
          <a:prstGeom prst="rect">
            <a:avLst/>
          </a:prstGeom>
          <a:noFill/>
        </p:spPr>
        <p:txBody>
          <a:bodyPr wrap="square" rIns="274320" anchor="ctr">
            <a:noAutofit/>
          </a:bodyPr>
          <a:lstStyle/>
          <a:p>
            <a:pPr indent="-171450">
              <a:spcAft>
                <a:spcPts val="600"/>
              </a:spcAft>
            </a:pPr>
            <a:r>
              <a:rPr lang="en-US" altLang="en-US" b="1" dirty="0">
                <a:solidFill>
                  <a:schemeClr val="tx2"/>
                </a:solidFill>
                <a:sym typeface="Arial" pitchFamily="34" charset="0"/>
              </a:rPr>
              <a:t>Business Benefits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0B257E-491D-4DC7-BD34-1AEA25B5B42A}"/>
              </a:ext>
            </a:extLst>
          </p:cNvPr>
          <p:cNvSpPr txBox="1"/>
          <p:nvPr/>
        </p:nvSpPr>
        <p:spPr>
          <a:xfrm>
            <a:off x="1656990" y="4932061"/>
            <a:ext cx="3337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dirty="0"/>
              <a:t>Omnichannel Experiences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b="1" dirty="0"/>
              <a:t>Increase agent effectiveness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b="1" dirty="0"/>
              <a:t>Easy growth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b="1" dirty="0"/>
              <a:t>CRM integration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b="1" dirty="0"/>
              <a:t>Customer identification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dirty="0"/>
              <a:t>Integrating with existing </a:t>
            </a:r>
            <a:r>
              <a:rPr lang="en-US" sz="1200" dirty="0" err="1"/>
              <a:t>softwares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2CC07F-F8E1-454C-A796-9C0E92CE08CB}"/>
              </a:ext>
            </a:extLst>
          </p:cNvPr>
          <p:cNvSpPr txBox="1"/>
          <p:nvPr/>
        </p:nvSpPr>
        <p:spPr>
          <a:xfrm>
            <a:off x="8382538" y="4927154"/>
            <a:ext cx="369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dirty="0"/>
              <a:t>Consolidate billing processes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dirty="0"/>
              <a:t>Home office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b="1" dirty="0" err="1">
                <a:highlight>
                  <a:srgbClr val="FFFF00"/>
                </a:highlight>
              </a:rPr>
              <a:t>PowerBI</a:t>
            </a:r>
            <a:r>
              <a:rPr lang="en-US" sz="1200" b="1" dirty="0">
                <a:highlight>
                  <a:srgbClr val="FFFF00"/>
                </a:highlight>
              </a:rPr>
              <a:t> reports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Better monitoring and advanced analytics</a:t>
            </a:r>
            <a:endParaRPr lang="en-US" sz="1200" b="1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dirty="0"/>
              <a:t>Standard support process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dirty="0"/>
              <a:t>Exciting roadmap</a:t>
            </a:r>
          </a:p>
        </p:txBody>
      </p:sp>
      <p:pic>
        <p:nvPicPr>
          <p:cNvPr id="41" name="Picture 33">
            <a:hlinkClick r:id="" action="ppaction://noaction"/>
            <a:extLst>
              <a:ext uri="{FF2B5EF4-FFF2-40B4-BE49-F238E27FC236}">
                <a16:creationId xmlns:a16="http://schemas.microsoft.com/office/drawing/2014/main" id="{4F8C16E4-7232-4EF3-8ACF-90FBE38AC1B2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87" y="3473298"/>
            <a:ext cx="177800" cy="17780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  <p:sp>
        <p:nvSpPr>
          <p:cNvPr id="40" name="TextBox 41">
            <a:extLst>
              <a:ext uri="{FF2B5EF4-FFF2-40B4-BE49-F238E27FC236}">
                <a16:creationId xmlns:a16="http://schemas.microsoft.com/office/drawing/2014/main" id="{4D41D96C-E23D-4F8E-A803-F21F287E4099}"/>
              </a:ext>
            </a:extLst>
          </p:cNvPr>
          <p:cNvSpPr txBox="1"/>
          <p:nvPr/>
        </p:nvSpPr>
        <p:spPr bwMode="auto">
          <a:xfrm>
            <a:off x="4375367" y="796187"/>
            <a:ext cx="3320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kern="0" dirty="0"/>
              <a:t>AS IS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DEE4C4F1-3D28-4988-AB93-38F9A2C6E6F3}"/>
              </a:ext>
            </a:extLst>
          </p:cNvPr>
          <p:cNvSpPr/>
          <p:nvPr/>
        </p:nvSpPr>
        <p:spPr>
          <a:xfrm>
            <a:off x="384612" y="2287601"/>
            <a:ext cx="1412487" cy="482898"/>
          </a:xfrm>
          <a:prstGeom prst="rect">
            <a:avLst/>
          </a:prstGeom>
          <a:noFill/>
        </p:spPr>
        <p:txBody>
          <a:bodyPr wrap="square" rIns="274320" anchor="ctr">
            <a:noAutofit/>
          </a:bodyPr>
          <a:lstStyle/>
          <a:p>
            <a:pPr indent="-171450">
              <a:spcAft>
                <a:spcPts val="600"/>
              </a:spcAft>
            </a:pPr>
            <a:r>
              <a:rPr lang="en-US" altLang="en-US" b="1" dirty="0">
                <a:solidFill>
                  <a:schemeClr val="tx2"/>
                </a:solidFill>
                <a:sym typeface="Arial" pitchFamily="34" charset="0"/>
              </a:rPr>
              <a:t>Drivers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3C005542-F642-4F07-90FA-F483EEE0CD98}"/>
              </a:ext>
            </a:extLst>
          </p:cNvPr>
          <p:cNvSpPr/>
          <p:nvPr/>
        </p:nvSpPr>
        <p:spPr>
          <a:xfrm>
            <a:off x="326977" y="798503"/>
            <a:ext cx="1412487" cy="482898"/>
          </a:xfrm>
          <a:prstGeom prst="rect">
            <a:avLst/>
          </a:prstGeom>
          <a:noFill/>
        </p:spPr>
        <p:txBody>
          <a:bodyPr wrap="square" rIns="274320" anchor="ctr">
            <a:noAutofit/>
          </a:bodyPr>
          <a:lstStyle/>
          <a:p>
            <a:pPr indent="-171450">
              <a:spcAft>
                <a:spcPts val="600"/>
              </a:spcAft>
            </a:pPr>
            <a:r>
              <a:rPr lang="en-US" altLang="en-US" b="1" dirty="0">
                <a:solidFill>
                  <a:schemeClr val="tx2"/>
                </a:solidFill>
                <a:sym typeface="Arial" pitchFamily="34" charset="0"/>
              </a:rPr>
              <a:t>Strategy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29AD7797-004D-4A5D-8E35-BE75BD6E6063}"/>
              </a:ext>
            </a:extLst>
          </p:cNvPr>
          <p:cNvSpPr txBox="1"/>
          <p:nvPr/>
        </p:nvSpPr>
        <p:spPr bwMode="auto">
          <a:xfrm>
            <a:off x="8795557" y="798503"/>
            <a:ext cx="3000925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600" b="1" kern="0"/>
            </a:lvl1pPr>
          </a:lstStyle>
          <a:p>
            <a:r>
              <a:rPr lang="en-US" sz="1400" dirty="0"/>
              <a:t>TO BE</a:t>
            </a:r>
          </a:p>
        </p:txBody>
      </p:sp>
      <p:sp>
        <p:nvSpPr>
          <p:cNvPr id="45" name="TextBox 46">
            <a:extLst>
              <a:ext uri="{FF2B5EF4-FFF2-40B4-BE49-F238E27FC236}">
                <a16:creationId xmlns:a16="http://schemas.microsoft.com/office/drawing/2014/main" id="{4306DCF9-5217-46B0-9498-AC99BC4CC8E9}"/>
              </a:ext>
            </a:extLst>
          </p:cNvPr>
          <p:cNvSpPr txBox="1"/>
          <p:nvPr/>
        </p:nvSpPr>
        <p:spPr>
          <a:xfrm>
            <a:off x="4350394" y="1210030"/>
            <a:ext cx="3491212" cy="15081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 algn="just">
              <a:spcAft>
                <a:spcPts val="600"/>
              </a:spcAft>
              <a:buClr>
                <a:srgbClr val="345FB8"/>
              </a:buClr>
              <a:buSzPct val="130000"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Mix of CC technologies, few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 </a:t>
            </a:r>
            <a:r>
              <a:rPr lang="es-ES" dirty="0" err="1"/>
              <a:t>connected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, No </a:t>
            </a:r>
            <a:r>
              <a:rPr lang="es-ES" dirty="0" err="1"/>
              <a:t>consistent</a:t>
            </a:r>
            <a:r>
              <a:rPr lang="es-ES" dirty="0"/>
              <a:t> CX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Complex local reporting and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UK, PH, ES, US and FR have implemented Genesys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6" name="TextBox 46">
            <a:extLst>
              <a:ext uri="{FF2B5EF4-FFF2-40B4-BE49-F238E27FC236}">
                <a16:creationId xmlns:a16="http://schemas.microsoft.com/office/drawing/2014/main" id="{9621E4A7-FAE1-4624-94A3-15D0372E8254}"/>
              </a:ext>
            </a:extLst>
          </p:cNvPr>
          <p:cNvSpPr txBox="1"/>
          <p:nvPr/>
        </p:nvSpPr>
        <p:spPr>
          <a:xfrm>
            <a:off x="8700788" y="1228924"/>
            <a:ext cx="3491212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 algn="just">
              <a:spcAft>
                <a:spcPts val="600"/>
              </a:spcAft>
              <a:buClr>
                <a:srgbClr val="345FB8"/>
              </a:buClr>
              <a:buSzPct val="130000"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/>
              <a:t>One single </a:t>
            </a:r>
            <a:r>
              <a:rPr lang="en-US" dirty="0"/>
              <a:t>Omnichannel</a:t>
            </a:r>
            <a:r>
              <a:rPr lang="en-US" b="0" dirty="0"/>
              <a:t> platform WW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dirty="0"/>
              <a:t>Customer </a:t>
            </a:r>
            <a:r>
              <a:rPr lang="es-ES" dirty="0" err="1"/>
              <a:t>Journey</a:t>
            </a:r>
            <a:r>
              <a:rPr lang="es-ES" dirty="0"/>
              <a:t>, </a:t>
            </a:r>
            <a:r>
              <a:rPr lang="es-ES" dirty="0" err="1"/>
              <a:t>Consistent</a:t>
            </a:r>
            <a:r>
              <a:rPr lang="es-ES" dirty="0"/>
              <a:t> CX</a:t>
            </a: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dirty="0"/>
              <a:t>Improved </a:t>
            </a:r>
            <a:r>
              <a:rPr lang="en-US" dirty="0"/>
              <a:t>KPIs</a:t>
            </a:r>
            <a:r>
              <a:rPr lang="en-US" b="0" dirty="0"/>
              <a:t> and performance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Centralized reporting and better analytics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7" name="TextBox 35">
            <a:extLst>
              <a:ext uri="{FF2B5EF4-FFF2-40B4-BE49-F238E27FC236}">
                <a16:creationId xmlns:a16="http://schemas.microsoft.com/office/drawing/2014/main" id="{5063C0C8-0CDD-4599-A520-C1EA00A7AB43}"/>
              </a:ext>
            </a:extLst>
          </p:cNvPr>
          <p:cNvSpPr txBox="1"/>
          <p:nvPr/>
        </p:nvSpPr>
        <p:spPr>
          <a:xfrm>
            <a:off x="4830713" y="4927155"/>
            <a:ext cx="3756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dirty="0"/>
              <a:t>Full visibility of customer interactions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b="1" dirty="0"/>
              <a:t>99.997% of Service Availability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dirty="0"/>
              <a:t>Business continuity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b="1" dirty="0"/>
              <a:t>OPEX reduction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dirty="0"/>
              <a:t>Standardized Contact Center technology</a:t>
            </a:r>
          </a:p>
          <a:p>
            <a:pPr marL="285750" indent="-285750">
              <a:buClr>
                <a:schemeClr val="bg2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200" dirty="0"/>
              <a:t>Reduction of partners</a:t>
            </a:r>
          </a:p>
        </p:txBody>
      </p:sp>
      <p:sp>
        <p:nvSpPr>
          <p:cNvPr id="48" name="Arrow: Chevron 61">
            <a:extLst>
              <a:ext uri="{FF2B5EF4-FFF2-40B4-BE49-F238E27FC236}">
                <a16:creationId xmlns:a16="http://schemas.microsoft.com/office/drawing/2014/main" id="{5023FBAD-B1C6-4A95-904F-C4422BB2F6CC}"/>
              </a:ext>
            </a:extLst>
          </p:cNvPr>
          <p:cNvSpPr/>
          <p:nvPr/>
        </p:nvSpPr>
        <p:spPr>
          <a:xfrm>
            <a:off x="7991644" y="1358164"/>
            <a:ext cx="559105" cy="804998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EFC4F2-3F1A-C94E-8E86-E82BD601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KIPs for </a:t>
            </a:r>
            <a:r>
              <a:rPr lang="en-US" dirty="0" err="1"/>
              <a:t>CEx</a:t>
            </a:r>
            <a:r>
              <a:rPr lang="en-US" dirty="0"/>
              <a:t> Contact Center -Project Description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899A91-7F19-4E42-B69D-9700C8D22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3312" y="855233"/>
            <a:ext cx="11402412" cy="5206701"/>
          </a:xfrm>
        </p:spPr>
        <p:txBody>
          <a:bodyPr/>
          <a:lstStyle/>
          <a:p>
            <a:r>
              <a:rPr lang="en-US" sz="1800" dirty="0"/>
              <a:t>Objective:</a:t>
            </a:r>
          </a:p>
          <a:p>
            <a:pPr marL="336550" lvl="3" indent="0">
              <a:buNone/>
            </a:pPr>
            <a:r>
              <a:rPr lang="en-US" sz="1600" dirty="0"/>
              <a:t>Enable a Data Hub and  Trusted Data Set to Calculate the Required KPIs by the Customer Experience Center, based on GENESYS Data for USA.</a:t>
            </a:r>
          </a:p>
          <a:p>
            <a:endParaRPr lang="en-US" sz="1800" dirty="0"/>
          </a:p>
          <a:p>
            <a:r>
              <a:rPr lang="en-US" sz="1800" dirty="0"/>
              <a:t>Scope:</a:t>
            </a:r>
          </a:p>
          <a:p>
            <a:pPr marL="685800" lvl="1"/>
            <a:r>
              <a:rPr lang="en-US" sz="1600" b="0" dirty="0"/>
              <a:t>Enable </a:t>
            </a:r>
            <a:r>
              <a:rPr lang="en-US" sz="1600" dirty="0"/>
              <a:t>Data Pipelines (Data Ingestion)</a:t>
            </a:r>
          </a:p>
          <a:p>
            <a:pPr marL="685800" lvl="1"/>
            <a:r>
              <a:rPr lang="en-US" sz="1600" b="0" dirty="0"/>
              <a:t>Build the Data Model and Trusted Data Sets, </a:t>
            </a:r>
          </a:p>
          <a:p>
            <a:pPr marL="685800" lvl="1"/>
            <a:r>
              <a:rPr lang="en-US" sz="1600" b="0" dirty="0"/>
              <a:t>Configure Semantic Layer</a:t>
            </a:r>
          </a:p>
          <a:p>
            <a:pPr marL="685800" lvl="1"/>
            <a:r>
              <a:rPr lang="en-US" sz="1600" b="0" dirty="0"/>
              <a:t>Publish in Data Portal for Self Service usage.</a:t>
            </a:r>
          </a:p>
          <a:p>
            <a:pPr marL="685800" lvl="1"/>
            <a:r>
              <a:rPr lang="en-US" sz="1600" b="0" dirty="0"/>
              <a:t>Configure Dashboard Templates for the Main KPIs to be shared used and tailored according to final user requirements by themselves.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6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8846D3A-6099-1D46-B36B-ACFBFD52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8913"/>
            <a:ext cx="11412537" cy="1053087"/>
          </a:xfrm>
        </p:spPr>
        <p:txBody>
          <a:bodyPr/>
          <a:lstStyle/>
          <a:p>
            <a:r>
              <a:rPr lang="en-MX" dirty="0"/>
              <a:t>Data Architecture </a:t>
            </a:r>
            <a:r>
              <a:rPr lang="en-MX" dirty="0" smtClean="0"/>
              <a:t>approach</a:t>
            </a:r>
            <a:r>
              <a:rPr lang="es-ES" dirty="0" smtClean="0"/>
              <a:t>- As </a:t>
            </a:r>
            <a:r>
              <a:rPr lang="es-ES" dirty="0" err="1" smtClean="0"/>
              <a:t>Is</a:t>
            </a:r>
            <a:endParaRPr lang="en-MX" dirty="0"/>
          </a:p>
        </p:txBody>
      </p:sp>
      <p:sp>
        <p:nvSpPr>
          <p:cNvPr id="10" name="9 Rectángulo redondeado">
            <a:extLst>
              <a:ext uri="{FF2B5EF4-FFF2-40B4-BE49-F238E27FC236}">
                <a16:creationId xmlns:a16="http://schemas.microsoft.com/office/drawing/2014/main" id="{900EF54B-BB41-A149-97A3-A1FE34A96C22}"/>
              </a:ext>
            </a:extLst>
          </p:cNvPr>
          <p:cNvSpPr/>
          <p:nvPr/>
        </p:nvSpPr>
        <p:spPr>
          <a:xfrm>
            <a:off x="10241383" y="1312021"/>
            <a:ext cx="1014275" cy="2776493"/>
          </a:xfrm>
          <a:prstGeom prst="roundRect">
            <a:avLst>
              <a:gd name="adj" fmla="val 4626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1113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Consumers</a:t>
            </a:r>
          </a:p>
        </p:txBody>
      </p:sp>
      <p:sp>
        <p:nvSpPr>
          <p:cNvPr id="13" name="9 Rectángulo redondeado">
            <a:extLst>
              <a:ext uri="{FF2B5EF4-FFF2-40B4-BE49-F238E27FC236}">
                <a16:creationId xmlns:a16="http://schemas.microsoft.com/office/drawing/2014/main" id="{7995911E-63A5-8043-90F7-523B93B72780}"/>
              </a:ext>
            </a:extLst>
          </p:cNvPr>
          <p:cNvSpPr/>
          <p:nvPr/>
        </p:nvSpPr>
        <p:spPr>
          <a:xfrm>
            <a:off x="728940" y="1421487"/>
            <a:ext cx="1288196" cy="2667027"/>
          </a:xfrm>
          <a:prstGeom prst="roundRect">
            <a:avLst>
              <a:gd name="adj" fmla="val 5810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2"/>
                </a:solidFill>
                <a:latin typeface="Century Gothic" panose="020F0302020204030204"/>
              </a:rPr>
              <a:t>Producers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4" name="Rounded Rectangle 59">
            <a:extLst>
              <a:ext uri="{FF2B5EF4-FFF2-40B4-BE49-F238E27FC236}">
                <a16:creationId xmlns:a16="http://schemas.microsoft.com/office/drawing/2014/main" id="{6AB2925F-74AA-CB4F-8865-64F0184848C3}"/>
              </a:ext>
            </a:extLst>
          </p:cNvPr>
          <p:cNvSpPr/>
          <p:nvPr/>
        </p:nvSpPr>
        <p:spPr bwMode="auto">
          <a:xfrm>
            <a:off x="920894" y="1885543"/>
            <a:ext cx="904287" cy="788388"/>
          </a:xfrm>
          <a:prstGeom prst="roundRect">
            <a:avLst>
              <a:gd name="adj" fmla="val 1136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굴림" panose="020B0600000101010101" pitchFamily="34" charset="-127"/>
                <a:cs typeface="Arial" charset="0"/>
              </a:rPr>
              <a:t>Genesys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굴림" panose="020B0600000101010101" pitchFamily="34" charset="-127"/>
                <a:cs typeface="Arial" charset="0"/>
              </a:rPr>
              <a:t> Cloud</a:t>
            </a:r>
          </a:p>
        </p:txBody>
      </p:sp>
      <p:sp>
        <p:nvSpPr>
          <p:cNvPr id="15" name="9 Rectángulo redondeado">
            <a:extLst>
              <a:ext uri="{FF2B5EF4-FFF2-40B4-BE49-F238E27FC236}">
                <a16:creationId xmlns:a16="http://schemas.microsoft.com/office/drawing/2014/main" id="{63BAD137-F162-744E-B250-E4585A3CF296}"/>
              </a:ext>
            </a:extLst>
          </p:cNvPr>
          <p:cNvSpPr/>
          <p:nvPr/>
        </p:nvSpPr>
        <p:spPr>
          <a:xfrm>
            <a:off x="2209090" y="1421487"/>
            <a:ext cx="1288196" cy="2667027"/>
          </a:xfrm>
          <a:prstGeom prst="roundRect">
            <a:avLst>
              <a:gd name="adj" fmla="val 5810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2"/>
                </a:solidFill>
                <a:latin typeface="Century Gothic" panose="020F0302020204030204"/>
              </a:rPr>
              <a:t>Ingestion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20C8007B-407D-4A48-8AE0-D042DFF9D957}"/>
              </a:ext>
            </a:extLst>
          </p:cNvPr>
          <p:cNvGrpSpPr/>
          <p:nvPr/>
        </p:nvGrpSpPr>
        <p:grpSpPr>
          <a:xfrm>
            <a:off x="2422109" y="2879780"/>
            <a:ext cx="904287" cy="788388"/>
            <a:chOff x="2286865" y="2019862"/>
            <a:chExt cx="904287" cy="788388"/>
          </a:xfrm>
        </p:grpSpPr>
        <p:sp>
          <p:nvSpPr>
            <p:cNvPr id="18" name="Rounded Rectangle 59">
              <a:extLst>
                <a:ext uri="{FF2B5EF4-FFF2-40B4-BE49-F238E27FC236}">
                  <a16:creationId xmlns:a16="http://schemas.microsoft.com/office/drawing/2014/main" id="{EB8834B5-4EE0-E346-857C-A98D10D34637}"/>
                </a:ext>
              </a:extLst>
            </p:cNvPr>
            <p:cNvSpPr/>
            <p:nvPr/>
          </p:nvSpPr>
          <p:spPr bwMode="auto">
            <a:xfrm>
              <a:off x="2286865" y="2019862"/>
              <a:ext cx="904287" cy="788388"/>
            </a:xfrm>
            <a:prstGeom prst="roundRect">
              <a:avLst>
                <a:gd name="adj" fmla="val 11369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11113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굴림" panose="020B0600000101010101" pitchFamily="34" charset="-127"/>
                <a:cs typeface="Arial" charset="0"/>
              </a:endParaRPr>
            </a:p>
          </p:txBody>
        </p:sp>
        <p:pic>
          <p:nvPicPr>
            <p:cNvPr id="19" name="Picture 131">
              <a:extLst>
                <a:ext uri="{FF2B5EF4-FFF2-40B4-BE49-F238E27FC236}">
                  <a16:creationId xmlns:a16="http://schemas.microsoft.com/office/drawing/2014/main" id="{E8BD1582-0198-8E4D-BAF7-62D5356D4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99918" y="2281332"/>
              <a:ext cx="678180" cy="265447"/>
            </a:xfrm>
            <a:prstGeom prst="rect">
              <a:avLst/>
            </a:prstGeom>
          </p:spPr>
        </p:pic>
      </p:grpSp>
      <p:sp>
        <p:nvSpPr>
          <p:cNvPr id="20" name="8 Rectángulo redondeado">
            <a:extLst>
              <a:ext uri="{FF2B5EF4-FFF2-40B4-BE49-F238E27FC236}">
                <a16:creationId xmlns:a16="http://schemas.microsoft.com/office/drawing/2014/main" id="{1104DA94-F3AA-EC4B-ABB2-F10CBC610887}"/>
              </a:ext>
            </a:extLst>
          </p:cNvPr>
          <p:cNvSpPr/>
          <p:nvPr/>
        </p:nvSpPr>
        <p:spPr>
          <a:xfrm>
            <a:off x="3742371" y="1340541"/>
            <a:ext cx="1889910" cy="2747973"/>
          </a:xfrm>
          <a:prstGeom prst="roundRect">
            <a:avLst>
              <a:gd name="adj" fmla="val 205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Data Lake</a:t>
            </a:r>
          </a:p>
        </p:txBody>
      </p:sp>
      <p:sp>
        <p:nvSpPr>
          <p:cNvPr id="21" name="8 Rectángulo redondeado">
            <a:extLst>
              <a:ext uri="{FF2B5EF4-FFF2-40B4-BE49-F238E27FC236}">
                <a16:creationId xmlns:a16="http://schemas.microsoft.com/office/drawing/2014/main" id="{F7A96500-6C97-B443-BD99-C1DCB6C4497B}"/>
              </a:ext>
            </a:extLst>
          </p:cNvPr>
          <p:cNvSpPr/>
          <p:nvPr/>
        </p:nvSpPr>
        <p:spPr>
          <a:xfrm>
            <a:off x="5877366" y="1340541"/>
            <a:ext cx="1413136" cy="2747973"/>
          </a:xfrm>
          <a:prstGeom prst="roundRect">
            <a:avLst>
              <a:gd name="adj" fmla="val 205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Data Hubs</a:t>
            </a:r>
          </a:p>
        </p:txBody>
      </p:sp>
      <p:grpSp>
        <p:nvGrpSpPr>
          <p:cNvPr id="22" name="Group 45">
            <a:extLst>
              <a:ext uri="{FF2B5EF4-FFF2-40B4-BE49-F238E27FC236}">
                <a16:creationId xmlns:a16="http://schemas.microsoft.com/office/drawing/2014/main" id="{E3F452A7-854F-1D4F-BF85-673CE26D498B}"/>
              </a:ext>
            </a:extLst>
          </p:cNvPr>
          <p:cNvGrpSpPr/>
          <p:nvPr/>
        </p:nvGrpSpPr>
        <p:grpSpPr>
          <a:xfrm>
            <a:off x="5976631" y="1685293"/>
            <a:ext cx="1199710" cy="594449"/>
            <a:chOff x="5932763" y="2087106"/>
            <a:chExt cx="1199710" cy="594449"/>
          </a:xfrm>
        </p:grpSpPr>
        <p:sp>
          <p:nvSpPr>
            <p:cNvPr id="23" name="9 Rectángulo redondeado">
              <a:extLst>
                <a:ext uri="{FF2B5EF4-FFF2-40B4-BE49-F238E27FC236}">
                  <a16:creationId xmlns:a16="http://schemas.microsoft.com/office/drawing/2014/main" id="{CD3DDDC7-701B-0344-AE31-200701D4A85C}"/>
                </a:ext>
              </a:extLst>
            </p:cNvPr>
            <p:cNvSpPr/>
            <p:nvPr/>
          </p:nvSpPr>
          <p:spPr>
            <a:xfrm>
              <a:off x="5932763" y="2087106"/>
              <a:ext cx="1199710" cy="594449"/>
            </a:xfrm>
            <a:prstGeom prst="roundRect">
              <a:avLst>
                <a:gd name="adj" fmla="val 4155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24" name="Group 142">
              <a:extLst>
                <a:ext uri="{FF2B5EF4-FFF2-40B4-BE49-F238E27FC236}">
                  <a16:creationId xmlns:a16="http://schemas.microsoft.com/office/drawing/2014/main" id="{89CAA7FF-FAB2-1346-AEBD-F09DAB91ED20}"/>
                </a:ext>
              </a:extLst>
            </p:cNvPr>
            <p:cNvGrpSpPr/>
            <p:nvPr/>
          </p:nvGrpSpPr>
          <p:grpSpPr>
            <a:xfrm>
              <a:off x="6018927" y="2171546"/>
              <a:ext cx="1064350" cy="369332"/>
              <a:chOff x="6070997" y="1907867"/>
              <a:chExt cx="1170785" cy="369330"/>
            </a:xfrm>
          </p:grpSpPr>
          <p:sp>
            <p:nvSpPr>
              <p:cNvPr id="25" name="TextBox 143">
                <a:extLst>
                  <a:ext uri="{FF2B5EF4-FFF2-40B4-BE49-F238E27FC236}">
                    <a16:creationId xmlns:a16="http://schemas.microsoft.com/office/drawing/2014/main" id="{A0195FF7-42CB-1743-B5A5-C75E05ADD918}"/>
                  </a:ext>
                </a:extLst>
              </p:cNvPr>
              <p:cNvSpPr txBox="1"/>
              <p:nvPr/>
            </p:nvSpPr>
            <p:spPr>
              <a:xfrm>
                <a:off x="6276474" y="1907867"/>
                <a:ext cx="965308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Contact Center </a:t>
                </a:r>
              </a:p>
            </p:txBody>
          </p:sp>
          <p:pic>
            <p:nvPicPr>
              <p:cNvPr id="26" name="Picture 144">
                <a:extLst>
                  <a:ext uri="{FF2B5EF4-FFF2-40B4-BE49-F238E27FC236}">
                    <a16:creationId xmlns:a16="http://schemas.microsoft.com/office/drawing/2014/main" id="{ED7CE89E-F835-2F45-85E7-3CABCCE70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70997" y="1967088"/>
                <a:ext cx="219941" cy="219941"/>
              </a:xfrm>
              <a:prstGeom prst="rect">
                <a:avLst/>
              </a:prstGeom>
            </p:spPr>
          </p:pic>
        </p:grpSp>
      </p:grpSp>
      <p:sp>
        <p:nvSpPr>
          <p:cNvPr id="27" name="Rounded Rectangle 59">
            <a:extLst>
              <a:ext uri="{FF2B5EF4-FFF2-40B4-BE49-F238E27FC236}">
                <a16:creationId xmlns:a16="http://schemas.microsoft.com/office/drawing/2014/main" id="{DB68B1A8-3117-7F45-9AA0-379DF3789B92}"/>
              </a:ext>
            </a:extLst>
          </p:cNvPr>
          <p:cNvSpPr/>
          <p:nvPr/>
        </p:nvSpPr>
        <p:spPr bwMode="auto">
          <a:xfrm>
            <a:off x="920893" y="2973419"/>
            <a:ext cx="904287" cy="577109"/>
          </a:xfrm>
          <a:prstGeom prst="roundRect">
            <a:avLst>
              <a:gd name="adj" fmla="val 1136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1E386E"/>
              </a:solidFill>
              <a:effectLst/>
              <a:uLnTx/>
              <a:uFillTx/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</p:txBody>
      </p:sp>
      <p:pic>
        <p:nvPicPr>
          <p:cNvPr id="28" name="Picture 35">
            <a:extLst>
              <a:ext uri="{FF2B5EF4-FFF2-40B4-BE49-F238E27FC236}">
                <a16:creationId xmlns:a16="http://schemas.microsoft.com/office/drawing/2014/main" id="{A301116E-93EF-2A44-B827-AEDAC8F3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79" y="3156625"/>
            <a:ext cx="645826" cy="283342"/>
          </a:xfrm>
          <a:prstGeom prst="rect">
            <a:avLst/>
          </a:prstGeom>
        </p:spPr>
      </p:pic>
      <p:sp>
        <p:nvSpPr>
          <p:cNvPr id="29" name="9 Rectángulo redondeado">
            <a:extLst>
              <a:ext uri="{FF2B5EF4-FFF2-40B4-BE49-F238E27FC236}">
                <a16:creationId xmlns:a16="http://schemas.microsoft.com/office/drawing/2014/main" id="{029E355D-9E68-E045-8006-00DB5B96CCD2}"/>
              </a:ext>
            </a:extLst>
          </p:cNvPr>
          <p:cNvSpPr/>
          <p:nvPr/>
        </p:nvSpPr>
        <p:spPr>
          <a:xfrm>
            <a:off x="3944459" y="1706314"/>
            <a:ext cx="1485733" cy="2242414"/>
          </a:xfrm>
          <a:prstGeom prst="roundRect">
            <a:avLst>
              <a:gd name="adj" fmla="val 4155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Raw Data Store</a:t>
            </a:r>
          </a:p>
        </p:txBody>
      </p:sp>
      <p:pic>
        <p:nvPicPr>
          <p:cNvPr id="30" name="Picture 128">
            <a:extLst>
              <a:ext uri="{FF2B5EF4-FFF2-40B4-BE49-F238E27FC236}">
                <a16:creationId xmlns:a16="http://schemas.microsoft.com/office/drawing/2014/main" id="{A0F66211-274D-C84E-9BEB-14EE449FE5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9695" y="2355416"/>
            <a:ext cx="338914" cy="372806"/>
          </a:xfrm>
          <a:prstGeom prst="rect">
            <a:avLst/>
          </a:prstGeom>
        </p:spPr>
      </p:pic>
      <p:pic>
        <p:nvPicPr>
          <p:cNvPr id="31" name="Picture 132">
            <a:extLst>
              <a:ext uri="{FF2B5EF4-FFF2-40B4-BE49-F238E27FC236}">
                <a16:creationId xmlns:a16="http://schemas.microsoft.com/office/drawing/2014/main" id="{C8A8C432-4D10-B048-8746-9BA545B46A5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680" y="2355416"/>
            <a:ext cx="338914" cy="372806"/>
          </a:xfrm>
          <a:prstGeom prst="rect">
            <a:avLst/>
          </a:prstGeom>
        </p:spPr>
      </p:pic>
      <p:pic>
        <p:nvPicPr>
          <p:cNvPr id="32" name="Picture 134">
            <a:extLst>
              <a:ext uri="{FF2B5EF4-FFF2-40B4-BE49-F238E27FC236}">
                <a16:creationId xmlns:a16="http://schemas.microsoft.com/office/drawing/2014/main" id="{3CBEE148-8197-C848-81D2-75A397BD32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9695" y="2879780"/>
            <a:ext cx="338914" cy="372806"/>
          </a:xfrm>
          <a:prstGeom prst="rect">
            <a:avLst/>
          </a:prstGeom>
        </p:spPr>
      </p:pic>
      <p:pic>
        <p:nvPicPr>
          <p:cNvPr id="33" name="Picture 135">
            <a:extLst>
              <a:ext uri="{FF2B5EF4-FFF2-40B4-BE49-F238E27FC236}">
                <a16:creationId xmlns:a16="http://schemas.microsoft.com/office/drawing/2014/main" id="{CBF48DD5-17EB-EC41-A08B-5E3C732FE84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680" y="2879780"/>
            <a:ext cx="338914" cy="372806"/>
          </a:xfrm>
          <a:prstGeom prst="rect">
            <a:avLst/>
          </a:prstGeom>
        </p:spPr>
      </p:pic>
      <p:pic>
        <p:nvPicPr>
          <p:cNvPr id="34" name="Picture 136">
            <a:extLst>
              <a:ext uri="{FF2B5EF4-FFF2-40B4-BE49-F238E27FC236}">
                <a16:creationId xmlns:a16="http://schemas.microsoft.com/office/drawing/2014/main" id="{D45BD2BF-496E-AD41-BF74-F33A3365AAF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0078" y="3365750"/>
            <a:ext cx="338914" cy="372806"/>
          </a:xfrm>
          <a:prstGeom prst="rect">
            <a:avLst/>
          </a:prstGeom>
        </p:spPr>
      </p:pic>
      <p:pic>
        <p:nvPicPr>
          <p:cNvPr id="35" name="Picture 138">
            <a:extLst>
              <a:ext uri="{FF2B5EF4-FFF2-40B4-BE49-F238E27FC236}">
                <a16:creationId xmlns:a16="http://schemas.microsoft.com/office/drawing/2014/main" id="{A6B073D4-FCEA-1D41-B1E1-82AAC507CFC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3063" y="3365750"/>
            <a:ext cx="338914" cy="372806"/>
          </a:xfrm>
          <a:prstGeom prst="rect">
            <a:avLst/>
          </a:prstGeom>
        </p:spPr>
      </p:pic>
      <p:sp>
        <p:nvSpPr>
          <p:cNvPr id="36" name="9 Rectángulo redondeado">
            <a:extLst>
              <a:ext uri="{FF2B5EF4-FFF2-40B4-BE49-F238E27FC236}">
                <a16:creationId xmlns:a16="http://schemas.microsoft.com/office/drawing/2014/main" id="{537A9FD6-E08C-744D-83AD-69C29DE397BF}"/>
              </a:ext>
            </a:extLst>
          </p:cNvPr>
          <p:cNvSpPr/>
          <p:nvPr/>
        </p:nvSpPr>
        <p:spPr>
          <a:xfrm>
            <a:off x="7449301" y="1340541"/>
            <a:ext cx="1206131" cy="2747973"/>
          </a:xfrm>
          <a:prstGeom prst="roundRect">
            <a:avLst>
              <a:gd name="adj" fmla="val 6112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Semantic Layer</a:t>
            </a:r>
          </a:p>
        </p:txBody>
      </p:sp>
      <p:grpSp>
        <p:nvGrpSpPr>
          <p:cNvPr id="37" name="Group 46">
            <a:extLst>
              <a:ext uri="{FF2B5EF4-FFF2-40B4-BE49-F238E27FC236}">
                <a16:creationId xmlns:a16="http://schemas.microsoft.com/office/drawing/2014/main" id="{96EA38CC-E423-BA4A-9045-8B23143552F7}"/>
              </a:ext>
            </a:extLst>
          </p:cNvPr>
          <p:cNvGrpSpPr/>
          <p:nvPr/>
        </p:nvGrpSpPr>
        <p:grpSpPr>
          <a:xfrm>
            <a:off x="5976631" y="2493994"/>
            <a:ext cx="1199710" cy="594449"/>
            <a:chOff x="5932763" y="2087106"/>
            <a:chExt cx="1199710" cy="594449"/>
          </a:xfrm>
        </p:grpSpPr>
        <p:sp>
          <p:nvSpPr>
            <p:cNvPr id="38" name="9 Rectángulo redondeado">
              <a:extLst>
                <a:ext uri="{FF2B5EF4-FFF2-40B4-BE49-F238E27FC236}">
                  <a16:creationId xmlns:a16="http://schemas.microsoft.com/office/drawing/2014/main" id="{E65F7FAF-3E2A-D143-A286-7E98CD507891}"/>
                </a:ext>
              </a:extLst>
            </p:cNvPr>
            <p:cNvSpPr/>
            <p:nvPr/>
          </p:nvSpPr>
          <p:spPr>
            <a:xfrm>
              <a:off x="5932763" y="2087106"/>
              <a:ext cx="1199710" cy="594449"/>
            </a:xfrm>
            <a:prstGeom prst="roundRect">
              <a:avLst>
                <a:gd name="adj" fmla="val 4155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9" name="Group 142">
              <a:extLst>
                <a:ext uri="{FF2B5EF4-FFF2-40B4-BE49-F238E27FC236}">
                  <a16:creationId xmlns:a16="http://schemas.microsoft.com/office/drawing/2014/main" id="{3C791738-82BF-D743-90CB-1C41271703EF}"/>
                </a:ext>
              </a:extLst>
            </p:cNvPr>
            <p:cNvGrpSpPr/>
            <p:nvPr/>
          </p:nvGrpSpPr>
          <p:grpSpPr>
            <a:xfrm>
              <a:off x="6018925" y="2164505"/>
              <a:ext cx="1063616" cy="237871"/>
              <a:chOff x="6070997" y="1900828"/>
              <a:chExt cx="1169978" cy="237870"/>
            </a:xfrm>
          </p:grpSpPr>
          <p:sp>
            <p:nvSpPr>
              <p:cNvPr id="40" name="TextBox 143">
                <a:extLst>
                  <a:ext uri="{FF2B5EF4-FFF2-40B4-BE49-F238E27FC236}">
                    <a16:creationId xmlns:a16="http://schemas.microsoft.com/office/drawing/2014/main" id="{E47B45BD-A745-FE42-B324-9BE1825749C5}"/>
                  </a:ext>
                </a:extLst>
              </p:cNvPr>
              <p:cNvSpPr txBox="1"/>
              <p:nvPr/>
            </p:nvSpPr>
            <p:spPr>
              <a:xfrm>
                <a:off x="6276474" y="1907867"/>
                <a:ext cx="964501" cy="23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Commercial</a:t>
                </a:r>
              </a:p>
            </p:txBody>
          </p:sp>
          <p:pic>
            <p:nvPicPr>
              <p:cNvPr id="41" name="Picture 144">
                <a:extLst>
                  <a:ext uri="{FF2B5EF4-FFF2-40B4-BE49-F238E27FC236}">
                    <a16:creationId xmlns:a16="http://schemas.microsoft.com/office/drawing/2014/main" id="{6E663BA7-06D4-8845-831B-65B094941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70997" y="1900828"/>
                <a:ext cx="219941" cy="219941"/>
              </a:xfrm>
              <a:prstGeom prst="rect">
                <a:avLst/>
              </a:prstGeom>
            </p:spPr>
          </p:pic>
        </p:grp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BEAE39B2-3E77-B244-8D2B-BF428361D3DC}"/>
              </a:ext>
            </a:extLst>
          </p:cNvPr>
          <p:cNvGrpSpPr/>
          <p:nvPr/>
        </p:nvGrpSpPr>
        <p:grpSpPr>
          <a:xfrm>
            <a:off x="5981127" y="3298296"/>
            <a:ext cx="1199710" cy="594449"/>
            <a:chOff x="5932763" y="2087106"/>
            <a:chExt cx="1199710" cy="594449"/>
          </a:xfrm>
        </p:grpSpPr>
        <p:sp>
          <p:nvSpPr>
            <p:cNvPr id="43" name="9 Rectángulo redondeado">
              <a:extLst>
                <a:ext uri="{FF2B5EF4-FFF2-40B4-BE49-F238E27FC236}">
                  <a16:creationId xmlns:a16="http://schemas.microsoft.com/office/drawing/2014/main" id="{A29D486E-FD70-394B-AAEE-F49F8F23D971}"/>
                </a:ext>
              </a:extLst>
            </p:cNvPr>
            <p:cNvSpPr/>
            <p:nvPr/>
          </p:nvSpPr>
          <p:spPr>
            <a:xfrm>
              <a:off x="5932763" y="2087106"/>
              <a:ext cx="1199710" cy="594449"/>
            </a:xfrm>
            <a:prstGeom prst="roundRect">
              <a:avLst>
                <a:gd name="adj" fmla="val 4155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44" name="Group 142">
              <a:extLst>
                <a:ext uri="{FF2B5EF4-FFF2-40B4-BE49-F238E27FC236}">
                  <a16:creationId xmlns:a16="http://schemas.microsoft.com/office/drawing/2014/main" id="{E6FAD328-B601-C042-919E-FAA71C1A2822}"/>
                </a:ext>
              </a:extLst>
            </p:cNvPr>
            <p:cNvGrpSpPr/>
            <p:nvPr/>
          </p:nvGrpSpPr>
          <p:grpSpPr>
            <a:xfrm>
              <a:off x="6018927" y="2171546"/>
              <a:ext cx="1059120" cy="369332"/>
              <a:chOff x="6070997" y="1907867"/>
              <a:chExt cx="1165032" cy="369330"/>
            </a:xfrm>
          </p:grpSpPr>
          <p:sp>
            <p:nvSpPr>
              <p:cNvPr id="45" name="TextBox 143">
                <a:extLst>
                  <a:ext uri="{FF2B5EF4-FFF2-40B4-BE49-F238E27FC236}">
                    <a16:creationId xmlns:a16="http://schemas.microsoft.com/office/drawing/2014/main" id="{64EE02FF-6226-A14A-9BDB-70B61A0AF323}"/>
                  </a:ext>
                </a:extLst>
              </p:cNvPr>
              <p:cNvSpPr txBox="1"/>
              <p:nvPr/>
            </p:nvSpPr>
            <p:spPr>
              <a:xfrm>
                <a:off x="6276474" y="1907867"/>
                <a:ext cx="959555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Customer Experience</a:t>
                </a:r>
              </a:p>
            </p:txBody>
          </p:sp>
          <p:pic>
            <p:nvPicPr>
              <p:cNvPr id="46" name="Picture 144">
                <a:extLst>
                  <a:ext uri="{FF2B5EF4-FFF2-40B4-BE49-F238E27FC236}">
                    <a16:creationId xmlns:a16="http://schemas.microsoft.com/office/drawing/2014/main" id="{AE4BC16B-31DB-AC4C-9B5B-8DC9F8274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70997" y="1967088"/>
                <a:ext cx="219941" cy="219941"/>
              </a:xfrm>
              <a:prstGeom prst="rect">
                <a:avLst/>
              </a:prstGeom>
            </p:spPr>
          </p:pic>
        </p:grpSp>
      </p:grpSp>
      <p:sp>
        <p:nvSpPr>
          <p:cNvPr id="47" name="Rounded Rectangle 59">
            <a:extLst>
              <a:ext uri="{FF2B5EF4-FFF2-40B4-BE49-F238E27FC236}">
                <a16:creationId xmlns:a16="http://schemas.microsoft.com/office/drawing/2014/main" id="{3DB6EEAC-D0EC-5947-BC19-E137810D6629}"/>
              </a:ext>
            </a:extLst>
          </p:cNvPr>
          <p:cNvSpPr/>
          <p:nvPr/>
        </p:nvSpPr>
        <p:spPr bwMode="auto">
          <a:xfrm>
            <a:off x="7611078" y="1864712"/>
            <a:ext cx="882576" cy="1853012"/>
          </a:xfrm>
          <a:prstGeom prst="roundRect">
            <a:avLst>
              <a:gd name="adj" fmla="val 1136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1E386E"/>
              </a:solidFill>
              <a:effectLst/>
              <a:uLnTx/>
              <a:uFillTx/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b="1" dirty="0">
              <a:solidFill>
                <a:srgbClr val="1E386E"/>
              </a:solidFill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1E386E"/>
              </a:solidFill>
              <a:effectLst/>
              <a:uLnTx/>
              <a:uFillTx/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b="1" dirty="0">
              <a:solidFill>
                <a:srgbClr val="1E386E"/>
              </a:solidFill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1E386E"/>
              </a:solidFill>
              <a:effectLst/>
              <a:uLnTx/>
              <a:uFillTx/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b="1" dirty="0">
              <a:solidFill>
                <a:srgbClr val="1E386E"/>
              </a:solidFill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굴림" panose="020B0600000101010101" pitchFamily="34" charset="-127"/>
                <a:cs typeface="Arial" charset="0"/>
              </a:rPr>
              <a:t>Customer  360 Data </a:t>
            </a: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굴림" panose="020B0600000101010101" pitchFamily="34" charset="-127"/>
                <a:cs typeface="Arial" charset="0"/>
              </a:rPr>
              <a:t>Models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1E386E"/>
              </a:solidFill>
              <a:effectLst/>
              <a:uLnTx/>
              <a:uFillTx/>
              <a:latin typeface="Century Gothic" panose="020F0302020204030204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8" name="8 Rectángulo redondeado">
            <a:extLst>
              <a:ext uri="{FF2B5EF4-FFF2-40B4-BE49-F238E27FC236}">
                <a16:creationId xmlns:a16="http://schemas.microsoft.com/office/drawing/2014/main" id="{55371C78-9B52-DA43-B4C4-3C39A632F41F}"/>
              </a:ext>
            </a:extLst>
          </p:cNvPr>
          <p:cNvSpPr/>
          <p:nvPr/>
        </p:nvSpPr>
        <p:spPr>
          <a:xfrm>
            <a:off x="8774451" y="1340541"/>
            <a:ext cx="1361618" cy="2747973"/>
          </a:xfrm>
          <a:prstGeom prst="roundRect">
            <a:avLst>
              <a:gd name="adj" fmla="val 2643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Self-Service</a:t>
            </a:r>
          </a:p>
        </p:txBody>
      </p:sp>
      <p:grpSp>
        <p:nvGrpSpPr>
          <p:cNvPr id="49" name="Group 60">
            <a:extLst>
              <a:ext uri="{FF2B5EF4-FFF2-40B4-BE49-F238E27FC236}">
                <a16:creationId xmlns:a16="http://schemas.microsoft.com/office/drawing/2014/main" id="{753AF50C-808B-AB48-BF43-FAB16A69ADF3}"/>
              </a:ext>
            </a:extLst>
          </p:cNvPr>
          <p:cNvGrpSpPr/>
          <p:nvPr/>
        </p:nvGrpSpPr>
        <p:grpSpPr>
          <a:xfrm>
            <a:off x="8901426" y="1986993"/>
            <a:ext cx="1107667" cy="441047"/>
            <a:chOff x="8876419" y="2405760"/>
            <a:chExt cx="1107667" cy="441047"/>
          </a:xfrm>
        </p:grpSpPr>
        <p:sp>
          <p:nvSpPr>
            <p:cNvPr id="50" name="9 Rectángulo redondeado">
              <a:extLst>
                <a:ext uri="{FF2B5EF4-FFF2-40B4-BE49-F238E27FC236}">
                  <a16:creationId xmlns:a16="http://schemas.microsoft.com/office/drawing/2014/main" id="{2B343A11-F687-524A-B1AB-E7A777CE0D9A}"/>
                </a:ext>
              </a:extLst>
            </p:cNvPr>
            <p:cNvSpPr/>
            <p:nvPr/>
          </p:nvSpPr>
          <p:spPr>
            <a:xfrm>
              <a:off x="8876419" y="2405760"/>
              <a:ext cx="1107667" cy="441047"/>
            </a:xfrm>
            <a:prstGeom prst="roundRect">
              <a:avLst>
                <a:gd name="adj" fmla="val 4155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pic>
          <p:nvPicPr>
            <p:cNvPr id="51" name="Picture 2" descr="Imagen relacionada">
              <a:extLst>
                <a:ext uri="{FF2B5EF4-FFF2-40B4-BE49-F238E27FC236}">
                  <a16:creationId xmlns:a16="http://schemas.microsoft.com/office/drawing/2014/main" id="{62C44E35-C9A8-7D4D-B1FF-7705E59D2B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5553" y="2506492"/>
              <a:ext cx="833132" cy="27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61">
            <a:extLst>
              <a:ext uri="{FF2B5EF4-FFF2-40B4-BE49-F238E27FC236}">
                <a16:creationId xmlns:a16="http://schemas.microsoft.com/office/drawing/2014/main" id="{14ECB614-BEC7-4845-B253-AF9C723984F4}"/>
              </a:ext>
            </a:extLst>
          </p:cNvPr>
          <p:cNvSpPr txBox="1"/>
          <p:nvPr/>
        </p:nvSpPr>
        <p:spPr>
          <a:xfrm>
            <a:off x="8851495" y="2673931"/>
            <a:ext cx="1194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000" dirty="0"/>
              <a:t>Customer Experience KPI’s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000" dirty="0"/>
              <a:t>Customer Interactions Insights</a:t>
            </a:r>
          </a:p>
        </p:txBody>
      </p:sp>
      <p:sp>
        <p:nvSpPr>
          <p:cNvPr id="53" name="Rectangle: Rounded Corners 133">
            <a:extLst>
              <a:ext uri="{FF2B5EF4-FFF2-40B4-BE49-F238E27FC236}">
                <a16:creationId xmlns:a16="http://schemas.microsoft.com/office/drawing/2014/main" id="{DEF7000B-7C43-7448-82D2-B9550FA1863F}"/>
              </a:ext>
            </a:extLst>
          </p:cNvPr>
          <p:cNvSpPr/>
          <p:nvPr/>
        </p:nvSpPr>
        <p:spPr>
          <a:xfrm>
            <a:off x="10348225" y="1622737"/>
            <a:ext cx="814648" cy="1833443"/>
          </a:xfrm>
          <a:prstGeom prst="roundRect">
            <a:avLst>
              <a:gd name="adj" fmla="val 5742"/>
            </a:avLst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345FB8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345FB8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Internal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Data Analyst…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345FB8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------------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345FB8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External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Customers, Suppliers,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etc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45FB8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>
              <a:solidFill>
                <a:srgbClr val="345FB8">
                  <a:lumMod val="50000"/>
                </a:srgbClr>
              </a:solidFill>
              <a:latin typeface="Century Gothic" panose="020F0302020204030204"/>
            </a:endParaRPr>
          </a:p>
        </p:txBody>
      </p:sp>
      <p:sp>
        <p:nvSpPr>
          <p:cNvPr id="54" name="Down Arrow 67">
            <a:extLst>
              <a:ext uri="{FF2B5EF4-FFF2-40B4-BE49-F238E27FC236}">
                <a16:creationId xmlns:a16="http://schemas.microsoft.com/office/drawing/2014/main" id="{8381A84C-E000-D041-8601-F30567E797FC}"/>
              </a:ext>
            </a:extLst>
          </p:cNvPr>
          <p:cNvSpPr/>
          <p:nvPr/>
        </p:nvSpPr>
        <p:spPr>
          <a:xfrm>
            <a:off x="1259647" y="2608316"/>
            <a:ext cx="248859" cy="271463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55" name="Elbow Connector 70">
            <a:extLst>
              <a:ext uri="{FF2B5EF4-FFF2-40B4-BE49-F238E27FC236}">
                <a16:creationId xmlns:a16="http://schemas.microsoft.com/office/drawing/2014/main" id="{A48E1F51-5F97-0A4B-8E85-8AE95C6B739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326396" y="2512318"/>
            <a:ext cx="867518" cy="761656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8">
            <a:extLst>
              <a:ext uri="{FF2B5EF4-FFF2-40B4-BE49-F238E27FC236}">
                <a16:creationId xmlns:a16="http://schemas.microsoft.com/office/drawing/2014/main" id="{C057C9C0-75C6-E640-8BAA-DDB6F528B8ED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>
            <a:off x="1825180" y="3261974"/>
            <a:ext cx="596929" cy="120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80">
            <a:extLst>
              <a:ext uri="{FF2B5EF4-FFF2-40B4-BE49-F238E27FC236}">
                <a16:creationId xmlns:a16="http://schemas.microsoft.com/office/drawing/2014/main" id="{15B2674E-980F-B549-9AB9-9B7711F30081}"/>
              </a:ext>
            </a:extLst>
          </p:cNvPr>
          <p:cNvCxnSpPr>
            <a:cxnSpLocks/>
          </p:cNvCxnSpPr>
          <p:nvPr/>
        </p:nvCxnSpPr>
        <p:spPr>
          <a:xfrm flipV="1">
            <a:off x="5101594" y="2001077"/>
            <a:ext cx="868416" cy="538381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83">
            <a:extLst>
              <a:ext uri="{FF2B5EF4-FFF2-40B4-BE49-F238E27FC236}">
                <a16:creationId xmlns:a16="http://schemas.microsoft.com/office/drawing/2014/main" id="{B02F1B4C-112D-6142-AB01-82EC9A399696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5101594" y="2791219"/>
            <a:ext cx="875037" cy="274964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86">
            <a:extLst>
              <a:ext uri="{FF2B5EF4-FFF2-40B4-BE49-F238E27FC236}">
                <a16:creationId xmlns:a16="http://schemas.microsoft.com/office/drawing/2014/main" id="{32C7FEF9-88F1-7946-96B9-C72070BDE69A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5111977" y="3552153"/>
            <a:ext cx="869150" cy="43368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89">
            <a:extLst>
              <a:ext uri="{FF2B5EF4-FFF2-40B4-BE49-F238E27FC236}">
                <a16:creationId xmlns:a16="http://schemas.microsoft.com/office/drawing/2014/main" id="{3D5B0F37-DA5E-1242-8545-8571B6DB175D}"/>
              </a:ext>
            </a:extLst>
          </p:cNvPr>
          <p:cNvCxnSpPr>
            <a:cxnSpLocks/>
            <a:stCxn id="23" idx="3"/>
            <a:endCxn id="47" idx="1"/>
          </p:cNvCxnSpPr>
          <p:nvPr/>
        </p:nvCxnSpPr>
        <p:spPr>
          <a:xfrm>
            <a:off x="7176341" y="1982518"/>
            <a:ext cx="434737" cy="80870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96">
            <a:extLst>
              <a:ext uri="{FF2B5EF4-FFF2-40B4-BE49-F238E27FC236}">
                <a16:creationId xmlns:a16="http://schemas.microsoft.com/office/drawing/2014/main" id="{7DB9EF2D-7E1A-374F-8310-73DA1A595733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7180837" y="2791218"/>
            <a:ext cx="430241" cy="804303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06">
            <a:extLst>
              <a:ext uri="{FF2B5EF4-FFF2-40B4-BE49-F238E27FC236}">
                <a16:creationId xmlns:a16="http://schemas.microsoft.com/office/drawing/2014/main" id="{49607CBE-6092-C747-877A-4D64A636429F}"/>
              </a:ext>
            </a:extLst>
          </p:cNvPr>
          <p:cNvCxnSpPr>
            <a:cxnSpLocks/>
            <a:stCxn id="38" idx="3"/>
            <a:endCxn id="47" idx="1"/>
          </p:cNvCxnSpPr>
          <p:nvPr/>
        </p:nvCxnSpPr>
        <p:spPr>
          <a:xfrm flipV="1">
            <a:off x="7176341" y="2791218"/>
            <a:ext cx="434737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9">
            <a:extLst>
              <a:ext uri="{FF2B5EF4-FFF2-40B4-BE49-F238E27FC236}">
                <a16:creationId xmlns:a16="http://schemas.microsoft.com/office/drawing/2014/main" id="{4632C1F6-8DE2-E946-A332-FF8C3BA37332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8493654" y="2207517"/>
            <a:ext cx="407772" cy="583701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112">
            <a:extLst>
              <a:ext uri="{FF2B5EF4-FFF2-40B4-BE49-F238E27FC236}">
                <a16:creationId xmlns:a16="http://schemas.microsoft.com/office/drawing/2014/main" id="{1DE29FF2-26C6-7345-8195-238114F233F0}"/>
              </a:ext>
            </a:extLst>
          </p:cNvPr>
          <p:cNvSpPr/>
          <p:nvPr/>
        </p:nvSpPr>
        <p:spPr>
          <a:xfrm rot="16200000">
            <a:off x="10082441" y="2073216"/>
            <a:ext cx="203688" cy="302203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65" name="Rounded Rectangle 114">
            <a:extLst>
              <a:ext uri="{FF2B5EF4-FFF2-40B4-BE49-F238E27FC236}">
                <a16:creationId xmlns:a16="http://schemas.microsoft.com/office/drawing/2014/main" id="{B4715F98-F464-2145-B89C-CDE282D3FF58}"/>
              </a:ext>
            </a:extLst>
          </p:cNvPr>
          <p:cNvSpPr/>
          <p:nvPr/>
        </p:nvSpPr>
        <p:spPr>
          <a:xfrm>
            <a:off x="654715" y="2809264"/>
            <a:ext cx="1383485" cy="1958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TCO</a:t>
            </a:r>
          </a:p>
        </p:txBody>
      </p:sp>
      <p:sp>
        <p:nvSpPr>
          <p:cNvPr id="66" name="TextBox 115">
            <a:extLst>
              <a:ext uri="{FF2B5EF4-FFF2-40B4-BE49-F238E27FC236}">
                <a16:creationId xmlns:a16="http://schemas.microsoft.com/office/drawing/2014/main" id="{1D228115-25F0-D344-8499-946D792588A8}"/>
              </a:ext>
            </a:extLst>
          </p:cNvPr>
          <p:cNvSpPr txBox="1"/>
          <p:nvPr/>
        </p:nvSpPr>
        <p:spPr>
          <a:xfrm>
            <a:off x="1250744" y="5473643"/>
            <a:ext cx="9708800" cy="362585"/>
          </a:xfrm>
          <a:prstGeom prst="rect">
            <a:avLst/>
          </a:prstGeom>
          <a:solidFill>
            <a:srgbClr val="27478A"/>
          </a:solidFill>
        </p:spPr>
        <p:txBody>
          <a:bodyPr vert="horz" wrap="square" lIns="255143" tIns="46863" rIns="90043" bIns="46863" rtlCol="0" anchor="ctr" anchorCtr="1">
            <a:no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Standard Architecture for all Cemex countries that consume Genesys</a:t>
            </a:r>
          </a:p>
        </p:txBody>
      </p:sp>
      <p:sp>
        <p:nvSpPr>
          <p:cNvPr id="67" name="TextBox 116">
            <a:extLst>
              <a:ext uri="{FF2B5EF4-FFF2-40B4-BE49-F238E27FC236}">
                <a16:creationId xmlns:a16="http://schemas.microsoft.com/office/drawing/2014/main" id="{0430E91D-7BE1-1B43-8C4C-01425C1CEB90}"/>
              </a:ext>
            </a:extLst>
          </p:cNvPr>
          <p:cNvSpPr txBox="1"/>
          <p:nvPr/>
        </p:nvSpPr>
        <p:spPr>
          <a:xfrm>
            <a:off x="642708" y="405919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100" b="1" dirty="0">
                <a:solidFill>
                  <a:schemeClr val="tx2"/>
                </a:solidFill>
              </a:rPr>
              <a:t>High Speed Results</a:t>
            </a:r>
          </a:p>
        </p:txBody>
      </p:sp>
      <p:pic>
        <p:nvPicPr>
          <p:cNvPr id="68" name="Picture 2" descr="Curved check mark circle icon - Transparent PNG &amp; SVG vector file">
            <a:extLst>
              <a:ext uri="{FF2B5EF4-FFF2-40B4-BE49-F238E27FC236}">
                <a16:creationId xmlns:a16="http://schemas.microsoft.com/office/drawing/2014/main" id="{27690CEE-54FD-3349-BFFE-C0692806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17" y="344936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urved check mark circle icon - Transparent PNG &amp; SVG vector file">
            <a:extLst>
              <a:ext uri="{FF2B5EF4-FFF2-40B4-BE49-F238E27FC236}">
                <a16:creationId xmlns:a16="http://schemas.microsoft.com/office/drawing/2014/main" id="{FAC3CC1D-8FA7-2E43-8D9D-95132011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01" y="351946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urved check mark circle icon - Transparent PNG &amp; SVG vector file">
            <a:extLst>
              <a:ext uri="{FF2B5EF4-FFF2-40B4-BE49-F238E27FC236}">
                <a16:creationId xmlns:a16="http://schemas.microsoft.com/office/drawing/2014/main" id="{1E66FF61-A0E8-D043-86FA-5FDAC7AD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49" y="224540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urved check mark circle icon - Transparent PNG &amp; SVG vector file">
            <a:extLst>
              <a:ext uri="{FF2B5EF4-FFF2-40B4-BE49-F238E27FC236}">
                <a16:creationId xmlns:a16="http://schemas.microsoft.com/office/drawing/2014/main" id="{FA2DC86A-7216-B24F-B0DE-3509EB778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29" y="203204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4AE20AA-0EAB-A544-A690-C5E3AB9D37BC}"/>
              </a:ext>
            </a:extLst>
          </p:cNvPr>
          <p:cNvSpPr/>
          <p:nvPr/>
        </p:nvSpPr>
        <p:spPr>
          <a:xfrm>
            <a:off x="7699248" y="2286000"/>
            <a:ext cx="694944" cy="3291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800" dirty="0">
                <a:solidFill>
                  <a:schemeClr val="bg2"/>
                </a:solidFill>
              </a:rPr>
              <a:t>Contact Cert KPIS</a:t>
            </a:r>
          </a:p>
        </p:txBody>
      </p:sp>
      <p:pic>
        <p:nvPicPr>
          <p:cNvPr id="69" name="Picture 150">
            <a:extLst>
              <a:ext uri="{FF2B5EF4-FFF2-40B4-BE49-F238E27FC236}">
                <a16:creationId xmlns:a16="http://schemas.microsoft.com/office/drawing/2014/main" id="{523C2C88-E8ED-4D49-B15D-E6C995F67B7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9290" y="2115251"/>
            <a:ext cx="252000" cy="252000"/>
          </a:xfrm>
          <a:prstGeom prst="rect">
            <a:avLst/>
          </a:prstGeom>
        </p:spPr>
      </p:pic>
      <p:pic>
        <p:nvPicPr>
          <p:cNvPr id="74" name="Picture 150">
            <a:extLst>
              <a:ext uri="{FF2B5EF4-FFF2-40B4-BE49-F238E27FC236}">
                <a16:creationId xmlns:a16="http://schemas.microsoft.com/office/drawing/2014/main" id="{3346A167-2446-B246-AF59-F6F8FA9261E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4146" y="1865315"/>
            <a:ext cx="252000" cy="252000"/>
          </a:xfrm>
          <a:prstGeom prst="rect">
            <a:avLst/>
          </a:prstGeom>
        </p:spPr>
      </p:pic>
      <p:pic>
        <p:nvPicPr>
          <p:cNvPr id="75" name="Picture 74">
            <a:hlinkClick r:id="" action="ppaction://customshow?id=0&amp;return=true"/>
            <a:extLst>
              <a:ext uri="{FF2B5EF4-FFF2-40B4-BE49-F238E27FC236}">
                <a16:creationId xmlns:a16="http://schemas.microsoft.com/office/drawing/2014/main" id="{BB0DF759-8809-224F-B9B0-6F167305493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575" y="1748562"/>
            <a:ext cx="177800" cy="17780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</p:pic>
    </p:spTree>
    <p:extLst>
      <p:ext uri="{BB962C8B-B14F-4D97-AF65-F5344CB8AC3E}">
        <p14:creationId xmlns:p14="http://schemas.microsoft.com/office/powerpoint/2010/main" val="438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8846D3A-6099-1D46-B36B-ACFBFD52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8913"/>
            <a:ext cx="11412537" cy="1053087"/>
          </a:xfrm>
        </p:spPr>
        <p:txBody>
          <a:bodyPr/>
          <a:lstStyle/>
          <a:p>
            <a:r>
              <a:rPr lang="en-MX" dirty="0"/>
              <a:t>Data Architecture </a:t>
            </a:r>
            <a:r>
              <a:rPr lang="en-MX" dirty="0" smtClean="0"/>
              <a:t>approach</a:t>
            </a:r>
            <a:r>
              <a:rPr lang="es-ES" dirty="0" smtClean="0"/>
              <a:t>- To Be ( </a:t>
            </a:r>
            <a:r>
              <a:rPr lang="es-ES" dirty="0" err="1" smtClean="0"/>
              <a:t>With</a:t>
            </a:r>
            <a:r>
              <a:rPr lang="es-ES" dirty="0" smtClean="0"/>
              <a:t> Python)</a:t>
            </a:r>
            <a:endParaRPr lang="en-MX" dirty="0"/>
          </a:p>
        </p:txBody>
      </p:sp>
      <p:sp>
        <p:nvSpPr>
          <p:cNvPr id="10" name="9 Rectángulo redondeado">
            <a:extLst>
              <a:ext uri="{FF2B5EF4-FFF2-40B4-BE49-F238E27FC236}">
                <a16:creationId xmlns:a16="http://schemas.microsoft.com/office/drawing/2014/main" id="{900EF54B-BB41-A149-97A3-A1FE34A96C22}"/>
              </a:ext>
            </a:extLst>
          </p:cNvPr>
          <p:cNvSpPr/>
          <p:nvPr/>
        </p:nvSpPr>
        <p:spPr>
          <a:xfrm>
            <a:off x="11047480" y="1312021"/>
            <a:ext cx="1014275" cy="2776493"/>
          </a:xfrm>
          <a:prstGeom prst="roundRect">
            <a:avLst>
              <a:gd name="adj" fmla="val 4626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1113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Consumers</a:t>
            </a:r>
          </a:p>
        </p:txBody>
      </p:sp>
      <p:sp>
        <p:nvSpPr>
          <p:cNvPr id="13" name="9 Rectángulo redondeado">
            <a:extLst>
              <a:ext uri="{FF2B5EF4-FFF2-40B4-BE49-F238E27FC236}">
                <a16:creationId xmlns:a16="http://schemas.microsoft.com/office/drawing/2014/main" id="{7995911E-63A5-8043-90F7-523B93B72780}"/>
              </a:ext>
            </a:extLst>
          </p:cNvPr>
          <p:cNvSpPr/>
          <p:nvPr/>
        </p:nvSpPr>
        <p:spPr>
          <a:xfrm>
            <a:off x="728940" y="1421487"/>
            <a:ext cx="1288196" cy="2667027"/>
          </a:xfrm>
          <a:prstGeom prst="roundRect">
            <a:avLst>
              <a:gd name="adj" fmla="val 5810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2"/>
                </a:solidFill>
                <a:latin typeface="Century Gothic" panose="020F0302020204030204"/>
              </a:rPr>
              <a:t>Producers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4" name="Rounded Rectangle 59">
            <a:extLst>
              <a:ext uri="{FF2B5EF4-FFF2-40B4-BE49-F238E27FC236}">
                <a16:creationId xmlns:a16="http://schemas.microsoft.com/office/drawing/2014/main" id="{6AB2925F-74AA-CB4F-8865-64F0184848C3}"/>
              </a:ext>
            </a:extLst>
          </p:cNvPr>
          <p:cNvSpPr/>
          <p:nvPr/>
        </p:nvSpPr>
        <p:spPr bwMode="auto">
          <a:xfrm>
            <a:off x="920894" y="1885543"/>
            <a:ext cx="904287" cy="788388"/>
          </a:xfrm>
          <a:prstGeom prst="roundRect">
            <a:avLst>
              <a:gd name="adj" fmla="val 1136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굴림" panose="020B0600000101010101" pitchFamily="34" charset="-127"/>
                <a:cs typeface="Arial" charset="0"/>
              </a:rPr>
              <a:t>Genesys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굴림" panose="020B0600000101010101" pitchFamily="34" charset="-127"/>
                <a:cs typeface="Arial" charset="0"/>
              </a:rPr>
              <a:t> Cloud</a:t>
            </a:r>
          </a:p>
        </p:txBody>
      </p:sp>
      <p:sp>
        <p:nvSpPr>
          <p:cNvPr id="15" name="9 Rectángulo redondeado">
            <a:extLst>
              <a:ext uri="{FF2B5EF4-FFF2-40B4-BE49-F238E27FC236}">
                <a16:creationId xmlns:a16="http://schemas.microsoft.com/office/drawing/2014/main" id="{63BAD137-F162-744E-B250-E4585A3CF296}"/>
              </a:ext>
            </a:extLst>
          </p:cNvPr>
          <p:cNvSpPr/>
          <p:nvPr/>
        </p:nvSpPr>
        <p:spPr>
          <a:xfrm>
            <a:off x="2209090" y="1421487"/>
            <a:ext cx="1288196" cy="2667027"/>
          </a:xfrm>
          <a:prstGeom prst="roundRect">
            <a:avLst>
              <a:gd name="adj" fmla="val 5810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2"/>
                </a:solidFill>
                <a:latin typeface="Century Gothic" panose="020F0302020204030204"/>
              </a:rPr>
              <a:t>Ingestion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20C8007B-407D-4A48-8AE0-D042DFF9D957}"/>
              </a:ext>
            </a:extLst>
          </p:cNvPr>
          <p:cNvGrpSpPr/>
          <p:nvPr/>
        </p:nvGrpSpPr>
        <p:grpSpPr>
          <a:xfrm>
            <a:off x="2422109" y="2879780"/>
            <a:ext cx="904287" cy="788388"/>
            <a:chOff x="2286865" y="2019862"/>
            <a:chExt cx="904287" cy="788388"/>
          </a:xfrm>
        </p:grpSpPr>
        <p:sp>
          <p:nvSpPr>
            <p:cNvPr id="18" name="Rounded Rectangle 59">
              <a:extLst>
                <a:ext uri="{FF2B5EF4-FFF2-40B4-BE49-F238E27FC236}">
                  <a16:creationId xmlns:a16="http://schemas.microsoft.com/office/drawing/2014/main" id="{EB8834B5-4EE0-E346-857C-A98D10D34637}"/>
                </a:ext>
              </a:extLst>
            </p:cNvPr>
            <p:cNvSpPr/>
            <p:nvPr/>
          </p:nvSpPr>
          <p:spPr bwMode="auto">
            <a:xfrm>
              <a:off x="2286865" y="2019862"/>
              <a:ext cx="904287" cy="788388"/>
            </a:xfrm>
            <a:prstGeom prst="roundRect">
              <a:avLst>
                <a:gd name="adj" fmla="val 11369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11113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굴림" panose="020B0600000101010101" pitchFamily="34" charset="-127"/>
                <a:cs typeface="Arial" charset="0"/>
              </a:endParaRPr>
            </a:p>
          </p:txBody>
        </p:sp>
        <p:pic>
          <p:nvPicPr>
            <p:cNvPr id="19" name="Picture 131">
              <a:extLst>
                <a:ext uri="{FF2B5EF4-FFF2-40B4-BE49-F238E27FC236}">
                  <a16:creationId xmlns:a16="http://schemas.microsoft.com/office/drawing/2014/main" id="{E8BD1582-0198-8E4D-BAF7-62D5356D4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99918" y="2281332"/>
              <a:ext cx="678180" cy="265447"/>
            </a:xfrm>
            <a:prstGeom prst="rect">
              <a:avLst/>
            </a:prstGeom>
          </p:spPr>
        </p:pic>
      </p:grpSp>
      <p:sp>
        <p:nvSpPr>
          <p:cNvPr id="20" name="8 Rectángulo redondeado">
            <a:extLst>
              <a:ext uri="{FF2B5EF4-FFF2-40B4-BE49-F238E27FC236}">
                <a16:creationId xmlns:a16="http://schemas.microsoft.com/office/drawing/2014/main" id="{1104DA94-F3AA-EC4B-ABB2-F10CBC610887}"/>
              </a:ext>
            </a:extLst>
          </p:cNvPr>
          <p:cNvSpPr/>
          <p:nvPr/>
        </p:nvSpPr>
        <p:spPr>
          <a:xfrm>
            <a:off x="3742371" y="1340541"/>
            <a:ext cx="1889910" cy="2747973"/>
          </a:xfrm>
          <a:prstGeom prst="roundRect">
            <a:avLst>
              <a:gd name="adj" fmla="val 205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Data Lake</a:t>
            </a:r>
          </a:p>
        </p:txBody>
      </p:sp>
      <p:sp>
        <p:nvSpPr>
          <p:cNvPr id="21" name="8 Rectángulo redondeado">
            <a:extLst>
              <a:ext uri="{FF2B5EF4-FFF2-40B4-BE49-F238E27FC236}">
                <a16:creationId xmlns:a16="http://schemas.microsoft.com/office/drawing/2014/main" id="{F7A96500-6C97-B443-BD99-C1DCB6C4497B}"/>
              </a:ext>
            </a:extLst>
          </p:cNvPr>
          <p:cNvSpPr/>
          <p:nvPr/>
        </p:nvSpPr>
        <p:spPr>
          <a:xfrm>
            <a:off x="5877366" y="1340541"/>
            <a:ext cx="1413136" cy="2747973"/>
          </a:xfrm>
          <a:prstGeom prst="roundRect">
            <a:avLst>
              <a:gd name="adj" fmla="val 205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Data Hubs</a:t>
            </a:r>
          </a:p>
        </p:txBody>
      </p:sp>
      <p:grpSp>
        <p:nvGrpSpPr>
          <p:cNvPr id="22" name="Group 45">
            <a:extLst>
              <a:ext uri="{FF2B5EF4-FFF2-40B4-BE49-F238E27FC236}">
                <a16:creationId xmlns:a16="http://schemas.microsoft.com/office/drawing/2014/main" id="{E3F452A7-854F-1D4F-BF85-673CE26D498B}"/>
              </a:ext>
            </a:extLst>
          </p:cNvPr>
          <p:cNvGrpSpPr/>
          <p:nvPr/>
        </p:nvGrpSpPr>
        <p:grpSpPr>
          <a:xfrm>
            <a:off x="5976631" y="1685293"/>
            <a:ext cx="1199710" cy="594449"/>
            <a:chOff x="5932763" y="2087106"/>
            <a:chExt cx="1199710" cy="594449"/>
          </a:xfrm>
        </p:grpSpPr>
        <p:sp>
          <p:nvSpPr>
            <p:cNvPr id="23" name="9 Rectángulo redondeado">
              <a:extLst>
                <a:ext uri="{FF2B5EF4-FFF2-40B4-BE49-F238E27FC236}">
                  <a16:creationId xmlns:a16="http://schemas.microsoft.com/office/drawing/2014/main" id="{CD3DDDC7-701B-0344-AE31-200701D4A85C}"/>
                </a:ext>
              </a:extLst>
            </p:cNvPr>
            <p:cNvSpPr/>
            <p:nvPr/>
          </p:nvSpPr>
          <p:spPr>
            <a:xfrm>
              <a:off x="5932763" y="2087106"/>
              <a:ext cx="1199710" cy="594449"/>
            </a:xfrm>
            <a:prstGeom prst="roundRect">
              <a:avLst>
                <a:gd name="adj" fmla="val 4155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24" name="Group 142">
              <a:extLst>
                <a:ext uri="{FF2B5EF4-FFF2-40B4-BE49-F238E27FC236}">
                  <a16:creationId xmlns:a16="http://schemas.microsoft.com/office/drawing/2014/main" id="{89CAA7FF-FAB2-1346-AEBD-F09DAB91ED20}"/>
                </a:ext>
              </a:extLst>
            </p:cNvPr>
            <p:cNvGrpSpPr/>
            <p:nvPr/>
          </p:nvGrpSpPr>
          <p:grpSpPr>
            <a:xfrm>
              <a:off x="6018927" y="2171546"/>
              <a:ext cx="1064350" cy="369332"/>
              <a:chOff x="6070997" y="1907867"/>
              <a:chExt cx="1170785" cy="369330"/>
            </a:xfrm>
          </p:grpSpPr>
          <p:sp>
            <p:nvSpPr>
              <p:cNvPr id="25" name="TextBox 143">
                <a:extLst>
                  <a:ext uri="{FF2B5EF4-FFF2-40B4-BE49-F238E27FC236}">
                    <a16:creationId xmlns:a16="http://schemas.microsoft.com/office/drawing/2014/main" id="{A0195FF7-42CB-1743-B5A5-C75E05ADD918}"/>
                  </a:ext>
                </a:extLst>
              </p:cNvPr>
              <p:cNvSpPr txBox="1"/>
              <p:nvPr/>
            </p:nvSpPr>
            <p:spPr>
              <a:xfrm>
                <a:off x="6276474" y="1907867"/>
                <a:ext cx="965308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Contact Center </a:t>
                </a:r>
              </a:p>
            </p:txBody>
          </p:sp>
          <p:pic>
            <p:nvPicPr>
              <p:cNvPr id="26" name="Picture 144">
                <a:extLst>
                  <a:ext uri="{FF2B5EF4-FFF2-40B4-BE49-F238E27FC236}">
                    <a16:creationId xmlns:a16="http://schemas.microsoft.com/office/drawing/2014/main" id="{ED7CE89E-F835-2F45-85E7-3CABCCE70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70997" y="1967088"/>
                <a:ext cx="219941" cy="219941"/>
              </a:xfrm>
              <a:prstGeom prst="rect">
                <a:avLst/>
              </a:prstGeom>
            </p:spPr>
          </p:pic>
        </p:grpSp>
      </p:grpSp>
      <p:sp>
        <p:nvSpPr>
          <p:cNvPr id="27" name="Rounded Rectangle 59">
            <a:extLst>
              <a:ext uri="{FF2B5EF4-FFF2-40B4-BE49-F238E27FC236}">
                <a16:creationId xmlns:a16="http://schemas.microsoft.com/office/drawing/2014/main" id="{DB68B1A8-3117-7F45-9AA0-379DF3789B92}"/>
              </a:ext>
            </a:extLst>
          </p:cNvPr>
          <p:cNvSpPr/>
          <p:nvPr/>
        </p:nvSpPr>
        <p:spPr bwMode="auto">
          <a:xfrm>
            <a:off x="920893" y="2973419"/>
            <a:ext cx="904287" cy="577109"/>
          </a:xfrm>
          <a:prstGeom prst="roundRect">
            <a:avLst>
              <a:gd name="adj" fmla="val 1136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1E386E"/>
              </a:solidFill>
              <a:effectLst/>
              <a:uLnTx/>
              <a:uFillTx/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</p:txBody>
      </p:sp>
      <p:pic>
        <p:nvPicPr>
          <p:cNvPr id="28" name="Picture 35">
            <a:extLst>
              <a:ext uri="{FF2B5EF4-FFF2-40B4-BE49-F238E27FC236}">
                <a16:creationId xmlns:a16="http://schemas.microsoft.com/office/drawing/2014/main" id="{A301116E-93EF-2A44-B827-AEDAC8F3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79" y="3156625"/>
            <a:ext cx="645826" cy="283342"/>
          </a:xfrm>
          <a:prstGeom prst="rect">
            <a:avLst/>
          </a:prstGeom>
        </p:spPr>
      </p:pic>
      <p:sp>
        <p:nvSpPr>
          <p:cNvPr id="29" name="9 Rectángulo redondeado">
            <a:extLst>
              <a:ext uri="{FF2B5EF4-FFF2-40B4-BE49-F238E27FC236}">
                <a16:creationId xmlns:a16="http://schemas.microsoft.com/office/drawing/2014/main" id="{029E355D-9E68-E045-8006-00DB5B96CCD2}"/>
              </a:ext>
            </a:extLst>
          </p:cNvPr>
          <p:cNvSpPr/>
          <p:nvPr/>
        </p:nvSpPr>
        <p:spPr>
          <a:xfrm>
            <a:off x="3944459" y="1706314"/>
            <a:ext cx="1485733" cy="2242414"/>
          </a:xfrm>
          <a:prstGeom prst="roundRect">
            <a:avLst>
              <a:gd name="adj" fmla="val 4155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Raw Data Store</a:t>
            </a:r>
          </a:p>
        </p:txBody>
      </p:sp>
      <p:pic>
        <p:nvPicPr>
          <p:cNvPr id="30" name="Picture 128">
            <a:extLst>
              <a:ext uri="{FF2B5EF4-FFF2-40B4-BE49-F238E27FC236}">
                <a16:creationId xmlns:a16="http://schemas.microsoft.com/office/drawing/2014/main" id="{A0F66211-274D-C84E-9BEB-14EE449FE5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9695" y="2355416"/>
            <a:ext cx="338914" cy="372806"/>
          </a:xfrm>
          <a:prstGeom prst="rect">
            <a:avLst/>
          </a:prstGeom>
        </p:spPr>
      </p:pic>
      <p:pic>
        <p:nvPicPr>
          <p:cNvPr id="31" name="Picture 132">
            <a:extLst>
              <a:ext uri="{FF2B5EF4-FFF2-40B4-BE49-F238E27FC236}">
                <a16:creationId xmlns:a16="http://schemas.microsoft.com/office/drawing/2014/main" id="{C8A8C432-4D10-B048-8746-9BA545B46A5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680" y="2355416"/>
            <a:ext cx="338914" cy="372806"/>
          </a:xfrm>
          <a:prstGeom prst="rect">
            <a:avLst/>
          </a:prstGeom>
        </p:spPr>
      </p:pic>
      <p:pic>
        <p:nvPicPr>
          <p:cNvPr id="32" name="Picture 134">
            <a:extLst>
              <a:ext uri="{FF2B5EF4-FFF2-40B4-BE49-F238E27FC236}">
                <a16:creationId xmlns:a16="http://schemas.microsoft.com/office/drawing/2014/main" id="{3CBEE148-8197-C848-81D2-75A397BD32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9695" y="2879780"/>
            <a:ext cx="338914" cy="372806"/>
          </a:xfrm>
          <a:prstGeom prst="rect">
            <a:avLst/>
          </a:prstGeom>
        </p:spPr>
      </p:pic>
      <p:pic>
        <p:nvPicPr>
          <p:cNvPr id="33" name="Picture 135">
            <a:extLst>
              <a:ext uri="{FF2B5EF4-FFF2-40B4-BE49-F238E27FC236}">
                <a16:creationId xmlns:a16="http://schemas.microsoft.com/office/drawing/2014/main" id="{CBF48DD5-17EB-EC41-A08B-5E3C732FE84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680" y="2879780"/>
            <a:ext cx="338914" cy="372806"/>
          </a:xfrm>
          <a:prstGeom prst="rect">
            <a:avLst/>
          </a:prstGeom>
        </p:spPr>
      </p:pic>
      <p:pic>
        <p:nvPicPr>
          <p:cNvPr id="34" name="Picture 136">
            <a:extLst>
              <a:ext uri="{FF2B5EF4-FFF2-40B4-BE49-F238E27FC236}">
                <a16:creationId xmlns:a16="http://schemas.microsoft.com/office/drawing/2014/main" id="{D45BD2BF-496E-AD41-BF74-F33A3365AAF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0078" y="3365750"/>
            <a:ext cx="338914" cy="372806"/>
          </a:xfrm>
          <a:prstGeom prst="rect">
            <a:avLst/>
          </a:prstGeom>
        </p:spPr>
      </p:pic>
      <p:pic>
        <p:nvPicPr>
          <p:cNvPr id="35" name="Picture 138">
            <a:extLst>
              <a:ext uri="{FF2B5EF4-FFF2-40B4-BE49-F238E27FC236}">
                <a16:creationId xmlns:a16="http://schemas.microsoft.com/office/drawing/2014/main" id="{A6B073D4-FCEA-1D41-B1E1-82AAC507CFC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3063" y="3365750"/>
            <a:ext cx="338914" cy="372806"/>
          </a:xfrm>
          <a:prstGeom prst="rect">
            <a:avLst/>
          </a:prstGeom>
        </p:spPr>
      </p:pic>
      <p:sp>
        <p:nvSpPr>
          <p:cNvPr id="36" name="9 Rectángulo redondeado">
            <a:extLst>
              <a:ext uri="{FF2B5EF4-FFF2-40B4-BE49-F238E27FC236}">
                <a16:creationId xmlns:a16="http://schemas.microsoft.com/office/drawing/2014/main" id="{537A9FD6-E08C-744D-83AD-69C29DE397BF}"/>
              </a:ext>
            </a:extLst>
          </p:cNvPr>
          <p:cNvSpPr/>
          <p:nvPr/>
        </p:nvSpPr>
        <p:spPr>
          <a:xfrm>
            <a:off x="7449301" y="1340541"/>
            <a:ext cx="1206131" cy="2747973"/>
          </a:xfrm>
          <a:prstGeom prst="roundRect">
            <a:avLst>
              <a:gd name="adj" fmla="val 6112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Semantic Layer</a:t>
            </a:r>
          </a:p>
        </p:txBody>
      </p:sp>
      <p:grpSp>
        <p:nvGrpSpPr>
          <p:cNvPr id="37" name="Group 46">
            <a:extLst>
              <a:ext uri="{FF2B5EF4-FFF2-40B4-BE49-F238E27FC236}">
                <a16:creationId xmlns:a16="http://schemas.microsoft.com/office/drawing/2014/main" id="{96EA38CC-E423-BA4A-9045-8B23143552F7}"/>
              </a:ext>
            </a:extLst>
          </p:cNvPr>
          <p:cNvGrpSpPr/>
          <p:nvPr/>
        </p:nvGrpSpPr>
        <p:grpSpPr>
          <a:xfrm>
            <a:off x="5976631" y="2493994"/>
            <a:ext cx="1199710" cy="594449"/>
            <a:chOff x="5932763" y="2087106"/>
            <a:chExt cx="1199710" cy="594449"/>
          </a:xfrm>
        </p:grpSpPr>
        <p:sp>
          <p:nvSpPr>
            <p:cNvPr id="38" name="9 Rectángulo redondeado">
              <a:extLst>
                <a:ext uri="{FF2B5EF4-FFF2-40B4-BE49-F238E27FC236}">
                  <a16:creationId xmlns:a16="http://schemas.microsoft.com/office/drawing/2014/main" id="{E65F7FAF-3E2A-D143-A286-7E98CD507891}"/>
                </a:ext>
              </a:extLst>
            </p:cNvPr>
            <p:cNvSpPr/>
            <p:nvPr/>
          </p:nvSpPr>
          <p:spPr>
            <a:xfrm>
              <a:off x="5932763" y="2087106"/>
              <a:ext cx="1199710" cy="594449"/>
            </a:xfrm>
            <a:prstGeom prst="roundRect">
              <a:avLst>
                <a:gd name="adj" fmla="val 4155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9" name="Group 142">
              <a:extLst>
                <a:ext uri="{FF2B5EF4-FFF2-40B4-BE49-F238E27FC236}">
                  <a16:creationId xmlns:a16="http://schemas.microsoft.com/office/drawing/2014/main" id="{3C791738-82BF-D743-90CB-1C41271703EF}"/>
                </a:ext>
              </a:extLst>
            </p:cNvPr>
            <p:cNvGrpSpPr/>
            <p:nvPr/>
          </p:nvGrpSpPr>
          <p:grpSpPr>
            <a:xfrm>
              <a:off x="6018925" y="2164505"/>
              <a:ext cx="1063616" cy="237871"/>
              <a:chOff x="6070997" y="1900828"/>
              <a:chExt cx="1169978" cy="237870"/>
            </a:xfrm>
          </p:grpSpPr>
          <p:sp>
            <p:nvSpPr>
              <p:cNvPr id="40" name="TextBox 143">
                <a:extLst>
                  <a:ext uri="{FF2B5EF4-FFF2-40B4-BE49-F238E27FC236}">
                    <a16:creationId xmlns:a16="http://schemas.microsoft.com/office/drawing/2014/main" id="{E47B45BD-A745-FE42-B324-9BE1825749C5}"/>
                  </a:ext>
                </a:extLst>
              </p:cNvPr>
              <p:cNvSpPr txBox="1"/>
              <p:nvPr/>
            </p:nvSpPr>
            <p:spPr>
              <a:xfrm>
                <a:off x="6276474" y="1907867"/>
                <a:ext cx="964501" cy="23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Commercial</a:t>
                </a:r>
              </a:p>
            </p:txBody>
          </p:sp>
          <p:pic>
            <p:nvPicPr>
              <p:cNvPr id="41" name="Picture 144">
                <a:extLst>
                  <a:ext uri="{FF2B5EF4-FFF2-40B4-BE49-F238E27FC236}">
                    <a16:creationId xmlns:a16="http://schemas.microsoft.com/office/drawing/2014/main" id="{6E663BA7-06D4-8845-831B-65B094941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70997" y="1900828"/>
                <a:ext cx="219941" cy="219941"/>
              </a:xfrm>
              <a:prstGeom prst="rect">
                <a:avLst/>
              </a:prstGeom>
            </p:spPr>
          </p:pic>
        </p:grp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BEAE39B2-3E77-B244-8D2B-BF428361D3DC}"/>
              </a:ext>
            </a:extLst>
          </p:cNvPr>
          <p:cNvGrpSpPr/>
          <p:nvPr/>
        </p:nvGrpSpPr>
        <p:grpSpPr>
          <a:xfrm>
            <a:off x="5981127" y="3298296"/>
            <a:ext cx="1199710" cy="594449"/>
            <a:chOff x="5932763" y="2087106"/>
            <a:chExt cx="1199710" cy="594449"/>
          </a:xfrm>
        </p:grpSpPr>
        <p:sp>
          <p:nvSpPr>
            <p:cNvPr id="43" name="9 Rectángulo redondeado">
              <a:extLst>
                <a:ext uri="{FF2B5EF4-FFF2-40B4-BE49-F238E27FC236}">
                  <a16:creationId xmlns:a16="http://schemas.microsoft.com/office/drawing/2014/main" id="{A29D486E-FD70-394B-AAEE-F49F8F23D971}"/>
                </a:ext>
              </a:extLst>
            </p:cNvPr>
            <p:cNvSpPr/>
            <p:nvPr/>
          </p:nvSpPr>
          <p:spPr>
            <a:xfrm>
              <a:off x="5932763" y="2087106"/>
              <a:ext cx="1199710" cy="594449"/>
            </a:xfrm>
            <a:prstGeom prst="roundRect">
              <a:avLst>
                <a:gd name="adj" fmla="val 4155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44" name="Group 142">
              <a:extLst>
                <a:ext uri="{FF2B5EF4-FFF2-40B4-BE49-F238E27FC236}">
                  <a16:creationId xmlns:a16="http://schemas.microsoft.com/office/drawing/2014/main" id="{E6FAD328-B601-C042-919E-FAA71C1A2822}"/>
                </a:ext>
              </a:extLst>
            </p:cNvPr>
            <p:cNvGrpSpPr/>
            <p:nvPr/>
          </p:nvGrpSpPr>
          <p:grpSpPr>
            <a:xfrm>
              <a:off x="6018927" y="2171546"/>
              <a:ext cx="1059120" cy="369332"/>
              <a:chOff x="6070997" y="1907867"/>
              <a:chExt cx="1165032" cy="369330"/>
            </a:xfrm>
          </p:grpSpPr>
          <p:sp>
            <p:nvSpPr>
              <p:cNvPr id="45" name="TextBox 143">
                <a:extLst>
                  <a:ext uri="{FF2B5EF4-FFF2-40B4-BE49-F238E27FC236}">
                    <a16:creationId xmlns:a16="http://schemas.microsoft.com/office/drawing/2014/main" id="{64EE02FF-6226-A14A-9BDB-70B61A0AF323}"/>
                  </a:ext>
                </a:extLst>
              </p:cNvPr>
              <p:cNvSpPr txBox="1"/>
              <p:nvPr/>
            </p:nvSpPr>
            <p:spPr>
              <a:xfrm>
                <a:off x="6276474" y="1907867"/>
                <a:ext cx="959555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Customer Experience</a:t>
                </a:r>
              </a:p>
            </p:txBody>
          </p:sp>
          <p:pic>
            <p:nvPicPr>
              <p:cNvPr id="46" name="Picture 144">
                <a:extLst>
                  <a:ext uri="{FF2B5EF4-FFF2-40B4-BE49-F238E27FC236}">
                    <a16:creationId xmlns:a16="http://schemas.microsoft.com/office/drawing/2014/main" id="{AE4BC16B-31DB-AC4C-9B5B-8DC9F8274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70997" y="1967088"/>
                <a:ext cx="219941" cy="219941"/>
              </a:xfrm>
              <a:prstGeom prst="rect">
                <a:avLst/>
              </a:prstGeom>
            </p:spPr>
          </p:pic>
        </p:grpSp>
      </p:grpSp>
      <p:sp>
        <p:nvSpPr>
          <p:cNvPr id="47" name="Rounded Rectangle 59">
            <a:extLst>
              <a:ext uri="{FF2B5EF4-FFF2-40B4-BE49-F238E27FC236}">
                <a16:creationId xmlns:a16="http://schemas.microsoft.com/office/drawing/2014/main" id="{3DB6EEAC-D0EC-5947-BC19-E137810D6629}"/>
              </a:ext>
            </a:extLst>
          </p:cNvPr>
          <p:cNvSpPr/>
          <p:nvPr/>
        </p:nvSpPr>
        <p:spPr bwMode="auto">
          <a:xfrm>
            <a:off x="7611078" y="1864712"/>
            <a:ext cx="882576" cy="1853012"/>
          </a:xfrm>
          <a:prstGeom prst="roundRect">
            <a:avLst>
              <a:gd name="adj" fmla="val 1136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1E386E"/>
              </a:solidFill>
              <a:effectLst/>
              <a:uLnTx/>
              <a:uFillTx/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b="1" dirty="0">
              <a:solidFill>
                <a:srgbClr val="1E386E"/>
              </a:solidFill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1E386E"/>
              </a:solidFill>
              <a:effectLst/>
              <a:uLnTx/>
              <a:uFillTx/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b="1" dirty="0">
              <a:solidFill>
                <a:srgbClr val="1E386E"/>
              </a:solidFill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1E386E"/>
              </a:solidFill>
              <a:effectLst/>
              <a:uLnTx/>
              <a:uFillTx/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b="1" dirty="0">
              <a:solidFill>
                <a:srgbClr val="1E386E"/>
              </a:solidFill>
              <a:latin typeface="Century Gothic" panose="020F0302020204030204"/>
              <a:ea typeface="굴림" panose="020B0600000101010101" pitchFamily="34" charset="-127"/>
              <a:cs typeface="Arial" charset="0"/>
            </a:endParaRP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굴림" panose="020B0600000101010101" pitchFamily="34" charset="-127"/>
                <a:cs typeface="Arial" charset="0"/>
              </a:rPr>
              <a:t>Customer  360 Data </a:t>
            </a:r>
          </a:p>
          <a:p>
            <a:pPr marL="0" marR="0" lvl="0" indent="11113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1E386E"/>
                </a:solidFill>
                <a:effectLst/>
                <a:uLnTx/>
                <a:uFillTx/>
                <a:latin typeface="Century Gothic" panose="020F0302020204030204"/>
                <a:ea typeface="굴림" panose="020B0600000101010101" pitchFamily="34" charset="-127"/>
                <a:cs typeface="Arial" charset="0"/>
              </a:rPr>
              <a:t>Models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1E386E"/>
              </a:solidFill>
              <a:effectLst/>
              <a:uLnTx/>
              <a:uFillTx/>
              <a:latin typeface="Century Gothic" panose="020F0302020204030204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8" name="8 Rectángulo redondeado">
            <a:extLst>
              <a:ext uri="{FF2B5EF4-FFF2-40B4-BE49-F238E27FC236}">
                <a16:creationId xmlns:a16="http://schemas.microsoft.com/office/drawing/2014/main" id="{55371C78-9B52-DA43-B4C4-3C39A632F41F}"/>
              </a:ext>
            </a:extLst>
          </p:cNvPr>
          <p:cNvSpPr/>
          <p:nvPr/>
        </p:nvSpPr>
        <p:spPr>
          <a:xfrm>
            <a:off x="9493897" y="1312021"/>
            <a:ext cx="1361618" cy="2747973"/>
          </a:xfrm>
          <a:prstGeom prst="roundRect">
            <a:avLst>
              <a:gd name="adj" fmla="val 2643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Self-Service</a:t>
            </a:r>
          </a:p>
        </p:txBody>
      </p:sp>
      <p:grpSp>
        <p:nvGrpSpPr>
          <p:cNvPr id="49" name="Group 60">
            <a:extLst>
              <a:ext uri="{FF2B5EF4-FFF2-40B4-BE49-F238E27FC236}">
                <a16:creationId xmlns:a16="http://schemas.microsoft.com/office/drawing/2014/main" id="{753AF50C-808B-AB48-BF43-FAB16A69ADF3}"/>
              </a:ext>
            </a:extLst>
          </p:cNvPr>
          <p:cNvGrpSpPr/>
          <p:nvPr/>
        </p:nvGrpSpPr>
        <p:grpSpPr>
          <a:xfrm>
            <a:off x="9649137" y="1971616"/>
            <a:ext cx="1107667" cy="441047"/>
            <a:chOff x="8876419" y="2405760"/>
            <a:chExt cx="1107667" cy="441047"/>
          </a:xfrm>
        </p:grpSpPr>
        <p:sp>
          <p:nvSpPr>
            <p:cNvPr id="50" name="9 Rectángulo redondeado">
              <a:extLst>
                <a:ext uri="{FF2B5EF4-FFF2-40B4-BE49-F238E27FC236}">
                  <a16:creationId xmlns:a16="http://schemas.microsoft.com/office/drawing/2014/main" id="{2B343A11-F687-524A-B1AB-E7A777CE0D9A}"/>
                </a:ext>
              </a:extLst>
            </p:cNvPr>
            <p:cNvSpPr/>
            <p:nvPr/>
          </p:nvSpPr>
          <p:spPr>
            <a:xfrm>
              <a:off x="8876419" y="2405760"/>
              <a:ext cx="1107667" cy="441047"/>
            </a:xfrm>
            <a:prstGeom prst="roundRect">
              <a:avLst>
                <a:gd name="adj" fmla="val 4155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pic>
          <p:nvPicPr>
            <p:cNvPr id="51" name="Picture 2" descr="Imagen relacionada">
              <a:extLst>
                <a:ext uri="{FF2B5EF4-FFF2-40B4-BE49-F238E27FC236}">
                  <a16:creationId xmlns:a16="http://schemas.microsoft.com/office/drawing/2014/main" id="{62C44E35-C9A8-7D4D-B1FF-7705E59D2B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5553" y="2506492"/>
              <a:ext cx="833132" cy="27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61">
            <a:extLst>
              <a:ext uri="{FF2B5EF4-FFF2-40B4-BE49-F238E27FC236}">
                <a16:creationId xmlns:a16="http://schemas.microsoft.com/office/drawing/2014/main" id="{14ECB614-BEC7-4845-B253-AF9C723984F4}"/>
              </a:ext>
            </a:extLst>
          </p:cNvPr>
          <p:cNvSpPr txBox="1"/>
          <p:nvPr/>
        </p:nvSpPr>
        <p:spPr>
          <a:xfrm>
            <a:off x="9547297" y="2634933"/>
            <a:ext cx="1194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000" dirty="0" smtClean="0"/>
              <a:t>Customr </a:t>
            </a:r>
            <a:r>
              <a:rPr lang="en-MX" sz="1000" dirty="0"/>
              <a:t>eExperience </a:t>
            </a:r>
            <a:r>
              <a:rPr lang="en-MX" sz="1000" dirty="0"/>
              <a:t>KPI’s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000" dirty="0"/>
              <a:t>Customer Interactions Insights</a:t>
            </a:r>
          </a:p>
        </p:txBody>
      </p:sp>
      <p:sp>
        <p:nvSpPr>
          <p:cNvPr id="53" name="Rectangle: Rounded Corners 133">
            <a:extLst>
              <a:ext uri="{FF2B5EF4-FFF2-40B4-BE49-F238E27FC236}">
                <a16:creationId xmlns:a16="http://schemas.microsoft.com/office/drawing/2014/main" id="{DEF7000B-7C43-7448-82D2-B9550FA1863F}"/>
              </a:ext>
            </a:extLst>
          </p:cNvPr>
          <p:cNvSpPr/>
          <p:nvPr/>
        </p:nvSpPr>
        <p:spPr>
          <a:xfrm>
            <a:off x="11153556" y="1720915"/>
            <a:ext cx="814648" cy="1833443"/>
          </a:xfrm>
          <a:prstGeom prst="roundRect">
            <a:avLst>
              <a:gd name="adj" fmla="val 5742"/>
            </a:avLst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345FB8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345FB8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Internal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Data Analyst…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345FB8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------------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345FB8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External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Customers, Suppliers,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45FB8">
                    <a:lumMod val="50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etc…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45FB8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345FB8">
                  <a:lumMod val="50000"/>
                </a:srgbClr>
              </a:solidFill>
              <a:latin typeface="Century Gothic" panose="020F0302020204030204"/>
            </a:endParaRPr>
          </a:p>
        </p:txBody>
      </p:sp>
      <p:sp>
        <p:nvSpPr>
          <p:cNvPr id="54" name="Down Arrow 67">
            <a:extLst>
              <a:ext uri="{FF2B5EF4-FFF2-40B4-BE49-F238E27FC236}">
                <a16:creationId xmlns:a16="http://schemas.microsoft.com/office/drawing/2014/main" id="{8381A84C-E000-D041-8601-F30567E797FC}"/>
              </a:ext>
            </a:extLst>
          </p:cNvPr>
          <p:cNvSpPr/>
          <p:nvPr/>
        </p:nvSpPr>
        <p:spPr>
          <a:xfrm>
            <a:off x="1259647" y="2608316"/>
            <a:ext cx="248859" cy="271463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55" name="Elbow Connector 70">
            <a:extLst>
              <a:ext uri="{FF2B5EF4-FFF2-40B4-BE49-F238E27FC236}">
                <a16:creationId xmlns:a16="http://schemas.microsoft.com/office/drawing/2014/main" id="{A48E1F51-5F97-0A4B-8E85-8AE95C6B739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326396" y="2512318"/>
            <a:ext cx="867518" cy="761656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8">
            <a:extLst>
              <a:ext uri="{FF2B5EF4-FFF2-40B4-BE49-F238E27FC236}">
                <a16:creationId xmlns:a16="http://schemas.microsoft.com/office/drawing/2014/main" id="{C057C9C0-75C6-E640-8BAA-DDB6F528B8ED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>
            <a:off x="1825180" y="3261974"/>
            <a:ext cx="596929" cy="120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80">
            <a:extLst>
              <a:ext uri="{FF2B5EF4-FFF2-40B4-BE49-F238E27FC236}">
                <a16:creationId xmlns:a16="http://schemas.microsoft.com/office/drawing/2014/main" id="{15B2674E-980F-B549-9AB9-9B7711F30081}"/>
              </a:ext>
            </a:extLst>
          </p:cNvPr>
          <p:cNvCxnSpPr>
            <a:cxnSpLocks/>
          </p:cNvCxnSpPr>
          <p:nvPr/>
        </p:nvCxnSpPr>
        <p:spPr>
          <a:xfrm flipV="1">
            <a:off x="5101594" y="2001077"/>
            <a:ext cx="868416" cy="538381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83">
            <a:extLst>
              <a:ext uri="{FF2B5EF4-FFF2-40B4-BE49-F238E27FC236}">
                <a16:creationId xmlns:a16="http://schemas.microsoft.com/office/drawing/2014/main" id="{B02F1B4C-112D-6142-AB01-82EC9A399696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5101594" y="2791219"/>
            <a:ext cx="875037" cy="274964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86">
            <a:extLst>
              <a:ext uri="{FF2B5EF4-FFF2-40B4-BE49-F238E27FC236}">
                <a16:creationId xmlns:a16="http://schemas.microsoft.com/office/drawing/2014/main" id="{32C7FEF9-88F1-7946-96B9-C72070BDE69A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5111977" y="3552153"/>
            <a:ext cx="869150" cy="43368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89">
            <a:extLst>
              <a:ext uri="{FF2B5EF4-FFF2-40B4-BE49-F238E27FC236}">
                <a16:creationId xmlns:a16="http://schemas.microsoft.com/office/drawing/2014/main" id="{3D5B0F37-DA5E-1242-8545-8571B6DB175D}"/>
              </a:ext>
            </a:extLst>
          </p:cNvPr>
          <p:cNvCxnSpPr>
            <a:cxnSpLocks/>
            <a:stCxn id="23" idx="3"/>
            <a:endCxn id="47" idx="1"/>
          </p:cNvCxnSpPr>
          <p:nvPr/>
        </p:nvCxnSpPr>
        <p:spPr>
          <a:xfrm>
            <a:off x="7176341" y="1982518"/>
            <a:ext cx="434737" cy="80870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96">
            <a:extLst>
              <a:ext uri="{FF2B5EF4-FFF2-40B4-BE49-F238E27FC236}">
                <a16:creationId xmlns:a16="http://schemas.microsoft.com/office/drawing/2014/main" id="{7DB9EF2D-7E1A-374F-8310-73DA1A595733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7180837" y="2791218"/>
            <a:ext cx="430241" cy="804303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06">
            <a:extLst>
              <a:ext uri="{FF2B5EF4-FFF2-40B4-BE49-F238E27FC236}">
                <a16:creationId xmlns:a16="http://schemas.microsoft.com/office/drawing/2014/main" id="{49607CBE-6092-C747-877A-4D64A636429F}"/>
              </a:ext>
            </a:extLst>
          </p:cNvPr>
          <p:cNvCxnSpPr>
            <a:cxnSpLocks/>
            <a:stCxn id="38" idx="3"/>
            <a:endCxn id="47" idx="1"/>
          </p:cNvCxnSpPr>
          <p:nvPr/>
        </p:nvCxnSpPr>
        <p:spPr>
          <a:xfrm flipV="1">
            <a:off x="7176341" y="2791218"/>
            <a:ext cx="434737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9">
            <a:extLst>
              <a:ext uri="{FF2B5EF4-FFF2-40B4-BE49-F238E27FC236}">
                <a16:creationId xmlns:a16="http://schemas.microsoft.com/office/drawing/2014/main" id="{4632C1F6-8DE2-E946-A332-FF8C3BA37332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8493654" y="2207517"/>
            <a:ext cx="407772" cy="583701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112">
            <a:extLst>
              <a:ext uri="{FF2B5EF4-FFF2-40B4-BE49-F238E27FC236}">
                <a16:creationId xmlns:a16="http://schemas.microsoft.com/office/drawing/2014/main" id="{1DE29FF2-26C6-7345-8195-238114F233F0}"/>
              </a:ext>
            </a:extLst>
          </p:cNvPr>
          <p:cNvSpPr/>
          <p:nvPr/>
        </p:nvSpPr>
        <p:spPr>
          <a:xfrm rot="16200000">
            <a:off x="10789484" y="2073216"/>
            <a:ext cx="203688" cy="302203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65" name="Rounded Rectangle 114">
            <a:extLst>
              <a:ext uri="{FF2B5EF4-FFF2-40B4-BE49-F238E27FC236}">
                <a16:creationId xmlns:a16="http://schemas.microsoft.com/office/drawing/2014/main" id="{B4715F98-F464-2145-B89C-CDE282D3FF58}"/>
              </a:ext>
            </a:extLst>
          </p:cNvPr>
          <p:cNvSpPr/>
          <p:nvPr/>
        </p:nvSpPr>
        <p:spPr>
          <a:xfrm>
            <a:off x="654715" y="2809264"/>
            <a:ext cx="1383485" cy="1958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TCO</a:t>
            </a:r>
          </a:p>
        </p:txBody>
      </p:sp>
      <p:sp>
        <p:nvSpPr>
          <p:cNvPr id="66" name="TextBox 115">
            <a:extLst>
              <a:ext uri="{FF2B5EF4-FFF2-40B4-BE49-F238E27FC236}">
                <a16:creationId xmlns:a16="http://schemas.microsoft.com/office/drawing/2014/main" id="{1D228115-25F0-D344-8499-946D792588A8}"/>
              </a:ext>
            </a:extLst>
          </p:cNvPr>
          <p:cNvSpPr txBox="1"/>
          <p:nvPr/>
        </p:nvSpPr>
        <p:spPr>
          <a:xfrm>
            <a:off x="1250744" y="5473643"/>
            <a:ext cx="9708800" cy="362585"/>
          </a:xfrm>
          <a:prstGeom prst="rect">
            <a:avLst/>
          </a:prstGeom>
          <a:solidFill>
            <a:srgbClr val="27478A"/>
          </a:solidFill>
        </p:spPr>
        <p:txBody>
          <a:bodyPr vert="horz" wrap="square" lIns="255143" tIns="46863" rIns="90043" bIns="46863" rtlCol="0" anchor="ctr" anchorCtr="1">
            <a:no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Standard Architecture for all Cemex countries that consume Genesys</a:t>
            </a:r>
          </a:p>
        </p:txBody>
      </p:sp>
      <p:sp>
        <p:nvSpPr>
          <p:cNvPr id="67" name="TextBox 116">
            <a:extLst>
              <a:ext uri="{FF2B5EF4-FFF2-40B4-BE49-F238E27FC236}">
                <a16:creationId xmlns:a16="http://schemas.microsoft.com/office/drawing/2014/main" id="{0430E91D-7BE1-1B43-8C4C-01425C1CEB90}"/>
              </a:ext>
            </a:extLst>
          </p:cNvPr>
          <p:cNvSpPr txBox="1"/>
          <p:nvPr/>
        </p:nvSpPr>
        <p:spPr>
          <a:xfrm>
            <a:off x="642708" y="4059190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100" b="1" dirty="0">
                <a:solidFill>
                  <a:schemeClr val="tx2"/>
                </a:solidFill>
              </a:rPr>
              <a:t>High Speed Results</a:t>
            </a:r>
          </a:p>
        </p:txBody>
      </p:sp>
      <p:pic>
        <p:nvPicPr>
          <p:cNvPr id="68" name="Picture 2" descr="Curved check mark circle icon - Transparent PNG &amp; SVG vector file">
            <a:extLst>
              <a:ext uri="{FF2B5EF4-FFF2-40B4-BE49-F238E27FC236}">
                <a16:creationId xmlns:a16="http://schemas.microsoft.com/office/drawing/2014/main" id="{27690CEE-54FD-3349-BFFE-C0692806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17" y="344936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urved check mark circle icon - Transparent PNG &amp; SVG vector file">
            <a:extLst>
              <a:ext uri="{FF2B5EF4-FFF2-40B4-BE49-F238E27FC236}">
                <a16:creationId xmlns:a16="http://schemas.microsoft.com/office/drawing/2014/main" id="{FAC3CC1D-8FA7-2E43-8D9D-95132011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01" y="351946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urved check mark circle icon - Transparent PNG &amp; SVG vector file">
            <a:extLst>
              <a:ext uri="{FF2B5EF4-FFF2-40B4-BE49-F238E27FC236}">
                <a16:creationId xmlns:a16="http://schemas.microsoft.com/office/drawing/2014/main" id="{1E66FF61-A0E8-D043-86FA-5FDAC7AD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49" y="224540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urved check mark circle icon - Transparent PNG &amp; SVG vector file">
            <a:extLst>
              <a:ext uri="{FF2B5EF4-FFF2-40B4-BE49-F238E27FC236}">
                <a16:creationId xmlns:a16="http://schemas.microsoft.com/office/drawing/2014/main" id="{FA2DC86A-7216-B24F-B0DE-3509EB778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29" y="203204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4AE20AA-0EAB-A544-A690-C5E3AB9D37BC}"/>
              </a:ext>
            </a:extLst>
          </p:cNvPr>
          <p:cNvSpPr/>
          <p:nvPr/>
        </p:nvSpPr>
        <p:spPr>
          <a:xfrm>
            <a:off x="7699248" y="2286000"/>
            <a:ext cx="694944" cy="3291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800" dirty="0">
                <a:solidFill>
                  <a:schemeClr val="bg2"/>
                </a:solidFill>
              </a:rPr>
              <a:t>Contact Cert KPIS</a:t>
            </a:r>
          </a:p>
        </p:txBody>
      </p:sp>
      <p:pic>
        <p:nvPicPr>
          <p:cNvPr id="69" name="Picture 150">
            <a:extLst>
              <a:ext uri="{FF2B5EF4-FFF2-40B4-BE49-F238E27FC236}">
                <a16:creationId xmlns:a16="http://schemas.microsoft.com/office/drawing/2014/main" id="{523C2C88-E8ED-4D49-B15D-E6C995F67B7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9290" y="2115251"/>
            <a:ext cx="252000" cy="252000"/>
          </a:xfrm>
          <a:prstGeom prst="rect">
            <a:avLst/>
          </a:prstGeom>
        </p:spPr>
      </p:pic>
      <p:pic>
        <p:nvPicPr>
          <p:cNvPr id="74" name="Picture 150">
            <a:extLst>
              <a:ext uri="{FF2B5EF4-FFF2-40B4-BE49-F238E27FC236}">
                <a16:creationId xmlns:a16="http://schemas.microsoft.com/office/drawing/2014/main" id="{3346A167-2446-B246-AF59-F6F8FA9261E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4146" y="1865315"/>
            <a:ext cx="252000" cy="252000"/>
          </a:xfrm>
          <a:prstGeom prst="rect">
            <a:avLst/>
          </a:prstGeom>
        </p:spPr>
      </p:pic>
      <p:cxnSp>
        <p:nvCxnSpPr>
          <p:cNvPr id="76" name="Straight Arrow Connector 106">
            <a:extLst>
              <a:ext uri="{FF2B5EF4-FFF2-40B4-BE49-F238E27FC236}">
                <a16:creationId xmlns:a16="http://schemas.microsoft.com/office/drawing/2014/main" id="{49607CBE-6092-C747-877A-4D64A636429F}"/>
              </a:ext>
            </a:extLst>
          </p:cNvPr>
          <p:cNvCxnSpPr>
            <a:cxnSpLocks/>
          </p:cNvCxnSpPr>
          <p:nvPr/>
        </p:nvCxnSpPr>
        <p:spPr>
          <a:xfrm flipV="1">
            <a:off x="9332119" y="2482674"/>
            <a:ext cx="301968" cy="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9 Rectángulo redondeado">
            <a:extLst>
              <a:ext uri="{FF2B5EF4-FFF2-40B4-BE49-F238E27FC236}">
                <a16:creationId xmlns:a16="http://schemas.microsoft.com/office/drawing/2014/main" id="{63BAD137-F162-744E-B250-E4585A3CF296}"/>
              </a:ext>
            </a:extLst>
          </p:cNvPr>
          <p:cNvSpPr/>
          <p:nvPr/>
        </p:nvSpPr>
        <p:spPr>
          <a:xfrm>
            <a:off x="8765240" y="1607360"/>
            <a:ext cx="659381" cy="1946998"/>
          </a:xfrm>
          <a:prstGeom prst="roundRect">
            <a:avLst>
              <a:gd name="adj" fmla="val 5810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1" noProof="0" dirty="0" smtClean="0">
                <a:solidFill>
                  <a:schemeClr val="tx2"/>
                </a:solidFill>
                <a:latin typeface="Century Gothic" panose="020F0302020204030204"/>
              </a:rPr>
              <a:t>Process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 Gothic" panose="020F0302020204030204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26" y="2304924"/>
            <a:ext cx="369007" cy="369007"/>
          </a:xfrm>
          <a:prstGeom prst="rect">
            <a:avLst/>
          </a:prstGeom>
        </p:spPr>
      </p:pic>
      <p:sp>
        <p:nvSpPr>
          <p:cNvPr id="78" name="TextBox 61">
            <a:extLst>
              <a:ext uri="{FF2B5EF4-FFF2-40B4-BE49-F238E27FC236}">
                <a16:creationId xmlns:a16="http://schemas.microsoft.com/office/drawing/2014/main" id="{14ECB614-BEC7-4845-B253-AF9C723984F4}"/>
              </a:ext>
            </a:extLst>
          </p:cNvPr>
          <p:cNvSpPr txBox="1"/>
          <p:nvPr/>
        </p:nvSpPr>
        <p:spPr>
          <a:xfrm>
            <a:off x="8793264" y="2728223"/>
            <a:ext cx="73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Python as Computing Process</a:t>
            </a:r>
            <a:endParaRPr lang="en-MX" sz="800" dirty="0"/>
          </a:p>
        </p:txBody>
      </p:sp>
      <p:sp>
        <p:nvSpPr>
          <p:cNvPr id="7" name="Rectángulo 6"/>
          <p:cNvSpPr/>
          <p:nvPr/>
        </p:nvSpPr>
        <p:spPr>
          <a:xfrm>
            <a:off x="8510815" y="1171575"/>
            <a:ext cx="1147847" cy="31492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B4EE-FC64-AC46-9608-35027C79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8914"/>
            <a:ext cx="11412537" cy="548066"/>
          </a:xfrm>
        </p:spPr>
        <p:txBody>
          <a:bodyPr/>
          <a:lstStyle/>
          <a:p>
            <a:r>
              <a:rPr lang="en-US" dirty="0" smtClean="0"/>
              <a:t>Opportunity Areas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64B4EE-FC64-AC46-9608-35027C7919F3}"/>
              </a:ext>
            </a:extLst>
          </p:cNvPr>
          <p:cNvSpPr txBox="1">
            <a:spLocks/>
          </p:cNvSpPr>
          <p:nvPr/>
        </p:nvSpPr>
        <p:spPr>
          <a:xfrm>
            <a:off x="371474" y="723448"/>
            <a:ext cx="11412537" cy="641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0" dirty="0" smtClean="0"/>
              <a:t>One opportunity in this project is that sometimes the load of the information is very slow in the </a:t>
            </a:r>
            <a:r>
              <a:rPr lang="en-US" sz="1600" b="0" dirty="0" err="1" smtClean="0"/>
              <a:t>Powr</a:t>
            </a:r>
            <a:r>
              <a:rPr lang="en-US" sz="1600" b="0" dirty="0" smtClean="0"/>
              <a:t> BI environment.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64B4EE-FC64-AC46-9608-35027C7919F3}"/>
              </a:ext>
            </a:extLst>
          </p:cNvPr>
          <p:cNvSpPr txBox="1">
            <a:spLocks/>
          </p:cNvSpPr>
          <p:nvPr/>
        </p:nvSpPr>
        <p:spPr>
          <a:xfrm>
            <a:off x="371473" y="1433136"/>
            <a:ext cx="11412537" cy="548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Opportunity Area </a:t>
            </a:r>
            <a:r>
              <a:rPr lang="en-US" dirty="0"/>
              <a:t>Solution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64B4EE-FC64-AC46-9608-35027C7919F3}"/>
              </a:ext>
            </a:extLst>
          </p:cNvPr>
          <p:cNvSpPr txBox="1">
            <a:spLocks/>
          </p:cNvSpPr>
          <p:nvPr/>
        </p:nvSpPr>
        <p:spPr>
          <a:xfrm>
            <a:off x="371472" y="1952933"/>
            <a:ext cx="11412537" cy="724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0" dirty="0" smtClean="0"/>
              <a:t>The introduction of Python in the processing area is one way that we want to improved in the extraction of the information.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964B4EE-FC64-AC46-9608-35027C7919F3}"/>
              </a:ext>
            </a:extLst>
          </p:cNvPr>
          <p:cNvSpPr txBox="1">
            <a:spLocks/>
          </p:cNvSpPr>
          <p:nvPr/>
        </p:nvSpPr>
        <p:spPr>
          <a:xfrm>
            <a:off x="371475" y="2580729"/>
            <a:ext cx="11412537" cy="548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of the solution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64B4EE-FC64-AC46-9608-35027C7919F3}"/>
              </a:ext>
            </a:extLst>
          </p:cNvPr>
          <p:cNvSpPr txBox="1">
            <a:spLocks/>
          </p:cNvSpPr>
          <p:nvPr/>
        </p:nvSpPr>
        <p:spPr>
          <a:xfrm>
            <a:off x="371471" y="3105077"/>
            <a:ext cx="11412537" cy="724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0" dirty="0" smtClean="0"/>
              <a:t>The scope for now, is with a data set make some exercises to review the times of the loading data.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64B4EE-FC64-AC46-9608-35027C7919F3}"/>
              </a:ext>
            </a:extLst>
          </p:cNvPr>
          <p:cNvSpPr txBox="1">
            <a:spLocks/>
          </p:cNvSpPr>
          <p:nvPr/>
        </p:nvSpPr>
        <p:spPr>
          <a:xfrm>
            <a:off x="371467" y="3731899"/>
            <a:ext cx="11412537" cy="548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Main designers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64B4EE-FC64-AC46-9608-35027C7919F3}"/>
              </a:ext>
            </a:extLst>
          </p:cNvPr>
          <p:cNvSpPr txBox="1">
            <a:spLocks/>
          </p:cNvSpPr>
          <p:nvPr/>
        </p:nvSpPr>
        <p:spPr>
          <a:xfrm>
            <a:off x="371475" y="4417659"/>
            <a:ext cx="11412537" cy="724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0" dirty="0" smtClean="0"/>
              <a:t>Hugo Fernando Martinez.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1F5C-0BA5-1B42-B0F5-28431D9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Report</a:t>
            </a:r>
            <a:r>
              <a:rPr lang="es-MX" dirty="0"/>
              <a:t> </a:t>
            </a:r>
            <a:r>
              <a:rPr lang="es-MX" dirty="0" err="1"/>
              <a:t>Screens</a:t>
            </a:r>
            <a:endParaRPr lang="en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26" y="876240"/>
            <a:ext cx="9094969" cy="51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1F5C-0BA5-1B42-B0F5-28431D9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Report</a:t>
            </a:r>
            <a:r>
              <a:rPr lang="es-MX" dirty="0"/>
              <a:t> </a:t>
            </a:r>
            <a:r>
              <a:rPr lang="es-MX" dirty="0" err="1"/>
              <a:t>Screens</a:t>
            </a:r>
            <a:endParaRPr lang="en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957262"/>
            <a:ext cx="89630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8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EMEX">
  <a:themeElements>
    <a:clrScheme name="CEMEX">
      <a:dk1>
        <a:srgbClr val="000000"/>
      </a:dk1>
      <a:lt1>
        <a:srgbClr val="FFFFFF"/>
      </a:lt1>
      <a:dk2>
        <a:srgbClr val="1E386E"/>
      </a:dk2>
      <a:lt2>
        <a:srgbClr val="345FB8"/>
      </a:lt2>
      <a:accent1>
        <a:srgbClr val="41276C"/>
      </a:accent1>
      <a:accent2>
        <a:srgbClr val="BE223C"/>
      </a:accent2>
      <a:accent3>
        <a:srgbClr val="16A085"/>
      </a:accent3>
      <a:accent4>
        <a:srgbClr val="A8D177"/>
      </a:accent4>
      <a:accent5>
        <a:srgbClr val="FEA045"/>
      </a:accent5>
      <a:accent6>
        <a:srgbClr val="FFD34C"/>
      </a:accent6>
      <a:hlink>
        <a:srgbClr val="003875"/>
      </a:hlink>
      <a:folHlink>
        <a:srgbClr val="3FA9F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E7CD6A3-61E4-4C90-9598-59D30C04D669}" vid="{7C29D12C-ECFF-45B3-9654-210414628FE5}"/>
    </a:ext>
  </a:extLst>
</a:theme>
</file>

<file path=ppt/theme/theme2.xml><?xml version="1.0" encoding="utf-8"?>
<a:theme xmlns:a="http://schemas.openxmlformats.org/drawingml/2006/main" name="2017 CEMEX Template">
  <a:themeElements>
    <a:clrScheme name="CEMEX">
      <a:dk1>
        <a:srgbClr val="000000"/>
      </a:dk1>
      <a:lt1>
        <a:srgbClr val="FFFFFF"/>
      </a:lt1>
      <a:dk2>
        <a:srgbClr val="1E396E"/>
      </a:dk2>
      <a:lt2>
        <a:srgbClr val="345FB8"/>
      </a:lt2>
      <a:accent1>
        <a:srgbClr val="16A085"/>
      </a:accent1>
      <a:accent2>
        <a:srgbClr val="A8D177"/>
      </a:accent2>
      <a:accent3>
        <a:srgbClr val="FFD34C"/>
      </a:accent3>
      <a:accent4>
        <a:srgbClr val="FEA045"/>
      </a:accent4>
      <a:accent5>
        <a:srgbClr val="BE223D"/>
      </a:accent5>
      <a:accent6>
        <a:srgbClr val="41276C"/>
      </a:accent6>
      <a:hlink>
        <a:srgbClr val="3361B7"/>
      </a:hlink>
      <a:folHlink>
        <a:srgbClr val="203C72"/>
      </a:folHlink>
    </a:clrScheme>
    <a:fontScheme name="CEMEX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EMEX">
        <a:dk1>
          <a:srgbClr val="000000"/>
        </a:dk1>
        <a:lt1>
          <a:srgbClr val="FFFFFF"/>
        </a:lt1>
        <a:dk2>
          <a:srgbClr val="1E396E"/>
        </a:dk2>
        <a:lt2>
          <a:srgbClr val="345FB8"/>
        </a:lt2>
        <a:accent1>
          <a:srgbClr val="41276B"/>
        </a:accent1>
        <a:accent2>
          <a:srgbClr val="BE213D"/>
        </a:accent2>
        <a:accent3>
          <a:srgbClr val="169F84"/>
        </a:accent3>
        <a:accent4>
          <a:srgbClr val="A8D176"/>
        </a:accent4>
        <a:accent5>
          <a:srgbClr val="FD9F45"/>
        </a:accent5>
        <a:accent6>
          <a:srgbClr val="FFD34C"/>
        </a:accent6>
        <a:hlink>
          <a:srgbClr val="3361B7"/>
        </a:hlink>
        <a:folHlink>
          <a:srgbClr val="203C72"/>
        </a:folHlink>
      </a:clrScheme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017 CEMEX Template">
  <a:themeElements>
    <a:clrScheme name="CEMEX">
      <a:dk1>
        <a:srgbClr val="000000"/>
      </a:dk1>
      <a:lt1>
        <a:srgbClr val="FFFFFF"/>
      </a:lt1>
      <a:dk2>
        <a:srgbClr val="1E396E"/>
      </a:dk2>
      <a:lt2>
        <a:srgbClr val="345FB8"/>
      </a:lt2>
      <a:accent1>
        <a:srgbClr val="16A085"/>
      </a:accent1>
      <a:accent2>
        <a:srgbClr val="A8D177"/>
      </a:accent2>
      <a:accent3>
        <a:srgbClr val="FFD34C"/>
      </a:accent3>
      <a:accent4>
        <a:srgbClr val="FEA045"/>
      </a:accent4>
      <a:accent5>
        <a:srgbClr val="BE223D"/>
      </a:accent5>
      <a:accent6>
        <a:srgbClr val="41276C"/>
      </a:accent6>
      <a:hlink>
        <a:srgbClr val="3361B7"/>
      </a:hlink>
      <a:folHlink>
        <a:srgbClr val="203C72"/>
      </a:folHlink>
    </a:clrScheme>
    <a:fontScheme name="CEMEX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EMEX">
        <a:dk1>
          <a:srgbClr val="000000"/>
        </a:dk1>
        <a:lt1>
          <a:srgbClr val="FFFFFF"/>
        </a:lt1>
        <a:dk2>
          <a:srgbClr val="1E396E"/>
        </a:dk2>
        <a:lt2>
          <a:srgbClr val="345FB8"/>
        </a:lt2>
        <a:accent1>
          <a:srgbClr val="41276B"/>
        </a:accent1>
        <a:accent2>
          <a:srgbClr val="BE213D"/>
        </a:accent2>
        <a:accent3>
          <a:srgbClr val="169F84"/>
        </a:accent3>
        <a:accent4>
          <a:srgbClr val="A8D176"/>
        </a:accent4>
        <a:accent5>
          <a:srgbClr val="FD9F45"/>
        </a:accent5>
        <a:accent6>
          <a:srgbClr val="FFD34C"/>
        </a:accent6>
        <a:hlink>
          <a:srgbClr val="3361B7"/>
        </a:hlink>
        <a:folHlink>
          <a:srgbClr val="203C72"/>
        </a:folHlink>
      </a:clrScheme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2A750619080D4FA9F80BE1F66E1D34" ma:contentTypeVersion="6" ma:contentTypeDescription="Crear nuevo documento." ma:contentTypeScope="" ma:versionID="6ea3eee6fc3172ef9456e1b43dbf8355">
  <xsd:schema xmlns:xsd="http://www.w3.org/2001/XMLSchema" xmlns:xs="http://www.w3.org/2001/XMLSchema" xmlns:p="http://schemas.microsoft.com/office/2006/metadata/properties" xmlns:ns2="542891c3-af5d-4a41-93d4-93e2bdcf3880" targetNamespace="http://schemas.microsoft.com/office/2006/metadata/properties" ma:root="true" ma:fieldsID="ffa7bb4787b415580b05f4a7dde91b04" ns2:_="">
    <xsd:import namespace="542891c3-af5d-4a41-93d4-93e2bdcf38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891c3-af5d-4a41-93d4-93e2bdcf38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A3B5E7-3DDE-42BB-950F-2D9A5A96F2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75B04E-96A3-4C68-B2F8-F4DF7A0A507E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542891c3-af5d-4a41-93d4-93e2bdcf388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6B318E-F86F-4C04-BE21-4D56D3D8C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2891c3-af5d-4a41-93d4-93e2bdcf38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2017_New PPT CX Template</Template>
  <TotalTime>17547</TotalTime>
  <Words>533</Words>
  <Application>Microsoft Office PowerPoint</Application>
  <PresentationFormat>Panorámica</PresentationFormat>
  <Paragraphs>156</Paragraphs>
  <Slides>11</Slides>
  <Notes>0</Notes>
  <HiddenSlides>0</HiddenSlides>
  <MMClips>0</MMClips>
  <ScaleCrop>false</ScaleCrop>
  <HeadingPairs>
    <vt:vector size="10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  <vt:variant>
        <vt:lpstr>Presentaciones personalizadas</vt:lpstr>
      </vt:variant>
      <vt:variant>
        <vt:i4>1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굴림</vt:lpstr>
      <vt:lpstr>Mangal</vt:lpstr>
      <vt:lpstr>Tahoma</vt:lpstr>
      <vt:lpstr>Verdana</vt:lpstr>
      <vt:lpstr>CEMEX</vt:lpstr>
      <vt:lpstr>think-cell Slide</vt:lpstr>
      <vt:lpstr>Customer Experience Center KPIs</vt:lpstr>
      <vt:lpstr>Presentación de PowerPoint</vt:lpstr>
      <vt:lpstr>KIPs for CEx Contact Center -Project Description</vt:lpstr>
      <vt:lpstr>Data Architecture approach- As Is</vt:lpstr>
      <vt:lpstr>Data Architecture approach- To Be ( With Python)</vt:lpstr>
      <vt:lpstr>Opportunity Areas  </vt:lpstr>
      <vt:lpstr>Presentación de PowerPoint</vt:lpstr>
      <vt:lpstr>Report Screens</vt:lpstr>
      <vt:lpstr>Report Screens</vt:lpstr>
      <vt:lpstr>Python grahp like Rounting PBI</vt:lpstr>
      <vt:lpstr>Python KPI – Talk TIme</vt:lpstr>
      <vt:lpstr>Screens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(Century Gothic 28, dark blue – bold)</dc:title>
  <dc:creator>process.it@cemex.com</dc:creator>
  <cp:lastModifiedBy>Fernando Martinez</cp:lastModifiedBy>
  <cp:revision>181</cp:revision>
  <cp:lastPrinted>2017-10-23T20:26:46Z</cp:lastPrinted>
  <dcterms:created xsi:type="dcterms:W3CDTF">2017-03-24T00:00:31Z</dcterms:created>
  <dcterms:modified xsi:type="dcterms:W3CDTF">2022-06-05T23:39:26Z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0x0101006E2A750619080D4FA9F80BE1F66E1D34</vt:lpwstr>
  </property>
  <property fmtid="{D5CDD505-2E9C-101B-9397-08002B2CF9AE}" pid="3" name="IsMyDocuments">
    <vt:bool>true</vt:bool>
  </property>
</Properties>
</file>