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itillium Web"/>
      <p:regular r:id="rId16"/>
      <p:bold r:id="rId17"/>
      <p:italic r:id="rId18"/>
      <p:boldItalic r:id="rId19"/>
    </p:embeddedFont>
    <p:embeddedFont>
      <p:font typeface="Titillium Web Extra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8" name="Afolarin Olayem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ExtraLight-regular.fntdata"/><Relationship Id="rId11" Type="http://schemas.openxmlformats.org/officeDocument/2006/relationships/slide" Target="slides/slide6.xml"/><Relationship Id="rId22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itilliumWebExtra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bold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8T23:32:34.762">
    <p:pos x="6000" y="0"/>
    <p:text>Good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4-28T23:30:42.253">
    <p:pos x="6000" y="0"/>
    <p:text>Good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4-28T23:24:57.886">
    <p:pos x="6000" y="0"/>
    <p:text>Done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4-28T23:36:07.161">
    <p:pos x="6000" y="0"/>
    <p:text>Good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9-04-28T23:36:26.210">
    <p:pos x="6000" y="0"/>
    <p:text>Good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9-04-28T23:36:57.125">
    <p:pos x="6000" y="0"/>
    <p:text>Good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9-04-28T23:37:26.903">
    <p:pos x="6000" y="0"/>
    <p:text>Good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9-04-28T23:32:10.530">
    <p:pos x="6000" y="0"/>
    <p:text>Josh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1390665e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1390665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6d7b580f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6d7b580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6d7b580f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6d7b580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6d7b580f8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6d7b580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6d7b580f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6d7b580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6d7b580f8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56d7b580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6d7b580f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6d7b5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Teradata 2019 Data Challenge</a:t>
            </a:r>
            <a:endParaRPr sz="3400"/>
          </a:p>
        </p:txBody>
      </p:sp>
      <p:sp>
        <p:nvSpPr>
          <p:cNvPr id="780" name="Google Shape;780;p15"/>
          <p:cNvSpPr txBox="1"/>
          <p:nvPr>
            <p:ph idx="4294967295" type="title"/>
          </p:nvPr>
        </p:nvSpPr>
        <p:spPr>
          <a:xfrm>
            <a:off x="729000" y="3468275"/>
            <a:ext cx="76860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Joshua Chukwu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Afolarin Olayemi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Montes de Oca</a:t>
            </a:r>
            <a:endParaRPr sz="1800"/>
          </a:p>
        </p:txBody>
      </p:sp>
      <p:sp>
        <p:nvSpPr>
          <p:cNvPr id="781" name="Google Shape;781;p15"/>
          <p:cNvSpPr txBox="1"/>
          <p:nvPr>
            <p:ph type="ctrTitle"/>
          </p:nvPr>
        </p:nvSpPr>
        <p:spPr>
          <a:xfrm>
            <a:off x="707400" y="1537696"/>
            <a:ext cx="77292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HHUSA Unsolicited Donors</a:t>
            </a:r>
            <a:endParaRPr sz="5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6" name="Google Shape;846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Solutions/ </a:t>
            </a:r>
            <a:r>
              <a:rPr lang="en"/>
              <a:t>Recommendations</a:t>
            </a:r>
            <a:endParaRPr/>
          </a:p>
        </p:txBody>
      </p:sp>
      <p:sp>
        <p:nvSpPr>
          <p:cNvPr id="847" name="Google Shape;847;p2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Utilized additional methods to solicit donations because the  majority of unsolicited donors don’t donate monthly, however solicited donors so because they made a pledge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Creating a process to follow-up with and contact first-time unsolicited donors to thank them for their contribution, as well as convince them to commit to a monthly pledge.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20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80" y="771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Objective: provide recommendations and possible solutions for Hire Heroes USA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Research questions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frequency do we see unsolicited (non-event or fundraiser) donors month to month?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the average gift of an unsolicited individual donor?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16"/>
          <p:cNvSpPr txBox="1"/>
          <p:nvPr>
            <p:ph idx="12" type="sldNum"/>
          </p:nvPr>
        </p:nvSpPr>
        <p:spPr>
          <a:xfrm>
            <a:off x="8586575" y="128352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0" name="Google Shape;790;p16"/>
          <p:cNvSpPr txBox="1"/>
          <p:nvPr>
            <p:ph type="title"/>
          </p:nvPr>
        </p:nvSpPr>
        <p:spPr>
          <a:xfrm>
            <a:off x="822601" y="2661076"/>
            <a:ext cx="6009600" cy="5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Motivation</a:t>
            </a:r>
            <a:endParaRPr/>
          </a:p>
        </p:txBody>
      </p:sp>
      <p:sp>
        <p:nvSpPr>
          <p:cNvPr id="791" name="Google Shape;791;p16"/>
          <p:cNvSpPr txBox="1"/>
          <p:nvPr>
            <p:ph idx="1" type="body"/>
          </p:nvPr>
        </p:nvSpPr>
        <p:spPr>
          <a:xfrm>
            <a:off x="739675" y="3150950"/>
            <a:ext cx="77637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HHUSA’s needs to be able to raise money to survive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Funds are restricted based on how funds are obtained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Solicited: must pertain to specific need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Unsolicited: can be used in any area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Motivation → HHUSA can forecast unsolicited funds &amp; decide how to allocate them in the future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8" name="Google Shape;798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Identify the </a:t>
            </a:r>
            <a:r>
              <a:rPr lang="en" sz="1800"/>
              <a:t>frequency</a:t>
            </a:r>
            <a:r>
              <a:rPr lang="en" sz="1800"/>
              <a:t> in which unsolicited donors </a:t>
            </a:r>
            <a:r>
              <a:rPr lang="en" sz="1800"/>
              <a:t>contribute</a:t>
            </a:r>
            <a:r>
              <a:rPr lang="en" sz="1800"/>
              <a:t> month to month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Identify</a:t>
            </a:r>
            <a:r>
              <a:rPr lang="en" sz="1800"/>
              <a:t> </a:t>
            </a:r>
            <a:r>
              <a:rPr lang="en" sz="1800"/>
              <a:t>the average and median of total donations made by each unsolicited individual donor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Issue → not all entries in SalesForces_Opportunity dataset were present in “SaleForces_Account”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Solution →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Bar chart for amount of donors approached for donations (show frequency of unsolicited/solicited)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Bar chart for number of donors who donate monthly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Analytics</a:t>
            </a:r>
            <a:endParaRPr/>
          </a:p>
        </p:txBody>
      </p:sp>
      <p:sp>
        <p:nvSpPr>
          <p:cNvPr id="805" name="Google Shape;805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</a:pPr>
            <a:r>
              <a:rPr lang="en"/>
              <a:t>Determine which data is helpful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Describe, explore, &amp; verify data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Microsoft Excel → selecting &amp; cleaning data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Amount of donors approached for donations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Approached_for_donation_c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Deleted rows with empty values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Existing Entries for Donors Approached for Donation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2" name="Google Shape;8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250" y="435813"/>
            <a:ext cx="6021475" cy="3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Tools &amp; Analytics (cont.)</a:t>
            </a:r>
            <a:endParaRPr/>
          </a:p>
        </p:txBody>
      </p:sp>
      <p:sp>
        <p:nvSpPr>
          <p:cNvPr id="819" name="Google Shape;819;p2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</a:pPr>
            <a:r>
              <a:rPr lang="en"/>
              <a:t>Number of donors who donate  monthly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Monthly_Donation_c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Delete empty cells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COUNT formula → count entries containing “0” &amp; ”1”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Donors that Donate Monthly</a:t>
            </a:r>
            <a:endParaRPr/>
          </a:p>
        </p:txBody>
      </p:sp>
      <p:sp>
        <p:nvSpPr>
          <p:cNvPr id="825" name="Google Shape;82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6" name="Google Shape;8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388" y="419125"/>
            <a:ext cx="5981225" cy="3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Analytics (cont.)</a:t>
            </a:r>
            <a:endParaRPr/>
          </a:p>
        </p:txBody>
      </p:sp>
      <p:sp>
        <p:nvSpPr>
          <p:cNvPr id="833" name="Google Shape;833;p2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</a:pPr>
            <a:r>
              <a:rPr lang="en"/>
              <a:t>Mean &amp; Median of Total Donations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</a:t>
            </a:r>
            <a:r>
              <a:rPr lang="en"/>
              <a:t>tayclassy_donation_total_c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AVERAGE function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MEDIAN function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Mean &amp; Median Amount of Total Donations of Donors</a:t>
            </a:r>
            <a:endParaRPr/>
          </a:p>
        </p:txBody>
      </p:sp>
      <p:sp>
        <p:nvSpPr>
          <p:cNvPr id="839" name="Google Shape;83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0" name="Google Shape;840;p23"/>
          <p:cNvPicPr preferRelativeResize="0"/>
          <p:nvPr/>
        </p:nvPicPr>
        <p:blipFill rotWithShape="1">
          <a:blip r:embed="rId4">
            <a:alphaModFix/>
          </a:blip>
          <a:srcRect b="53397" l="0" r="60416" t="19943"/>
          <a:stretch/>
        </p:blipFill>
        <p:spPr>
          <a:xfrm>
            <a:off x="731588" y="886600"/>
            <a:ext cx="7680825" cy="29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