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262680" y="3359520"/>
            <a:ext cx="4167720" cy="44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262680" y="3359520"/>
            <a:ext cx="4167720" cy="44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3262680" y="3359520"/>
            <a:ext cx="4167720" cy="44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62680" y="3359520"/>
            <a:ext cx="4167720" cy="44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04200" y="7286760"/>
            <a:ext cx="4654080" cy="259920"/>
          </a:xfrm>
          <a:custGeom>
            <a:avLst/>
            <a:gdLst/>
            <a:ahLst/>
            <a:rect l="l" t="t" r="r" b="b"/>
            <a:pathLst>
              <a:path w="4654550" h="260350">
                <a:moveTo>
                  <a:pt x="0" y="260350"/>
                </a:moveTo>
                <a:lnTo>
                  <a:pt x="4654549" y="260350"/>
                </a:lnTo>
                <a:lnTo>
                  <a:pt x="4654549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solidFill>
            <a:srgbClr val="9dd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320720" y="7324920"/>
            <a:ext cx="2021400" cy="2160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3460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69932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619CD2E-860E-4187-8CD4-2E8B2DC91B54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Calibri"/>
              </a:rPr>
              <a:t>Click to edit the title text </a:t>
            </a:r>
            <a:r>
              <a:rPr b="0" lang="en-US" sz="1800" spc="-1" strike="noStrike">
                <a:latin typeface="Calibri"/>
              </a:rPr>
              <a:t>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004200" y="7286760"/>
            <a:ext cx="4654080" cy="259920"/>
          </a:xfrm>
          <a:custGeom>
            <a:avLst/>
            <a:gdLst/>
            <a:ahLst/>
            <a:rect l="l" t="t" r="r" b="b"/>
            <a:pathLst>
              <a:path w="4654550" h="260350">
                <a:moveTo>
                  <a:pt x="0" y="260350"/>
                </a:moveTo>
                <a:lnTo>
                  <a:pt x="4654549" y="260350"/>
                </a:lnTo>
                <a:lnTo>
                  <a:pt x="4654549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solidFill>
            <a:srgbClr val="9dd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600" spc="-1" strike="noStrike">
                <a:latin typeface="Calibri"/>
              </a:rPr>
              <a:t>Click to edit the title text format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906840" y="2334960"/>
            <a:ext cx="8879400" cy="1803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320720" y="7324920"/>
            <a:ext cx="2021400" cy="2160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3460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69932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B1FA338-8D25-49C9-96A8-0D67B438FB3B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004200" y="7286760"/>
            <a:ext cx="4654080" cy="259920"/>
          </a:xfrm>
          <a:custGeom>
            <a:avLst/>
            <a:gdLst/>
            <a:ahLst/>
            <a:rect l="l" t="t" r="r" b="b"/>
            <a:pathLst>
              <a:path w="4654550" h="260350">
                <a:moveTo>
                  <a:pt x="0" y="260350"/>
                </a:moveTo>
                <a:lnTo>
                  <a:pt x="4654549" y="260350"/>
                </a:lnTo>
                <a:lnTo>
                  <a:pt x="4654549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solidFill>
            <a:srgbClr val="9dd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600" spc="-1" strike="noStrike">
                <a:latin typeface="Calibri"/>
              </a:rPr>
              <a:t>Click to edit the </a:t>
            </a:r>
            <a:r>
              <a:rPr b="0" lang="en-US" sz="2600" spc="-1" strike="noStrike">
                <a:latin typeface="Calibri"/>
              </a:rPr>
              <a:t>title text format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34600" y="1739520"/>
            <a:ext cx="4651200" cy="4386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507280" y="1739520"/>
            <a:ext cx="4651200" cy="4386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320720" y="7324920"/>
            <a:ext cx="2021400" cy="2160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dt"/>
          </p:nvPr>
        </p:nvSpPr>
        <p:spPr>
          <a:xfrm>
            <a:off x="53460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769932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329B142-1AE0-47A5-A763-714FF7C0BB02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 hidden="1"/>
          <p:cNvSpPr/>
          <p:nvPr/>
        </p:nvSpPr>
        <p:spPr>
          <a:xfrm>
            <a:off x="3004200" y="7286760"/>
            <a:ext cx="4654080" cy="259920"/>
          </a:xfrm>
          <a:custGeom>
            <a:avLst/>
            <a:gdLst/>
            <a:ahLst/>
            <a:rect l="l" t="t" r="r" b="b"/>
            <a:pathLst>
              <a:path w="4654550" h="260350">
                <a:moveTo>
                  <a:pt x="0" y="260350"/>
                </a:moveTo>
                <a:lnTo>
                  <a:pt x="4654549" y="260350"/>
                </a:lnTo>
                <a:lnTo>
                  <a:pt x="4654549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solidFill>
            <a:srgbClr val="9dd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3262680" y="3359520"/>
            <a:ext cx="4167720" cy="964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600" spc="-1" strike="noStrike">
                <a:latin typeface="Calibri"/>
              </a:rPr>
              <a:t>Click to edit the title text format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/>
          </p:nvPr>
        </p:nvSpPr>
        <p:spPr>
          <a:xfrm>
            <a:off x="4320720" y="7324920"/>
            <a:ext cx="2021400" cy="2160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3460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99320" y="7033320"/>
            <a:ext cx="2459160" cy="37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9202279-FA6A-4608-9A63-1E56E310F7CE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bias.bogliolo@gmail.com" TargetMode="External"/><Relationship Id="rId2" Type="http://schemas.openxmlformats.org/officeDocument/2006/relationships/hyperlink" Target="mailto:pablomonteserin@pablomonteserin.com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0692360" cy="7551720"/>
          </a:xfrm>
          <a:custGeom>
            <a:avLst/>
            <a:gdLst/>
            <a:ahLst/>
            <a:rect l="l" t="t" r="r" b="b"/>
            <a:pathLst>
              <a:path w="10692765" h="7552055">
                <a:moveTo>
                  <a:pt x="0" y="7552053"/>
                </a:moveTo>
                <a:lnTo>
                  <a:pt x="10692383" y="7552053"/>
                </a:lnTo>
                <a:lnTo>
                  <a:pt x="10692383" y="0"/>
                </a:lnTo>
                <a:lnTo>
                  <a:pt x="0" y="0"/>
                </a:lnTo>
                <a:lnTo>
                  <a:pt x="0" y="7552053"/>
                </a:lnTo>
                <a:close/>
              </a:path>
            </a:pathLst>
          </a:custGeom>
          <a:solidFill>
            <a:srgbClr val="9dd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7552080"/>
            <a:ext cx="10692360" cy="360"/>
          </a:xfrm>
          <a:custGeom>
            <a:avLst/>
            <a:gdLst/>
            <a:ahLst/>
            <a:rect l="l" t="t" r="r" b="b"/>
            <a:pathLst>
              <a:path w="10692765" h="0">
                <a:moveTo>
                  <a:pt x="0" y="0"/>
                </a:moveTo>
                <a:lnTo>
                  <a:pt x="10692383" y="0"/>
                </a:lnTo>
              </a:path>
            </a:pathLst>
          </a:custGeom>
          <a:noFill/>
          <a:ln w="12600">
            <a:solidFill>
              <a:srgbClr val="4170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886320" y="3361680"/>
            <a:ext cx="5551920" cy="8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8000"/>
              </a:lnSpc>
              <a:spcBef>
                <a:spcPts val="99"/>
              </a:spcBef>
            </a:pPr>
            <a:r>
              <a:rPr b="0" lang="en-US" sz="2400" spc="38" strike="noStrike">
                <a:solidFill>
                  <a:srgbClr val="ffffff"/>
                </a:solidFill>
                <a:latin typeface="Arial"/>
              </a:rPr>
              <a:t>Propuesta </a:t>
            </a:r>
            <a:r>
              <a:rPr b="0" lang="en-US" sz="2400" spc="43" strike="noStrike">
                <a:solidFill>
                  <a:srgbClr val="ffffff"/>
                </a:solidFill>
                <a:latin typeface="Arial"/>
              </a:rPr>
              <a:t>para </a:t>
            </a:r>
            <a:r>
              <a:rPr b="0" lang="en-US" sz="2400" spc="83" strike="noStrike">
                <a:solidFill>
                  <a:srgbClr val="ffffff"/>
                </a:solidFill>
                <a:latin typeface="Arial"/>
              </a:rPr>
              <a:t>el </a:t>
            </a:r>
            <a:r>
              <a:rPr b="0" lang="en-US" sz="2400" spc="77" strike="noStrike">
                <a:solidFill>
                  <a:srgbClr val="ffffff"/>
                </a:solidFill>
                <a:latin typeface="Arial"/>
              </a:rPr>
              <a:t>diseño </a:t>
            </a:r>
            <a:r>
              <a:rPr b="0" lang="en-US" sz="2400" spc="157" strike="noStrike">
                <a:solidFill>
                  <a:srgbClr val="ffffff"/>
                </a:solidFill>
                <a:latin typeface="Arial"/>
              </a:rPr>
              <a:t>y </a:t>
            </a:r>
            <a:r>
              <a:rPr b="0" lang="en-US" sz="2400" spc="69" strike="noStrike">
                <a:solidFill>
                  <a:srgbClr val="ffffff"/>
                </a:solidFill>
                <a:latin typeface="Arial"/>
              </a:rPr>
              <a:t>desarrollo  </a:t>
            </a:r>
            <a:r>
              <a:rPr b="0" lang="en-US" sz="2400" spc="18" strike="noStrike">
                <a:solidFill>
                  <a:srgbClr val="ffffff"/>
                </a:solidFill>
                <a:latin typeface="Arial"/>
              </a:rPr>
              <a:t>de</a:t>
            </a:r>
            <a:r>
              <a:rPr b="0" lang="en-US" sz="2400" spc="-7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ffffff"/>
                </a:solidFill>
                <a:latin typeface="Arial"/>
              </a:rPr>
              <a:t>una</a:t>
            </a:r>
            <a:r>
              <a:rPr b="0" lang="en-US" sz="2400" spc="-8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ffffff"/>
                </a:solidFill>
                <a:latin typeface="Arial"/>
              </a:rPr>
              <a:t>web</a:t>
            </a:r>
            <a:r>
              <a:rPr b="0" lang="en-US" sz="2400" spc="-1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ffffff"/>
                </a:solidFill>
                <a:latin typeface="Arial"/>
              </a:rPr>
              <a:t>corporativa</a:t>
            </a:r>
            <a:r>
              <a:rPr b="0" lang="en-US" sz="2400" spc="-8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ffffff"/>
                </a:solidFill>
                <a:latin typeface="Arial"/>
              </a:rPr>
              <a:t>para</a:t>
            </a:r>
            <a:r>
              <a:rPr b="0" lang="en-US" sz="2400" spc="-7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ffffff"/>
                </a:solidFill>
                <a:latin typeface="Arial"/>
              </a:rPr>
              <a:t>WikiWiki</a:t>
            </a:r>
            <a:r>
              <a:rPr b="0" lang="en-US" sz="2400" spc="-72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86320" y="4368240"/>
            <a:ext cx="202068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1100" spc="-12" strike="noStrike">
                <a:solidFill>
                  <a:srgbClr val="ccead1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ccead1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ccead1"/>
                </a:solidFill>
                <a:latin typeface="Trebuchet MS"/>
              </a:rPr>
              <a:t>25</a:t>
            </a:r>
            <a:r>
              <a:rPr b="0" i="1" lang="en-US" sz="1100" spc="-52" strike="noStrike">
                <a:solidFill>
                  <a:srgbClr val="ccead1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ccead1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ccead1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ccead1"/>
                </a:solidFill>
                <a:latin typeface="Trebuchet MS"/>
              </a:rPr>
              <a:t>marzo</a:t>
            </a:r>
            <a:r>
              <a:rPr b="0" i="1" lang="en-US" sz="1100" spc="-72" strike="noStrike">
                <a:solidFill>
                  <a:srgbClr val="ccead1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ccead1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ccead1"/>
                </a:solidFill>
                <a:latin typeface="Trebuchet MS"/>
              </a:rPr>
              <a:t> </a:t>
            </a:r>
            <a:r>
              <a:rPr b="0" i="1" lang="en-US" sz="1100" spc="24" strike="noStrike">
                <a:solidFill>
                  <a:srgbClr val="ccead1"/>
                </a:solidFill>
                <a:latin typeface="Trebuchet MS"/>
              </a:rPr>
              <a:t>2019</a:t>
            </a:r>
            <a:endParaRPr b="0" lang="en-US" sz="1100" spc="-1" strike="noStrike">
              <a:latin typeface="Arial"/>
            </a:endParaRPr>
          </a:p>
        </p:txBody>
      </p:sp>
      <p:graphicFrame>
        <p:nvGraphicFramePr>
          <p:cNvPr id="173" name="Table 5"/>
          <p:cNvGraphicFramePr/>
          <p:nvPr/>
        </p:nvGraphicFramePr>
        <p:xfrm>
          <a:off x="840600" y="5573880"/>
          <a:ext cx="5093640" cy="571320"/>
        </p:xfrm>
        <a:graphic>
          <a:graphicData uri="http://schemas.openxmlformats.org/drawingml/2006/table">
            <a:tbl>
              <a:tblPr/>
              <a:tblGrid>
                <a:gridCol w="2084400"/>
                <a:gridCol w="3009240"/>
              </a:tblGrid>
              <a:tr h="185760">
                <a:tc>
                  <a:txBody>
                    <a:bodyPr lIns="0" rIns="0" tIns="10080" bIns="0"/>
                    <a:p>
                      <a:pPr marL="127080">
                        <a:lnSpc>
                          <a:spcPct val="100000"/>
                        </a:lnSpc>
                        <a:spcBef>
                          <a:spcPts val="79"/>
                        </a:spcBef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Tobías</a:t>
                      </a:r>
                      <a:r>
                        <a:rPr b="1" lang="en-US" sz="1100" spc="-32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Bogliolo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solidFill>
                      <a:srgbClr val="9dd5a8"/>
                    </a:solidFill>
                  </a:tcPr>
                </a:tc>
                <a:tc>
                  <a:txBody>
                    <a:bodyPr lIns="0" rIns="0" tIns="10080" bIns="0"/>
                    <a:p>
                      <a:pPr marL="200160">
                        <a:lnSpc>
                          <a:spcPct val="100000"/>
                        </a:lnSpc>
                        <a:spcBef>
                          <a:spcPts val="79"/>
                        </a:spcBef>
                      </a:pPr>
                      <a:r>
                        <a:rPr b="1" lang="en-US" sz="1100" spc="12" strike="noStrike">
                          <a:solidFill>
                            <a:srgbClr val="ffffff"/>
                          </a:solidFill>
                          <a:latin typeface="Arial"/>
                        </a:rPr>
                        <a:t>Pablo</a:t>
                      </a:r>
                      <a:r>
                        <a:rPr b="1" lang="en-US" sz="1100" spc="-32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100" spc="38" strike="noStrike">
                          <a:solidFill>
                            <a:srgbClr val="ffffff"/>
                          </a:solidFill>
                          <a:latin typeface="Arial"/>
                        </a:rPr>
                        <a:t>Monteserin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solidFill>
                      <a:srgbClr val="9dd5a8"/>
                    </a:solidFill>
                  </a:tcPr>
                </a:tc>
              </a:tr>
              <a:tr h="185760">
                <a:tc>
                  <a:txBody>
                    <a:bodyPr lIns="0" rIns="0" tIns="9360" bIns="0"/>
                    <a:p>
                      <a:pPr marL="127080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US" sz="1100" spc="-9" strike="noStrike">
                          <a:solidFill>
                            <a:srgbClr val="ffffff"/>
                          </a:solidFill>
                          <a:latin typeface="Noto Sans"/>
                        </a:rPr>
                        <a:t>tobiasbogliolo.com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solidFill>
                      <a:srgbClr val="9dd5a8"/>
                    </a:solidFill>
                  </a:tcPr>
                </a:tc>
                <a:tc>
                  <a:txBody>
                    <a:bodyPr lIns="0" rIns="0" tIns="9360" bIns="0"/>
                    <a:p>
                      <a:pPr marL="200160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US" sz="1100" spc="-9" strike="noStrike">
                          <a:solidFill>
                            <a:srgbClr val="ffffff"/>
                          </a:solidFill>
                          <a:latin typeface="Noto Sans"/>
                        </a:rPr>
                        <a:t>pablomonteserin.com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solidFill>
                      <a:srgbClr val="9dd5a8"/>
                    </a:solidFill>
                  </a:tcPr>
                </a:tc>
              </a:tr>
              <a:tr h="200160">
                <a:tc>
                  <a:txBody>
                    <a:bodyPr lIns="0" rIns="0" tIns="9360" bIns="0"/>
                    <a:p>
                      <a:pPr marL="127080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US" sz="1100" spc="-12" strike="noStrike" u="sng">
                          <a:solidFill>
                            <a:srgbClr val="ffffff"/>
                          </a:solidFill>
                          <a:uFillTx/>
                          <a:latin typeface="Noto Sans"/>
                          <a:hlinkClick r:id="rId1"/>
                        </a:rPr>
                        <a:t>tobias.bogliolo@gmail.com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solidFill>
                      <a:srgbClr val="9dd5a8"/>
                    </a:solidFill>
                  </a:tcPr>
                </a:tc>
                <a:tc>
                  <a:txBody>
                    <a:bodyPr lIns="0" rIns="0" tIns="9360" bIns="0"/>
                    <a:p>
                      <a:pPr marL="200160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US" sz="1100" spc="-9" strike="noStrike" u="sng">
                          <a:solidFill>
                            <a:srgbClr val="ffffff"/>
                          </a:solidFill>
                          <a:uFillTx/>
                          <a:latin typeface="Noto Sans"/>
                          <a:hlinkClick r:id="rId2"/>
                        </a:rPr>
                        <a:t>pablomonteserin@pablomonteserin.com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solidFill>
                      <a:srgbClr val="9dd5a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86320" y="1081800"/>
            <a:ext cx="2896560" cy="1276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600" spc="24" strike="noStrike">
                <a:solidFill>
                  <a:srgbClr val="9dd5a8"/>
                </a:solidFill>
                <a:latin typeface="Arial"/>
              </a:rPr>
              <a:t>Datos </a:t>
            </a:r>
            <a:r>
              <a:rPr b="0" lang="en-US" sz="2600" spc="89" strike="noStrike">
                <a:solidFill>
                  <a:srgbClr val="9dd5a8"/>
                </a:solidFill>
                <a:latin typeface="Arial"/>
              </a:rPr>
              <a:t>del</a:t>
            </a:r>
            <a:r>
              <a:rPr b="0" lang="en-US" sz="2600" spc="-347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89" strike="noStrike">
                <a:solidFill>
                  <a:srgbClr val="9dd5a8"/>
                </a:solidFill>
                <a:latin typeface="Arial"/>
              </a:rPr>
              <a:t>proyecto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86320" y="1953360"/>
            <a:ext cx="70444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24" strike="noStrike">
                <a:solidFill>
                  <a:srgbClr val="3a3838"/>
                </a:solidFill>
                <a:latin typeface="Arial"/>
              </a:rPr>
              <a:t>Propuesta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0"/>
              </a:spcBef>
            </a:pP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Según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información recibida</a:t>
            </a:r>
            <a:r>
              <a:rPr b="0" lang="en-US" sz="1100" spc="2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proponemos:</a:t>
            </a:r>
            <a:endParaRPr b="0" lang="en-US" sz="1100" spc="-1" strike="noStrike">
              <a:latin typeface="Arial"/>
            </a:endParaRPr>
          </a:p>
          <a:p>
            <a:pPr marL="469800" indent="-228240">
              <a:lnSpc>
                <a:spcPct val="100000"/>
              </a:lnSpc>
              <a:spcBef>
                <a:spcPts val="1094"/>
              </a:spcBef>
              <a:buClr>
                <a:srgbClr val="3a3838"/>
              </a:buClr>
              <a:buFont typeface="StarSymbol"/>
              <a:buAutoNum type="arabicPeriod"/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Diseño 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desarrollo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una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web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corporativa para la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agencia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comunicación </a:t>
            </a:r>
            <a:r>
              <a:rPr b="0" i="1" lang="en-US" sz="1100" spc="-18" strike="noStrike">
                <a:solidFill>
                  <a:srgbClr val="3a3838"/>
                </a:solidFill>
                <a:latin typeface="Trebuchet MS"/>
              </a:rPr>
              <a:t>Blue</a:t>
            </a:r>
            <a:r>
              <a:rPr b="0" i="1" lang="en-US" sz="1100" spc="109" strike="noStrike">
                <a:solidFill>
                  <a:srgbClr val="3a3838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3a3838"/>
                </a:solidFill>
                <a:latin typeface="Trebuchet MS"/>
              </a:rPr>
              <a:t>Bliss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 marL="469800" indent="-228240">
              <a:lnSpc>
                <a:spcPct val="100000"/>
              </a:lnSpc>
              <a:spcBef>
                <a:spcPts val="1094"/>
              </a:spcBef>
              <a:buClr>
                <a:srgbClr val="3a3838"/>
              </a:buClr>
              <a:buFont typeface="StarSymbol"/>
              <a:buAutoNum type="arabicPeriod"/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tratará de una web </a:t>
            </a:r>
            <a:r>
              <a:rPr b="0" i="1" lang="en-US" sz="1100" spc="-1" strike="noStrike">
                <a:solidFill>
                  <a:srgbClr val="3a3838"/>
                </a:solidFill>
                <a:latin typeface="Trebuchet MS"/>
              </a:rPr>
              <a:t>one page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contenido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español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que contará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las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siguientes</a:t>
            </a:r>
            <a:r>
              <a:rPr b="0" lang="en-US" sz="1100" spc="58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secciones:</a:t>
            </a:r>
            <a:endParaRPr b="0" lang="en-US" sz="1100" spc="-1" strike="noStrike">
              <a:latin typeface="Arial"/>
            </a:endParaRPr>
          </a:p>
          <a:p>
            <a:pPr lvl="1" marL="927000" indent="-228240">
              <a:lnSpc>
                <a:spcPct val="100000"/>
              </a:lnSpc>
              <a:spcBef>
                <a:spcPts val="1106"/>
              </a:spcBef>
              <a:buClr>
                <a:srgbClr val="adaaaa"/>
              </a:buClr>
              <a:buFont typeface="StarSymbol"/>
              <a:buAutoNum type="alphaLcPeriod"/>
            </a:pPr>
            <a:r>
              <a:rPr b="0" i="1" lang="en-US" sz="1100" spc="18" strike="noStrike">
                <a:solidFill>
                  <a:srgbClr val="adaaaa"/>
                </a:solidFill>
                <a:latin typeface="Trebuchet MS"/>
              </a:rPr>
              <a:t>Menú </a:t>
            </a: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de navegación.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Para permitir al usuario moverse entre secciones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 la</a:t>
            </a:r>
            <a:r>
              <a:rPr b="0" lang="en-US" sz="1100" spc="-58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página.</a:t>
            </a:r>
            <a:endParaRPr b="0" lang="en-US" sz="1100" spc="-1" strike="noStrike">
              <a:latin typeface="Arial"/>
            </a:endParaRPr>
          </a:p>
          <a:p>
            <a:pPr lvl="1" marL="927000" indent="-228240">
              <a:lnSpc>
                <a:spcPct val="100000"/>
              </a:lnSpc>
              <a:spcBef>
                <a:spcPts val="1091"/>
              </a:spcBef>
              <a:buClr>
                <a:srgbClr val="adaaaa"/>
              </a:buClr>
              <a:buFont typeface="StarSymbol"/>
              <a:buAutoNum type="alphaLcPeriod"/>
            </a:pP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WikiWiki </a:t>
            </a:r>
            <a:r>
              <a:rPr b="0" i="1" lang="en-US" sz="1100" spc="-24" strike="noStrike">
                <a:solidFill>
                  <a:srgbClr val="adaaaa"/>
                </a:solidFill>
                <a:latin typeface="Trebuchet MS"/>
              </a:rPr>
              <a:t>(a </a:t>
            </a: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cerca de </a:t>
            </a:r>
            <a:r>
              <a:rPr b="0" i="1" lang="en-US" sz="1100" spc="-18" strike="noStrike">
                <a:solidFill>
                  <a:srgbClr val="adaaaa"/>
                </a:solidFill>
                <a:latin typeface="Trebuchet MS"/>
              </a:rPr>
              <a:t>nosotros).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Que describirá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la filosofía y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los valores de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la</a:t>
            </a:r>
            <a:r>
              <a:rPr b="0" lang="en-US" sz="1100" spc="-89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18" strike="noStrike">
                <a:solidFill>
                  <a:srgbClr val="adaaaa"/>
                </a:solidFill>
                <a:latin typeface="Noto Sans"/>
              </a:rPr>
              <a:t>agencia.</a:t>
            </a:r>
            <a:endParaRPr b="0" lang="en-US" sz="1100" spc="-1" strike="noStrike">
              <a:latin typeface="Arial"/>
            </a:endParaRPr>
          </a:p>
          <a:p>
            <a:pPr lvl="1" marL="927000" indent="-228240">
              <a:lnSpc>
                <a:spcPct val="100000"/>
              </a:lnSpc>
              <a:spcBef>
                <a:spcPts val="1091"/>
              </a:spcBef>
              <a:buClr>
                <a:srgbClr val="adaaaa"/>
              </a:buClr>
              <a:buFont typeface="StarSymbol"/>
              <a:buAutoNum type="alphaLcPeriod"/>
            </a:pPr>
            <a:r>
              <a:rPr b="0" i="1" lang="en-US" sz="1100" spc="-49" strike="noStrike">
                <a:solidFill>
                  <a:srgbClr val="adaaaa"/>
                </a:solidFill>
                <a:latin typeface="Trebuchet MS"/>
              </a:rPr>
              <a:t>Clientes.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Galería de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imagotipos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los clientes</a:t>
            </a:r>
            <a:r>
              <a:rPr b="0" lang="en-US" sz="1100" spc="18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destacados.</a:t>
            </a:r>
            <a:endParaRPr b="0" lang="en-US" sz="1100" spc="-1" strike="noStrike">
              <a:latin typeface="Arial"/>
            </a:endParaRPr>
          </a:p>
          <a:p>
            <a:pPr lvl="1" marL="927000" indent="-228240">
              <a:lnSpc>
                <a:spcPct val="100000"/>
              </a:lnSpc>
              <a:spcBef>
                <a:spcPts val="1111"/>
              </a:spcBef>
              <a:buClr>
                <a:srgbClr val="adaaaa"/>
              </a:buClr>
              <a:buFont typeface="StarSymbol"/>
              <a:buAutoNum type="alphaLcPeriod"/>
            </a:pPr>
            <a:r>
              <a:rPr b="0" i="1" lang="en-US" sz="1100" spc="-32" strike="noStrike">
                <a:solidFill>
                  <a:srgbClr val="adaaaa"/>
                </a:solidFill>
                <a:latin typeface="Trebuchet MS"/>
              </a:rPr>
              <a:t>Servicios.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Descripción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de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los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principales servicios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que se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ofrecen.</a:t>
            </a:r>
            <a:endParaRPr b="0" lang="en-US" sz="1100" spc="-1" strike="noStrike">
              <a:latin typeface="Arial"/>
            </a:endParaRPr>
          </a:p>
          <a:p>
            <a:pPr lvl="1" marL="927000" indent="-228240">
              <a:lnSpc>
                <a:spcPct val="100000"/>
              </a:lnSpc>
              <a:spcBef>
                <a:spcPts val="1091"/>
              </a:spcBef>
              <a:buClr>
                <a:srgbClr val="adaaaa"/>
              </a:buClr>
              <a:buFont typeface="StarSymbol"/>
              <a:buAutoNum type="alphaLcPeriod"/>
            </a:pPr>
            <a:r>
              <a:rPr b="0" i="1" lang="en-US" sz="1100" spc="-38" strike="noStrike">
                <a:solidFill>
                  <a:srgbClr val="adaaaa"/>
                </a:solidFill>
                <a:latin typeface="Trebuchet MS"/>
              </a:rPr>
              <a:t>Portfolio. </a:t>
            </a:r>
            <a:r>
              <a:rPr b="0" lang="en-US" sz="1100" spc="-1" strike="noStrike">
                <a:solidFill>
                  <a:srgbClr val="adaaaa"/>
                </a:solidFill>
                <a:latin typeface="Noto Sans"/>
              </a:rPr>
              <a:t>De </a:t>
            </a:r>
            <a:r>
              <a:rPr b="0" lang="en-US" sz="1100" spc="24" strike="noStrike">
                <a:solidFill>
                  <a:srgbClr val="adaaaa"/>
                </a:solidFill>
                <a:latin typeface="Noto Sans"/>
              </a:rPr>
              <a:t>3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a </a:t>
            </a:r>
            <a:r>
              <a:rPr b="0" lang="en-US" sz="1100" spc="24" strike="noStrike">
                <a:solidFill>
                  <a:srgbClr val="adaaaa"/>
                </a:solidFill>
                <a:latin typeface="Noto Sans"/>
              </a:rPr>
              <a:t>5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ejemplos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del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trabajo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realizado anteriormente por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la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18" strike="noStrike">
                <a:solidFill>
                  <a:srgbClr val="adaaaa"/>
                </a:solidFill>
                <a:latin typeface="Noto Sans"/>
              </a:rPr>
              <a:t>agencia.</a:t>
            </a:r>
            <a:endParaRPr b="0" lang="en-US" sz="1100" spc="-1" strike="noStrike">
              <a:latin typeface="Arial"/>
            </a:endParaRPr>
          </a:p>
          <a:p>
            <a:pPr lvl="1" marL="927000" indent="-228240">
              <a:lnSpc>
                <a:spcPct val="100000"/>
              </a:lnSpc>
              <a:spcBef>
                <a:spcPts val="1106"/>
              </a:spcBef>
              <a:buClr>
                <a:srgbClr val="adaaaa"/>
              </a:buClr>
              <a:buFont typeface="StarSymbol"/>
              <a:buAutoNum type="alphaLcPeriod"/>
            </a:pPr>
            <a:r>
              <a:rPr b="0" i="1" lang="en-US" sz="1100" spc="-18" strike="noStrike">
                <a:solidFill>
                  <a:srgbClr val="adaaaa"/>
                </a:solidFill>
                <a:latin typeface="Trebuchet MS"/>
              </a:rPr>
              <a:t>Premios.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Lista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de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los premios</a:t>
            </a:r>
            <a:r>
              <a:rPr b="0" lang="en-US" sz="1100" spc="-32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conseguidos.</a:t>
            </a:r>
            <a:endParaRPr b="0" lang="en-US" sz="1100" spc="-1" strike="noStrike">
              <a:latin typeface="Arial"/>
            </a:endParaRPr>
          </a:p>
          <a:p>
            <a:pPr lvl="1" marL="927000" indent="-228240">
              <a:lnSpc>
                <a:spcPct val="100000"/>
              </a:lnSpc>
              <a:spcBef>
                <a:spcPts val="1091"/>
              </a:spcBef>
              <a:buClr>
                <a:srgbClr val="adaaaa"/>
              </a:buClr>
              <a:buFont typeface="StarSymbol"/>
              <a:buAutoNum type="alphaLcPeriod"/>
            </a:pPr>
            <a:r>
              <a:rPr b="0" i="1" lang="en-US" sz="1100" spc="-29" strike="noStrike">
                <a:solidFill>
                  <a:srgbClr val="adaaaa"/>
                </a:solidFill>
                <a:latin typeface="Trebuchet MS"/>
              </a:rPr>
              <a:t>Contacto.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Datos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 ubicación y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contacto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 la </a:t>
            </a:r>
            <a:r>
              <a:rPr b="0" lang="en-US" sz="1100" spc="-18" strike="noStrike">
                <a:solidFill>
                  <a:srgbClr val="adaaaa"/>
                </a:solidFill>
                <a:latin typeface="Noto Sans"/>
              </a:rPr>
              <a:t>agencia.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2232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1061720" y="0"/>
                </a:moveTo>
                <a:lnTo>
                  <a:pt x="0" y="0"/>
                </a:lnTo>
                <a:lnTo>
                  <a:pt x="166687" y="166624"/>
                </a:lnTo>
                <a:lnTo>
                  <a:pt x="0" y="333375"/>
                </a:lnTo>
                <a:lnTo>
                  <a:pt x="1061720" y="333375"/>
                </a:lnTo>
                <a:lnTo>
                  <a:pt x="1228344" y="166624"/>
                </a:lnTo>
                <a:lnTo>
                  <a:pt x="1061720" y="0"/>
                </a:lnTo>
                <a:close/>
              </a:path>
            </a:pathLst>
          </a:custGeom>
          <a:solidFill>
            <a:srgbClr val="9dd5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202752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1061720" y="0"/>
                </a:moveTo>
                <a:lnTo>
                  <a:pt x="0" y="0"/>
                </a:lnTo>
                <a:lnTo>
                  <a:pt x="166750" y="166624"/>
                </a:lnTo>
                <a:lnTo>
                  <a:pt x="0" y="333375"/>
                </a:lnTo>
                <a:lnTo>
                  <a:pt x="1061720" y="333375"/>
                </a:lnTo>
                <a:lnTo>
                  <a:pt x="1228344" y="166624"/>
                </a:lnTo>
                <a:lnTo>
                  <a:pt x="1061720" y="0"/>
                </a:lnTo>
                <a:close/>
              </a:path>
            </a:pathLst>
          </a:custGeom>
          <a:solidFill>
            <a:srgbClr val="9dd5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202752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0" y="0"/>
                </a:moveTo>
                <a:lnTo>
                  <a:pt x="1061720" y="0"/>
                </a:lnTo>
                <a:lnTo>
                  <a:pt x="1228344" y="166624"/>
                </a:lnTo>
                <a:lnTo>
                  <a:pt x="1061720" y="333375"/>
                </a:lnTo>
                <a:lnTo>
                  <a:pt x="0" y="333375"/>
                </a:lnTo>
                <a:lnTo>
                  <a:pt x="166750" y="166624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886320" y="5637960"/>
            <a:ext cx="218520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38" strike="noStrike">
                <a:solidFill>
                  <a:srgbClr val="3a3838"/>
                </a:solidFill>
                <a:latin typeface="Arial"/>
              </a:rPr>
              <a:t>Arquitectura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de </a:t>
            </a:r>
            <a:r>
              <a:rPr b="1" lang="en-US" sz="1100" spc="32" strike="noStrike">
                <a:solidFill>
                  <a:srgbClr val="3a3838"/>
                </a:solidFill>
                <a:latin typeface="Arial"/>
              </a:rPr>
              <a:t>la</a:t>
            </a:r>
            <a:r>
              <a:rPr b="1" lang="en-US" sz="1100" spc="-182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32" strike="noStrike">
                <a:solidFill>
                  <a:srgbClr val="3a3838"/>
                </a:solidFill>
                <a:latin typeface="Arial"/>
              </a:rPr>
              <a:t>información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1100" spc="-1" strike="noStrike">
              <a:latin typeface="Arial"/>
            </a:endParaRPr>
          </a:p>
          <a:p>
            <a:pPr marL="398880">
              <a:lnSpc>
                <a:spcPct val="100000"/>
              </a:lnSpc>
              <a:spcBef>
                <a:spcPts val="6"/>
              </a:spcBef>
            </a:pPr>
            <a:r>
              <a:rPr b="0" lang="en-US" sz="1100" spc="-43" strike="noStrike">
                <a:solidFill>
                  <a:srgbClr val="ffffff"/>
                </a:solidFill>
                <a:latin typeface="Trebuchet MS"/>
              </a:rPr>
              <a:t>Blue</a:t>
            </a:r>
            <a:r>
              <a:rPr b="0" lang="en-US" sz="1100" spc="-8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1100" spc="-38" strike="noStrike">
                <a:solidFill>
                  <a:srgbClr val="ffffff"/>
                </a:solidFill>
                <a:latin typeface="Trebuchet MS"/>
              </a:rPr>
              <a:t>Bliss</a:t>
            </a:r>
            <a:r>
              <a:rPr b="0" lang="en-US" sz="1100" spc="-38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1100" spc="-52" strike="noStrike">
                <a:solidFill>
                  <a:srgbClr val="ffffff"/>
                </a:solidFill>
                <a:latin typeface="Trebuchet MS"/>
              </a:rPr>
              <a:t>Clientes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313308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1061720" y="0"/>
                </a:moveTo>
                <a:lnTo>
                  <a:pt x="0" y="0"/>
                </a:lnTo>
                <a:lnTo>
                  <a:pt x="166750" y="166624"/>
                </a:lnTo>
                <a:lnTo>
                  <a:pt x="0" y="333375"/>
                </a:lnTo>
                <a:lnTo>
                  <a:pt x="1061720" y="333375"/>
                </a:lnTo>
                <a:lnTo>
                  <a:pt x="1228470" y="166624"/>
                </a:lnTo>
                <a:lnTo>
                  <a:pt x="1061720" y="0"/>
                </a:lnTo>
                <a:close/>
              </a:path>
            </a:pathLst>
          </a:custGeom>
          <a:solidFill>
            <a:srgbClr val="9dd5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8"/>
          <p:cNvSpPr/>
          <p:nvPr/>
        </p:nvSpPr>
        <p:spPr>
          <a:xfrm>
            <a:off x="313308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0" y="0"/>
                </a:moveTo>
                <a:lnTo>
                  <a:pt x="1061720" y="0"/>
                </a:lnTo>
                <a:lnTo>
                  <a:pt x="1228470" y="166624"/>
                </a:lnTo>
                <a:lnTo>
                  <a:pt x="1061720" y="333375"/>
                </a:lnTo>
                <a:lnTo>
                  <a:pt x="0" y="333375"/>
                </a:lnTo>
                <a:lnTo>
                  <a:pt x="166750" y="166624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3499200" y="6007320"/>
            <a:ext cx="5241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49" strike="noStrike">
                <a:solidFill>
                  <a:srgbClr val="ffffff"/>
                </a:solidFill>
                <a:latin typeface="Trebuchet MS"/>
              </a:rPr>
              <a:t>Servici</a:t>
            </a:r>
            <a:r>
              <a:rPr b="0" lang="en-US" sz="1100" spc="-5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US" sz="1100" spc="-12" strike="noStrike">
                <a:solidFill>
                  <a:srgbClr val="ffffff"/>
                </a:solidFill>
                <a:latin typeface="Trebuchet MS"/>
              </a:rPr>
              <a:t>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423864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1061720" y="0"/>
                </a:moveTo>
                <a:lnTo>
                  <a:pt x="0" y="0"/>
                </a:lnTo>
                <a:lnTo>
                  <a:pt x="166750" y="166624"/>
                </a:lnTo>
                <a:lnTo>
                  <a:pt x="0" y="333375"/>
                </a:lnTo>
                <a:lnTo>
                  <a:pt x="1061720" y="333375"/>
                </a:lnTo>
                <a:lnTo>
                  <a:pt x="1228471" y="166624"/>
                </a:lnTo>
                <a:lnTo>
                  <a:pt x="1061720" y="0"/>
                </a:lnTo>
                <a:close/>
              </a:path>
            </a:pathLst>
          </a:custGeom>
          <a:solidFill>
            <a:srgbClr val="9dd5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1"/>
          <p:cNvSpPr/>
          <p:nvPr/>
        </p:nvSpPr>
        <p:spPr>
          <a:xfrm>
            <a:off x="423864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0" y="0"/>
                </a:moveTo>
                <a:lnTo>
                  <a:pt x="1061720" y="0"/>
                </a:lnTo>
                <a:lnTo>
                  <a:pt x="1228471" y="166624"/>
                </a:lnTo>
                <a:lnTo>
                  <a:pt x="1061720" y="333375"/>
                </a:lnTo>
                <a:lnTo>
                  <a:pt x="0" y="333375"/>
                </a:lnTo>
                <a:lnTo>
                  <a:pt x="166750" y="166624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>
            <a:off x="4605120" y="6007320"/>
            <a:ext cx="52488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43" strike="noStrike">
                <a:solidFill>
                  <a:srgbClr val="ffffff"/>
                </a:solidFill>
                <a:latin typeface="Trebuchet MS"/>
              </a:rPr>
              <a:t>Portfolio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534456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1061593" y="0"/>
                </a:moveTo>
                <a:lnTo>
                  <a:pt x="0" y="0"/>
                </a:lnTo>
                <a:lnTo>
                  <a:pt x="166624" y="166624"/>
                </a:lnTo>
                <a:lnTo>
                  <a:pt x="0" y="333375"/>
                </a:lnTo>
                <a:lnTo>
                  <a:pt x="1061593" y="333375"/>
                </a:lnTo>
                <a:lnTo>
                  <a:pt x="1228343" y="166624"/>
                </a:lnTo>
                <a:lnTo>
                  <a:pt x="1061593" y="0"/>
                </a:lnTo>
                <a:close/>
              </a:path>
            </a:pathLst>
          </a:custGeom>
          <a:solidFill>
            <a:srgbClr val="9dd5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"/>
          <p:cNvSpPr/>
          <p:nvPr/>
        </p:nvSpPr>
        <p:spPr>
          <a:xfrm>
            <a:off x="534456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0" y="0"/>
                </a:moveTo>
                <a:lnTo>
                  <a:pt x="1061593" y="0"/>
                </a:lnTo>
                <a:lnTo>
                  <a:pt x="1228343" y="166624"/>
                </a:lnTo>
                <a:lnTo>
                  <a:pt x="1061593" y="333375"/>
                </a:lnTo>
                <a:lnTo>
                  <a:pt x="0" y="333375"/>
                </a:lnTo>
                <a:lnTo>
                  <a:pt x="166624" y="166624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"/>
          <p:cNvSpPr/>
          <p:nvPr/>
        </p:nvSpPr>
        <p:spPr>
          <a:xfrm>
            <a:off x="5727600" y="6007320"/>
            <a:ext cx="4910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43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en-US" sz="1100" spc="-32" strike="noStrike">
                <a:solidFill>
                  <a:srgbClr val="ffffff"/>
                </a:solidFill>
                <a:latin typeface="Trebuchet MS"/>
              </a:rPr>
              <a:t>re</a:t>
            </a:r>
            <a:r>
              <a:rPr b="0" lang="en-US" sz="1100" spc="-52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en-US" sz="1100" spc="-32" strike="noStrike">
                <a:solidFill>
                  <a:srgbClr val="ffffff"/>
                </a:solidFill>
                <a:latin typeface="Trebuchet MS"/>
              </a:rPr>
              <a:t>io</a:t>
            </a:r>
            <a:r>
              <a:rPr b="0" lang="en-US" sz="1100" spc="-12" strike="noStrike">
                <a:solidFill>
                  <a:srgbClr val="ffffff"/>
                </a:solidFill>
                <a:latin typeface="Trebuchet MS"/>
              </a:rPr>
              <a:t>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645012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1061593" y="0"/>
                </a:moveTo>
                <a:lnTo>
                  <a:pt x="0" y="0"/>
                </a:lnTo>
                <a:lnTo>
                  <a:pt x="166624" y="166624"/>
                </a:lnTo>
                <a:lnTo>
                  <a:pt x="0" y="333375"/>
                </a:lnTo>
                <a:lnTo>
                  <a:pt x="1061593" y="333375"/>
                </a:lnTo>
                <a:lnTo>
                  <a:pt x="1228344" y="166624"/>
                </a:lnTo>
                <a:lnTo>
                  <a:pt x="1061593" y="0"/>
                </a:lnTo>
                <a:close/>
              </a:path>
            </a:pathLst>
          </a:custGeom>
          <a:solidFill>
            <a:srgbClr val="9dd5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7"/>
          <p:cNvSpPr/>
          <p:nvPr/>
        </p:nvSpPr>
        <p:spPr>
          <a:xfrm>
            <a:off x="6450120" y="5948280"/>
            <a:ext cx="1228320" cy="333000"/>
          </a:xfrm>
          <a:custGeom>
            <a:avLst/>
            <a:gdLst/>
            <a:ahLst/>
            <a:rect l="l" t="t" r="r" b="b"/>
            <a:pathLst>
              <a:path w="1228725" h="333375">
                <a:moveTo>
                  <a:pt x="0" y="0"/>
                </a:moveTo>
                <a:lnTo>
                  <a:pt x="1061593" y="0"/>
                </a:lnTo>
                <a:lnTo>
                  <a:pt x="1228344" y="166624"/>
                </a:lnTo>
                <a:lnTo>
                  <a:pt x="1061593" y="333375"/>
                </a:lnTo>
                <a:lnTo>
                  <a:pt x="0" y="333375"/>
                </a:lnTo>
                <a:lnTo>
                  <a:pt x="166624" y="166624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8"/>
          <p:cNvSpPr/>
          <p:nvPr/>
        </p:nvSpPr>
        <p:spPr>
          <a:xfrm>
            <a:off x="6807240" y="6007320"/>
            <a:ext cx="54252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49" strike="noStrike">
                <a:solidFill>
                  <a:srgbClr val="ffffff"/>
                </a:solidFill>
                <a:latin typeface="Trebuchet MS"/>
              </a:rPr>
              <a:t>Contacto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2" name="TextShape 19"/>
          <p:cNvSpPr txBox="1"/>
          <p:nvPr/>
        </p:nvSpPr>
        <p:spPr>
          <a:xfrm>
            <a:off x="4320720" y="7324920"/>
            <a:ext cx="2021400" cy="440928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86320" y="1075680"/>
            <a:ext cx="7570800" cy="8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9" strike="noStrike">
                <a:solidFill>
                  <a:srgbClr val="3a3838"/>
                </a:solidFill>
                <a:latin typeface="Arial"/>
              </a:rPr>
              <a:t>Diseño </a:t>
            </a:r>
            <a:r>
              <a:rPr b="1" lang="en-US" sz="1100" spc="52" strike="noStrike">
                <a:solidFill>
                  <a:srgbClr val="3a3838"/>
                </a:solidFill>
                <a:latin typeface="Arial"/>
              </a:rPr>
              <a:t>a</a:t>
            </a:r>
            <a:r>
              <a:rPr b="1" lang="en-US" sz="1100" spc="-49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38" strike="noStrike">
                <a:solidFill>
                  <a:srgbClr val="3a3838"/>
                </a:solidFill>
                <a:latin typeface="Arial"/>
              </a:rPr>
              <a:t>medida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791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diseño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gráfico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web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está incluido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propuesta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seguirá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estilo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marca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empresa. Para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ello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necesitaremos disponer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manual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imagen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la marca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así como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todos los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elementos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marca</a:t>
            </a:r>
            <a:r>
              <a:rPr b="0" lang="en-US" sz="1100" spc="15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existentes.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320720" y="7324920"/>
            <a:ext cx="2021400" cy="440928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343880" y="2062080"/>
            <a:ext cx="1992960" cy="62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23000"/>
              </a:lnSpc>
              <a:spcBef>
                <a:spcPts val="96"/>
              </a:spcBef>
            </a:pP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Logotipo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formato vectorial.  Paleta oficial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colores.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Tipografías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oficiales.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5353920" y="2062080"/>
            <a:ext cx="230652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23000"/>
              </a:lnSpc>
              <a:spcBef>
                <a:spcPts val="96"/>
              </a:spcBef>
            </a:pP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Tono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voz.  Estilo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</a:t>
            </a:r>
            <a:r>
              <a:rPr b="0" lang="en-US" sz="1100" spc="-32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18" strike="noStrike">
                <a:solidFill>
                  <a:srgbClr val="adaaaa"/>
                </a:solidFill>
                <a:latin typeface="Noto Sans"/>
              </a:rPr>
              <a:t>imagen.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Cualquier otro elemento</a:t>
            </a:r>
            <a:r>
              <a:rPr b="0" lang="en-US" sz="1100" spc="18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relevante.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886320" y="3124440"/>
            <a:ext cx="7436160" cy="68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43" strike="noStrike">
                <a:solidFill>
                  <a:srgbClr val="3a3838"/>
                </a:solidFill>
                <a:latin typeface="Arial"/>
              </a:rPr>
              <a:t>Plataforma </a:t>
            </a: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y </a:t>
            </a:r>
            <a:r>
              <a:rPr b="1" lang="en-US" sz="1100" spc="43" strike="noStrike">
                <a:solidFill>
                  <a:srgbClr val="3a3838"/>
                </a:solidFill>
                <a:latin typeface="Arial"/>
              </a:rPr>
              <a:t>herramientas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de</a:t>
            </a:r>
            <a:r>
              <a:rPr b="1" lang="en-US" sz="1100" spc="-188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desarrollo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1000"/>
              </a:lnSpc>
              <a:spcBef>
                <a:spcPts val="816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La maquetación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web será llevada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término principalmente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HTML,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CSS, PHP 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JavaScript.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También podrán  ser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incluidas librerías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fragmentos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código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adicionales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según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requisitos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</a:t>
            </a:r>
            <a:r>
              <a:rPr b="0" lang="en-US" sz="1100" spc="97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886320" y="4250880"/>
            <a:ext cx="755496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Dominio </a:t>
            </a: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y</a:t>
            </a:r>
            <a:r>
              <a:rPr b="1" lang="en-US" sz="1100" spc="-72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38" strike="noStrike">
                <a:solidFill>
                  <a:srgbClr val="3a3838"/>
                </a:solidFill>
                <a:latin typeface="Arial"/>
              </a:rPr>
              <a:t>alojamiento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91"/>
              </a:spcBef>
            </a:pPr>
            <a:r>
              <a:rPr b="0" i="1" lang="en-US" sz="1100" spc="-9" strike="noStrike">
                <a:solidFill>
                  <a:srgbClr val="3a3838"/>
                </a:solidFill>
                <a:latin typeface="Trebuchet MS"/>
              </a:rPr>
              <a:t>Dominio: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para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desarrollo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cliente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deberá ser el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titular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</a:t>
            </a:r>
            <a:r>
              <a:rPr b="0" lang="en-US" sz="1100" spc="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dominio.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05"/>
              </a:spcBef>
            </a:pPr>
            <a:r>
              <a:rPr b="0" i="1" lang="en-US" sz="1100" spc="-9" strike="noStrike">
                <a:solidFill>
                  <a:srgbClr val="3a3838"/>
                </a:solidFill>
                <a:latin typeface="Trebuchet MS"/>
              </a:rPr>
              <a:t>Hosting </a:t>
            </a:r>
            <a:r>
              <a:rPr b="0" i="1" lang="en-US" sz="1100" spc="-38" strike="noStrike">
                <a:solidFill>
                  <a:srgbClr val="3a3838"/>
                </a:solidFill>
                <a:latin typeface="Trebuchet MS"/>
              </a:rPr>
              <a:t>(alojamiento):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no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ofrecemos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soporte al hospedaje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su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web, email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u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otro servicio relativo.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Sin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embargo,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si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lo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requieren, podemos facilitar recomendaciones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sobre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posibles servicios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hosting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</a:t>
            </a:r>
            <a:r>
              <a:rPr b="0" lang="en-US" sz="1100" spc="9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contratar.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86320" y="1081800"/>
            <a:ext cx="3300840" cy="1276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600" spc="52" strike="noStrike">
                <a:solidFill>
                  <a:srgbClr val="9dd5a8"/>
                </a:solidFill>
                <a:latin typeface="Arial"/>
              </a:rPr>
              <a:t>Precio </a:t>
            </a:r>
            <a:r>
              <a:rPr b="0" lang="en-US" sz="2600" spc="24" strike="noStrike">
                <a:solidFill>
                  <a:srgbClr val="9dd5a8"/>
                </a:solidFill>
                <a:latin typeface="Arial"/>
              </a:rPr>
              <a:t>de</a:t>
            </a:r>
            <a:r>
              <a:rPr b="0" lang="en-US" sz="2600" spc="-313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109" strike="noStrike">
                <a:solidFill>
                  <a:srgbClr val="9dd5a8"/>
                </a:solidFill>
                <a:latin typeface="Arial"/>
              </a:rPr>
              <a:t>producción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320720" y="7324920"/>
            <a:ext cx="2021400" cy="440928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86320" y="1953360"/>
            <a:ext cx="70380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32" strike="noStrike">
                <a:solidFill>
                  <a:srgbClr val="3a3838"/>
                </a:solidFill>
                <a:latin typeface="Arial"/>
              </a:rPr>
              <a:t>Qué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incluye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el</a:t>
            </a:r>
            <a:r>
              <a:rPr b="1" lang="en-US" sz="1100" spc="-128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presupuesto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11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presente presupuesto,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según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necesidades anteriormente expuestas,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configura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según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conceptos  expresados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en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siguiente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desglose:</a:t>
            </a:r>
            <a:endParaRPr b="0" lang="en-US" sz="1100" spc="-1" strike="noStrike">
              <a:latin typeface="Arial"/>
            </a:endParaRPr>
          </a:p>
        </p:txBody>
      </p:sp>
      <p:graphicFrame>
        <p:nvGraphicFramePr>
          <p:cNvPr id="202" name="Table 4"/>
          <p:cNvGraphicFramePr/>
          <p:nvPr/>
        </p:nvGraphicFramePr>
        <p:xfrm>
          <a:off x="909720" y="2791080"/>
          <a:ext cx="7734600" cy="1423440"/>
        </p:xfrm>
        <a:graphic>
          <a:graphicData uri="http://schemas.openxmlformats.org/drawingml/2006/table">
            <a:tbl>
              <a:tblPr/>
              <a:tblGrid>
                <a:gridCol w="1258560"/>
                <a:gridCol w="5222160"/>
                <a:gridCol w="1253880"/>
              </a:tblGrid>
              <a:tr h="213840">
                <a:tc>
                  <a:txBody>
                    <a:bodyPr lIns="0" rIns="0" tIns="10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1200" spc="12" strike="noStrike">
                          <a:solidFill>
                            <a:srgbClr val="ffffff"/>
                          </a:solidFill>
                          <a:latin typeface="Arial"/>
                        </a:rPr>
                        <a:t>Grupo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B w="1872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10440" bIns="0"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1200" spc="9" strike="noStrike">
                          <a:solidFill>
                            <a:srgbClr val="ffffff"/>
                          </a:solidFill>
                          <a:latin typeface="Arial"/>
                        </a:rPr>
                        <a:t>Concepto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B w="1872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10440" bIns="0"/>
                    <a:p>
                      <a:pPr marL="7437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1200" spc="-4" strike="noStrike">
                          <a:solidFill>
                            <a:srgbClr val="ffffff"/>
                          </a:solidFill>
                          <a:latin typeface="Arial"/>
                        </a:rPr>
                        <a:t>Coste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B w="1872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</a:tr>
              <a:tr h="202320">
                <a:tc>
                  <a:txBody>
                    <a:bodyPr lIns="0" rIns="0" tIns="14400" bIns="0"/>
                    <a:p>
                      <a:pPr marL="84960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0" i="1" lang="en-US" sz="1100" spc="-1" strike="noStrike">
                          <a:solidFill>
                            <a:srgbClr val="3a3838"/>
                          </a:solidFill>
                          <a:latin typeface="Trebuchet MS"/>
                        </a:rPr>
                        <a:t>Diseño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>
                  <a:txBody>
                    <a:bodyPr lIns="0" rIns="0" tIns="14400" bIns="0"/>
                    <a:p>
                      <a:pPr marL="91440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Wireframe </a:t>
                      </a: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y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diseño</a:t>
                      </a: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web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 rowSpan="6">
                  <a:txBody>
                    <a:bodyPr lIns="0" rIns="0" tIns="14400" bIns="0"/>
                    <a:p>
                      <a:pPr marL="523800" algn="ctr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1" lang="en-US" sz="1100" spc="9" strike="noStrike">
                          <a:solidFill>
                            <a:srgbClr val="ffffff"/>
                          </a:solidFill>
                          <a:latin typeface="Arial"/>
                        </a:rPr>
                        <a:t>xxx,00</a:t>
                      </a:r>
                      <a:r>
                        <a:rPr b="1" lang="en-US" sz="1100" spc="-94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100" spc="12" strike="noStrike">
                          <a:solidFill>
                            <a:srgbClr val="ffffff"/>
                          </a:solidFill>
                          <a:latin typeface="Arial"/>
                        </a:rPr>
                        <a:t>€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2361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b="0" lang="en-US" sz="1100" spc="-12" strike="noStrike">
                          <a:solidFill>
                            <a:srgbClr val="ffffff"/>
                          </a:solidFill>
                          <a:latin typeface="Noto Sans"/>
                        </a:rPr>
                        <a:t>(impuestos</a:t>
                      </a:r>
                      <a:r>
                        <a:rPr b="0" lang="en-US" sz="1100" spc="-69" strike="noStrike">
                          <a:solidFill>
                            <a:srgbClr val="ffffff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4" strike="noStrike">
                          <a:solidFill>
                            <a:srgbClr val="ffffff"/>
                          </a:solidFill>
                          <a:latin typeface="Noto Sans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459000" algn="ctr">
                        <a:lnSpc>
                          <a:spcPct val="100000"/>
                        </a:lnSpc>
                        <a:spcBef>
                          <a:spcPts val="181"/>
                        </a:spcBef>
                      </a:pPr>
                      <a:r>
                        <a:rPr b="0" lang="en-US" sz="1100" spc="-12" strike="noStrike">
                          <a:solidFill>
                            <a:srgbClr val="ffffff"/>
                          </a:solidFill>
                          <a:latin typeface="Noto Sans"/>
                        </a:rPr>
                        <a:t>incluidos)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T w="18720">
                      <a:solidFill>
                        <a:srgbClr val="ffffff"/>
                      </a:solidFill>
                    </a:lnT>
                    <a:solidFill>
                      <a:srgbClr val="9dd5a8"/>
                    </a:solidFill>
                  </a:tcPr>
                </a:tc>
              </a:tr>
              <a:tr h="203040">
                <a:tc rowSpan="5">
                  <a:txBody>
                    <a:bodyPr lIns="0" rIns="0" tIns="14400" bIns="0"/>
                    <a:p>
                      <a:pPr marL="84960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0" i="1" lang="en-US" sz="1100" spc="-9" strike="noStrike">
                          <a:solidFill>
                            <a:srgbClr val="3a3838"/>
                          </a:solidFill>
                          <a:latin typeface="Trebuchet MS"/>
                        </a:rPr>
                        <a:t>Desarrollo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  <a:tc>
                  <a:txBody>
                    <a:bodyPr lIns="0" rIns="0" tIns="14400" bIns="0"/>
                    <a:p>
                      <a:pPr marL="91440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Desarrollo web responsive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023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13680" bIns="0"/>
                    <a:p>
                      <a:pPr marL="9144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Diseño a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 medida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023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13680" bIns="0"/>
                    <a:p>
                      <a:pPr marL="9144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Pequeñas interacciones </a:t>
                      </a: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de</a:t>
                      </a:r>
                      <a:r>
                        <a:rPr b="0" lang="en-US" sz="1100" spc="4" strike="noStrike">
                          <a:solidFill>
                            <a:srgbClr val="3a3838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usuario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023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13680" bIns="0"/>
                    <a:p>
                      <a:pPr marL="9144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24" strike="noStrike">
                          <a:solidFill>
                            <a:srgbClr val="3a3838"/>
                          </a:solidFill>
                          <a:latin typeface="Noto Sans"/>
                        </a:rPr>
                        <a:t>6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secciones </a:t>
                      </a: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a</a:t>
                      </a:r>
                      <a:r>
                        <a:rPr b="0" lang="en-US" sz="1100" spc="-29" strike="noStrike">
                          <a:solidFill>
                            <a:srgbClr val="3a3838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maquetar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1972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13680" bIns="0"/>
                    <a:p>
                      <a:pPr marL="9144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-18" strike="noStrike">
                          <a:solidFill>
                            <a:srgbClr val="3a3838"/>
                          </a:solidFill>
                          <a:latin typeface="Noto Sans"/>
                        </a:rPr>
                        <a:t>Carga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inicial </a:t>
                      </a: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de</a:t>
                      </a:r>
                      <a:r>
                        <a:rPr b="0" lang="en-US" sz="1100" spc="12" strike="noStrike">
                          <a:solidFill>
                            <a:srgbClr val="3a3838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contenido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03" name="CustomShape 5"/>
          <p:cNvSpPr/>
          <p:nvPr/>
        </p:nvSpPr>
        <p:spPr>
          <a:xfrm>
            <a:off x="886320" y="4531320"/>
            <a:ext cx="7563600" cy="14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32" strike="noStrike">
                <a:solidFill>
                  <a:srgbClr val="3a3838"/>
                </a:solidFill>
                <a:latin typeface="Arial"/>
              </a:rPr>
              <a:t>Qué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no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incluye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este</a:t>
            </a:r>
            <a:r>
              <a:rPr b="1" lang="en-US" sz="1100" spc="-182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presupuesto</a:t>
            </a:r>
            <a:endParaRPr b="0" lang="en-US" sz="1100" spc="-1" strike="noStrike">
              <a:latin typeface="Arial"/>
            </a:endParaRPr>
          </a:p>
          <a:p>
            <a:pPr marL="12600" algn="just">
              <a:lnSpc>
                <a:spcPct val="122000"/>
              </a:lnSpc>
              <a:spcBef>
                <a:spcPts val="794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Este presupuesto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no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incluye cualquier otro concepto que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no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esté expresamente detallado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apartado </a:t>
            </a:r>
            <a:r>
              <a:rPr b="0" i="1" lang="en-US" sz="1100" spc="-43" strike="noStrike">
                <a:solidFill>
                  <a:srgbClr val="3a3838"/>
                </a:solidFill>
                <a:latin typeface="Trebuchet MS"/>
              </a:rPr>
              <a:t>“Qué  </a:t>
            </a:r>
            <a:r>
              <a:rPr b="0" i="1" lang="en-US" sz="1100" spc="-29" strike="noStrike">
                <a:solidFill>
                  <a:srgbClr val="3a3838"/>
                </a:solidFill>
                <a:latin typeface="Trebuchet MS"/>
              </a:rPr>
              <a:t>incluye </a:t>
            </a:r>
            <a:r>
              <a:rPr b="0" i="1" lang="en-US" sz="1100" spc="-49" strike="noStrike">
                <a:solidFill>
                  <a:srgbClr val="3a3838"/>
                </a:solidFill>
                <a:latin typeface="Trebuchet MS"/>
              </a:rPr>
              <a:t>este </a:t>
            </a:r>
            <a:r>
              <a:rPr b="0" i="1" lang="en-US" sz="1100" spc="-24" strike="noStrike">
                <a:solidFill>
                  <a:srgbClr val="3a3838"/>
                </a:solidFill>
                <a:latin typeface="Trebuchet MS"/>
              </a:rPr>
              <a:t>presupuesto”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,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como podrían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ser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textos,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fotografías,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plugins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u otros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recursos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servicios que,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este 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modo, no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sean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mencionados.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794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caso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echar </a:t>
            </a:r>
            <a:r>
              <a:rPr b="0" lang="en-US" sz="1100" spc="-29" strike="noStrike">
                <a:solidFill>
                  <a:srgbClr val="3a3838"/>
                </a:solidFill>
                <a:latin typeface="Noto Sans"/>
              </a:rPr>
              <a:t>algo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menos, previamente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la aceptación del presupuesto,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pueden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solicitarlo para la evaluación 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posterior inclusión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el</a:t>
            </a:r>
            <a:r>
              <a:rPr b="0" lang="en-US" sz="1100" spc="9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mismo.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86320" y="1081800"/>
            <a:ext cx="6246000" cy="1276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600" spc="97" strike="noStrike">
                <a:solidFill>
                  <a:srgbClr val="9dd5a8"/>
                </a:solidFill>
                <a:latin typeface="Arial"/>
              </a:rPr>
              <a:t>Control</a:t>
            </a:r>
            <a:r>
              <a:rPr b="0" lang="en-US" sz="2600" spc="-128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18" strike="noStrike">
                <a:solidFill>
                  <a:srgbClr val="9dd5a8"/>
                </a:solidFill>
                <a:latin typeface="Arial"/>
              </a:rPr>
              <a:t>de</a:t>
            </a:r>
            <a:r>
              <a:rPr b="0" lang="en-US" sz="2600" spc="-83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52" strike="noStrike">
                <a:solidFill>
                  <a:srgbClr val="9dd5a8"/>
                </a:solidFill>
                <a:latin typeface="Arial"/>
              </a:rPr>
              <a:t>calidad,</a:t>
            </a:r>
            <a:r>
              <a:rPr b="0" lang="en-US" sz="2600" spc="-109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89" strike="noStrike">
                <a:solidFill>
                  <a:srgbClr val="9dd5a8"/>
                </a:solidFill>
                <a:latin typeface="Arial"/>
              </a:rPr>
              <a:t>revisiones</a:t>
            </a:r>
            <a:r>
              <a:rPr b="0" lang="en-US" sz="2600" spc="-103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174" strike="noStrike">
                <a:solidFill>
                  <a:srgbClr val="9dd5a8"/>
                </a:solidFill>
                <a:latin typeface="Arial"/>
              </a:rPr>
              <a:t>y</a:t>
            </a:r>
            <a:r>
              <a:rPr b="0" lang="en-US" sz="2600" spc="-77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77" strike="noStrike">
                <a:solidFill>
                  <a:srgbClr val="9dd5a8"/>
                </a:solidFill>
                <a:latin typeface="Arial"/>
              </a:rPr>
              <a:t>garantía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320720" y="7324920"/>
            <a:ext cx="2021400" cy="440928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86320" y="1953360"/>
            <a:ext cx="7553520" cy="24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Compatibilidad </a:t>
            </a: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y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control de</a:t>
            </a:r>
            <a:r>
              <a:rPr b="1" lang="en-US" sz="1100" spc="-180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calidad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11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Buscaremos mantener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experiencia del usuario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mayor cantidad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entornos posibles. Aun así,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variedad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escenarios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posibles es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amplia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no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podemos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asegurar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un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resultado exacto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idéntico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cada uno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</a:t>
            </a:r>
            <a:r>
              <a:rPr b="0" lang="en-US" sz="1100" spc="162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ellos.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Para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asegurar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mayor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grado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fidelidad posible, revisaremos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los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siguientes</a:t>
            </a:r>
            <a:r>
              <a:rPr b="0" lang="en-US" sz="1100" spc="109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escenarios:</a:t>
            </a:r>
            <a:endParaRPr b="0" lang="en-US" sz="1100" spc="-1" strike="noStrike">
              <a:latin typeface="Arial"/>
            </a:endParaRPr>
          </a:p>
          <a:p>
            <a:pPr marL="469800" indent="-228240">
              <a:lnSpc>
                <a:spcPct val="122000"/>
              </a:lnSpc>
              <a:spcBef>
                <a:spcPts val="791"/>
              </a:spcBef>
              <a:buClr>
                <a:srgbClr val="adaaaa"/>
              </a:buClr>
              <a:buFont typeface="Noto Sans"/>
              <a:buAutoNum type="alphaLcPeriod"/>
            </a:pP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Compatibilidad </a:t>
            </a:r>
            <a:r>
              <a:rPr b="0" i="1" lang="en-US" sz="1100" spc="12" strike="noStrike">
                <a:solidFill>
                  <a:srgbClr val="adaaaa"/>
                </a:solidFill>
                <a:latin typeface="Trebuchet MS"/>
              </a:rPr>
              <a:t>con </a:t>
            </a: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diversos </a:t>
            </a:r>
            <a:r>
              <a:rPr b="0" i="1" lang="en-US" sz="1100" spc="-9" strike="noStrike">
                <a:solidFill>
                  <a:srgbClr val="adaaaa"/>
                </a:solidFill>
                <a:latin typeface="Trebuchet MS"/>
              </a:rPr>
              <a:t>navegadores: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proyecto será testeado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las últimas versiones de los 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navegadores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más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populares </a:t>
            </a:r>
            <a:r>
              <a:rPr b="0" lang="en-US" sz="1100" spc="-24" strike="noStrike">
                <a:solidFill>
                  <a:srgbClr val="adaaaa"/>
                </a:solidFill>
                <a:latin typeface="Noto Sans"/>
              </a:rPr>
              <a:t>(Google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Chrome, Firefox, Safari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y</a:t>
            </a:r>
            <a:r>
              <a:rPr b="0" lang="en-US" sz="1100" spc="89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32" strike="noStrike">
                <a:solidFill>
                  <a:srgbClr val="adaaaa"/>
                </a:solidFill>
                <a:latin typeface="Noto Sans"/>
              </a:rPr>
              <a:t>Edge/IE).</a:t>
            </a:r>
            <a:endParaRPr b="0" lang="en-US" sz="1100" spc="-1" strike="noStrike">
              <a:latin typeface="Arial"/>
            </a:endParaRPr>
          </a:p>
          <a:p>
            <a:pPr marL="469800" indent="-228240">
              <a:lnSpc>
                <a:spcPct val="100000"/>
              </a:lnSpc>
              <a:spcBef>
                <a:spcPts val="1094"/>
              </a:spcBef>
              <a:buClr>
                <a:srgbClr val="adaaaa"/>
              </a:buClr>
              <a:buFont typeface="Noto Sans"/>
              <a:buAutoNum type="alphaLcPeriod"/>
            </a:pP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Compatibilidad </a:t>
            </a:r>
            <a:r>
              <a:rPr b="0" i="1" lang="en-US" sz="1100" spc="12" strike="noStrike">
                <a:solidFill>
                  <a:srgbClr val="adaaaa"/>
                </a:solidFill>
                <a:latin typeface="Trebuchet MS"/>
              </a:rPr>
              <a:t>con </a:t>
            </a: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diversos </a:t>
            </a:r>
            <a:r>
              <a:rPr b="0" i="1" lang="en-US" sz="1100" spc="-9" strike="noStrike">
                <a:solidFill>
                  <a:srgbClr val="adaaaa"/>
                </a:solidFill>
                <a:latin typeface="Trebuchet MS"/>
              </a:rPr>
              <a:t>sistemas </a:t>
            </a:r>
            <a:r>
              <a:rPr b="0" i="1" lang="en-US" sz="1100" spc="-24" strike="noStrike">
                <a:solidFill>
                  <a:srgbClr val="adaaaa"/>
                </a:solidFill>
                <a:latin typeface="Trebuchet MS"/>
              </a:rPr>
              <a:t>operativos: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proyecto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será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testeado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Windows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y Mac</a:t>
            </a:r>
            <a:r>
              <a:rPr b="0" lang="en-US" sz="1100" spc="-117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OS.</a:t>
            </a:r>
            <a:endParaRPr b="0" lang="en-US" sz="1100" spc="-1" strike="noStrike">
              <a:latin typeface="Arial"/>
            </a:endParaRPr>
          </a:p>
          <a:p>
            <a:pPr marL="469800" indent="-228240">
              <a:lnSpc>
                <a:spcPct val="121000"/>
              </a:lnSpc>
              <a:spcBef>
                <a:spcPts val="819"/>
              </a:spcBef>
              <a:buClr>
                <a:srgbClr val="adaaaa"/>
              </a:buClr>
              <a:buFont typeface="Noto Sans"/>
              <a:buAutoNum type="alphaLcPeriod"/>
            </a:pP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Compatibilidad </a:t>
            </a:r>
            <a:r>
              <a:rPr b="0" i="1" lang="en-US" sz="1100" spc="12" strike="noStrike">
                <a:solidFill>
                  <a:srgbClr val="adaaaa"/>
                </a:solidFill>
                <a:latin typeface="Trebuchet MS"/>
              </a:rPr>
              <a:t>con </a:t>
            </a: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diversos </a:t>
            </a:r>
            <a:r>
              <a:rPr b="0" i="1" lang="en-US" sz="1100" spc="-24" strike="noStrike">
                <a:solidFill>
                  <a:srgbClr val="adaaaa"/>
                </a:solidFill>
                <a:latin typeface="Trebuchet MS"/>
              </a:rPr>
              <a:t>dispositivos: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proyecto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será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testeado tanto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ordenadores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sobremesa como 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tablets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dispositivos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móviles</a:t>
            </a:r>
            <a:r>
              <a:rPr b="0" lang="en-US" sz="1100" spc="12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18" strike="noStrike">
                <a:solidFill>
                  <a:srgbClr val="adaaaa"/>
                </a:solidFill>
                <a:latin typeface="Noto Sans"/>
              </a:rPr>
              <a:t>(smartphones).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86320" y="1075680"/>
            <a:ext cx="7469640" cy="24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-1" strike="noStrike">
                <a:solidFill>
                  <a:srgbClr val="3a3838"/>
                </a:solidFill>
                <a:latin typeface="Arial"/>
              </a:rPr>
              <a:t>Revisión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791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consideran dos rondas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revisiones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las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que tendrán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oportunidad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solicitar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modificación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los  elementos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que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consideren que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no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concuerdan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 lo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estipulado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descripción inicial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del</a:t>
            </a:r>
            <a:r>
              <a:rPr b="0" lang="en-US" sz="1100" spc="143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proyecto.</a:t>
            </a:r>
            <a:endParaRPr b="0" lang="en-US" sz="1100" spc="-1" strike="noStrike">
              <a:latin typeface="Arial"/>
            </a:endParaRPr>
          </a:p>
          <a:p>
            <a:pPr marL="469800" indent="-228240">
              <a:lnSpc>
                <a:spcPct val="122000"/>
              </a:lnSpc>
              <a:spcBef>
                <a:spcPts val="791"/>
              </a:spcBef>
              <a:buClr>
                <a:srgbClr val="adaaaa"/>
              </a:buClr>
              <a:buFont typeface="Noto Sans"/>
              <a:buAutoNum type="alphaLcPeriod"/>
            </a:pPr>
            <a:r>
              <a:rPr b="0" i="1" lang="en-US" sz="1100" spc="32" strike="noStrike">
                <a:solidFill>
                  <a:srgbClr val="adaaaa"/>
                </a:solidFill>
                <a:latin typeface="Trebuchet MS"/>
              </a:rPr>
              <a:t>Una </a:t>
            </a:r>
            <a:r>
              <a:rPr b="0" i="1" lang="en-US" sz="1100" spc="-12" strike="noStrike">
                <a:solidFill>
                  <a:srgbClr val="adaaaa"/>
                </a:solidFill>
                <a:latin typeface="Trebuchet MS"/>
              </a:rPr>
              <a:t>primera </a:t>
            </a:r>
            <a:r>
              <a:rPr b="0" i="1" lang="en-US" sz="1100" spc="-4" strike="noStrike">
                <a:solidFill>
                  <a:srgbClr val="adaaaa"/>
                </a:solidFill>
                <a:latin typeface="Trebuchet MS"/>
              </a:rPr>
              <a:t>ronda: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tras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la </a:t>
            </a:r>
            <a:r>
              <a:rPr b="0" lang="en-US" sz="1100" spc="-18" strike="noStrike">
                <a:solidFill>
                  <a:srgbClr val="adaaaa"/>
                </a:solidFill>
                <a:latin typeface="Noto Sans"/>
              </a:rPr>
              <a:t>entrega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del diseño, en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que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se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podrán realizar observaciones de estructuración,  contenido </a:t>
            </a:r>
            <a:r>
              <a:rPr b="0" lang="en-US" sz="1100" spc="-1" strike="noStrike">
                <a:solidFill>
                  <a:srgbClr val="adaaaa"/>
                </a:solidFill>
                <a:latin typeface="Noto Sans"/>
              </a:rPr>
              <a:t>o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diseño.</a:t>
            </a:r>
            <a:endParaRPr b="0" lang="en-US" sz="1100" spc="-1" strike="noStrike">
              <a:latin typeface="Arial"/>
            </a:endParaRPr>
          </a:p>
          <a:p>
            <a:pPr marL="465480" indent="-225720">
              <a:lnSpc>
                <a:spcPct val="122000"/>
              </a:lnSpc>
              <a:spcBef>
                <a:spcPts val="799"/>
              </a:spcBef>
              <a:buClr>
                <a:srgbClr val="adaaaa"/>
              </a:buClr>
              <a:buFont typeface="Noto Sans"/>
              <a:buAutoNum type="alphaLcPeriod"/>
            </a:pPr>
            <a:r>
              <a:rPr b="0" i="1" lang="en-US" sz="1100" spc="-72" strike="noStrike">
                <a:solidFill>
                  <a:srgbClr val="adaaaa"/>
                </a:solidFill>
                <a:latin typeface="Trebuchet MS"/>
              </a:rPr>
              <a:t>Y </a:t>
            </a:r>
            <a:r>
              <a:rPr b="0" i="1" lang="en-US" sz="1100" spc="29" strike="noStrike">
                <a:solidFill>
                  <a:srgbClr val="adaaaa"/>
                </a:solidFill>
                <a:latin typeface="Trebuchet MS"/>
              </a:rPr>
              <a:t>una </a:t>
            </a:r>
            <a:r>
              <a:rPr b="0" i="1" lang="en-US" sz="1100" spc="9" strike="noStrike">
                <a:solidFill>
                  <a:srgbClr val="adaaaa"/>
                </a:solidFill>
                <a:latin typeface="Trebuchet MS"/>
              </a:rPr>
              <a:t>segunda </a:t>
            </a:r>
            <a:r>
              <a:rPr b="0" i="1" lang="en-US" sz="1100" spc="-9" strike="noStrike">
                <a:solidFill>
                  <a:srgbClr val="adaaaa"/>
                </a:solidFill>
                <a:latin typeface="Trebuchet MS"/>
              </a:rPr>
              <a:t>ronda: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tras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la </a:t>
            </a:r>
            <a:r>
              <a:rPr b="0" lang="en-US" sz="1100" spc="-18" strike="noStrike">
                <a:solidFill>
                  <a:srgbClr val="adaaaa"/>
                </a:solidFill>
                <a:latin typeface="Noto Sans"/>
              </a:rPr>
              <a:t>entrega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del proyecto desarrollado,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en la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que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podrán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modificarse elementos  menores </a:t>
            </a:r>
            <a:r>
              <a:rPr b="0" lang="en-US" sz="1100" spc="-4" strike="noStrike">
                <a:solidFill>
                  <a:srgbClr val="adaaaa"/>
                </a:solidFill>
                <a:latin typeface="Noto Sans"/>
              </a:rPr>
              <a:t>como </a:t>
            </a:r>
            <a:r>
              <a:rPr b="0" lang="en-US" sz="1100" spc="-12" strike="noStrike">
                <a:solidFill>
                  <a:srgbClr val="adaaaa"/>
                </a:solidFill>
                <a:latin typeface="Noto Sans"/>
              </a:rPr>
              <a:t>imágenes,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textos </a:t>
            </a:r>
            <a:r>
              <a:rPr b="0" lang="en-US" sz="1100" spc="-1" strike="noStrike">
                <a:solidFill>
                  <a:srgbClr val="adaaaa"/>
                </a:solidFill>
                <a:latin typeface="Noto Sans"/>
              </a:rPr>
              <a:t>o</a:t>
            </a:r>
            <a:r>
              <a:rPr b="0" lang="en-US" sz="1100" spc="9" strike="noStrike">
                <a:solidFill>
                  <a:srgbClr val="adaaaa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adaaaa"/>
                </a:solidFill>
                <a:latin typeface="Noto Sans"/>
              </a:rPr>
              <a:t>colores.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791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Durante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fase 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desarrollo se buscará la mayor fidelidad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posible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al diseño inicial, sin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embargo,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será necesario  tener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cuenta que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maquetación puede diferir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algunos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aspectos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diseño inicial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por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requerimientos  técnicos,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usabilidad, accesibilidad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u otros</a:t>
            </a:r>
            <a:r>
              <a:rPr b="0" lang="en-US" sz="1100" spc="12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motivos.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320720" y="7324920"/>
            <a:ext cx="2021400" cy="440928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886320" y="3944520"/>
            <a:ext cx="7542000" cy="16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38" strike="noStrike">
                <a:solidFill>
                  <a:srgbClr val="3a3838"/>
                </a:solidFill>
                <a:latin typeface="Arial"/>
              </a:rPr>
              <a:t>Garantía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794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Si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bien 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actual presupuesto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no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contempla soporte técnico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mantenimiento posterior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la ejecución del proyecto,  dispondrán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un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periodo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24" strike="noStrike">
                <a:solidFill>
                  <a:srgbClr val="3a3838"/>
                </a:solidFill>
                <a:latin typeface="Noto Sans"/>
              </a:rPr>
              <a:t>15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días naturales tras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entrega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fin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valorar posibles errores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discrepancias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no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detectadas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</a:t>
            </a:r>
            <a:r>
              <a:rPr b="0" lang="en-US" sz="1100" spc="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anterioridad.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11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Nosotros realizaremos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carga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inicial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contenidos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pero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una vez realizada esta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carga,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todos los nuevos contenidos  así como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los cambios posibles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serán llevados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cabo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por </a:t>
            </a:r>
            <a:r>
              <a:rPr b="0" lang="en-US" sz="1100" spc="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cliente.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caso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desearse,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podrá preparar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un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presupuesto complementario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para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tal</a:t>
            </a:r>
            <a:r>
              <a:rPr b="0" lang="en-US" sz="1100" spc="18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fin.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86320" y="1081800"/>
            <a:ext cx="5405400" cy="1276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600" spc="29" strike="noStrike">
                <a:solidFill>
                  <a:srgbClr val="9dd5a8"/>
                </a:solidFill>
                <a:latin typeface="Arial"/>
              </a:rPr>
              <a:t>Plazos</a:t>
            </a:r>
            <a:r>
              <a:rPr b="0" lang="en-US" sz="2600" spc="-128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24" strike="noStrike">
                <a:solidFill>
                  <a:srgbClr val="9dd5a8"/>
                </a:solidFill>
                <a:latin typeface="Arial"/>
              </a:rPr>
              <a:t>de</a:t>
            </a:r>
            <a:r>
              <a:rPr b="0" lang="en-US" sz="2600" spc="-109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83" strike="noStrike">
                <a:solidFill>
                  <a:srgbClr val="9dd5a8"/>
                </a:solidFill>
                <a:latin typeface="Arial"/>
              </a:rPr>
              <a:t>ejecución</a:t>
            </a:r>
            <a:r>
              <a:rPr b="0" lang="en-US" sz="2600" spc="-94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174" strike="noStrike">
                <a:solidFill>
                  <a:srgbClr val="9dd5a8"/>
                </a:solidFill>
                <a:latin typeface="Arial"/>
              </a:rPr>
              <a:t>y</a:t>
            </a:r>
            <a:r>
              <a:rPr b="0" lang="en-US" sz="2600" spc="-89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69" strike="noStrike">
                <a:solidFill>
                  <a:srgbClr val="9dd5a8"/>
                </a:solidFill>
                <a:latin typeface="Arial"/>
              </a:rPr>
              <a:t>entrega</a:t>
            </a:r>
            <a:r>
              <a:rPr b="0" lang="en-US" sz="2600" spc="-94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174" strike="noStrike">
                <a:solidFill>
                  <a:srgbClr val="9dd5a8"/>
                </a:solidFill>
                <a:latin typeface="Arial"/>
              </a:rPr>
              <a:t>final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320720" y="7324920"/>
            <a:ext cx="2021400" cy="440928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86320" y="2009880"/>
            <a:ext cx="24627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9" strike="noStrike">
                <a:solidFill>
                  <a:srgbClr val="3a3838"/>
                </a:solidFill>
                <a:latin typeface="Arial"/>
              </a:rPr>
              <a:t>Próximos </a:t>
            </a:r>
            <a:r>
              <a:rPr b="1" lang="en-US" sz="1100" spc="-12" strike="noStrike">
                <a:solidFill>
                  <a:srgbClr val="3a3838"/>
                </a:solidFill>
                <a:latin typeface="Arial"/>
              </a:rPr>
              <a:t>pasos </a:t>
            </a: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y </a:t>
            </a:r>
            <a:r>
              <a:rPr b="1" lang="en-US" sz="1100" spc="-1" strike="noStrike">
                <a:solidFill>
                  <a:srgbClr val="3a3838"/>
                </a:solidFill>
                <a:latin typeface="Arial"/>
              </a:rPr>
              <a:t>plazos</a:t>
            </a:r>
            <a:r>
              <a:rPr b="1" lang="en-US" sz="1100" spc="-97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estimados</a:t>
            </a:r>
            <a:endParaRPr b="0" lang="en-US" sz="1100" spc="-1" strike="noStrike">
              <a:latin typeface="Arial"/>
            </a:endParaRPr>
          </a:p>
        </p:txBody>
      </p:sp>
      <p:graphicFrame>
        <p:nvGraphicFramePr>
          <p:cNvPr id="213" name="Table 4"/>
          <p:cNvGraphicFramePr/>
          <p:nvPr/>
        </p:nvGraphicFramePr>
        <p:xfrm>
          <a:off x="906840" y="2334960"/>
          <a:ext cx="7245720" cy="1801080"/>
        </p:xfrm>
        <a:graphic>
          <a:graphicData uri="http://schemas.openxmlformats.org/drawingml/2006/table">
            <a:tbl>
              <a:tblPr/>
              <a:tblGrid>
                <a:gridCol w="2533680"/>
                <a:gridCol w="502200"/>
                <a:gridCol w="527040"/>
                <a:gridCol w="527040"/>
                <a:gridCol w="527400"/>
                <a:gridCol w="527400"/>
                <a:gridCol w="526320"/>
                <a:gridCol w="526320"/>
                <a:gridCol w="527040"/>
                <a:gridCol w="521280"/>
              </a:tblGrid>
              <a:tr h="261360">
                <a:tc>
                  <a:txBody>
                    <a:bodyPr lIns="0" rIns="0" tIns="7920" bIns="0"/>
                    <a:p>
                      <a:pPr marL="83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9" strike="noStrike">
                          <a:solidFill>
                            <a:srgbClr val="ffffff"/>
                          </a:solidFill>
                          <a:latin typeface="Noto Sans"/>
                        </a:rPr>
                        <a:t>Actuaciones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2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2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2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2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32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224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39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54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  <a:tc>
                  <a:txBody>
                    <a:bodyPr lIns="0" rIns="0" tIns="7920" bIns="0"/>
                    <a:p>
                      <a:pPr marL="954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S9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B w="38160">
                      <a:solidFill>
                        <a:srgbClr val="ffffff"/>
                      </a:solidFill>
                    </a:lnB>
                    <a:solidFill>
                      <a:srgbClr val="9dd5a8"/>
                    </a:solidFill>
                  </a:tcPr>
                </a:tc>
              </a:tr>
              <a:tr h="268560">
                <a:tc>
                  <a:txBody>
                    <a:bodyPr lIns="0" rIns="0" tIns="27000" bIns="0"/>
                    <a:p>
                      <a:pPr marL="831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Wireframes </a:t>
                      </a: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y</a:t>
                      </a:r>
                      <a:r>
                        <a:rPr b="0" lang="en-US" sz="1100" spc="9" strike="noStrike">
                          <a:solidFill>
                            <a:srgbClr val="3a3838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diseño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08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08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08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>
                  <a:tcPr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  <a:tc>
                  <a:tcP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7dd"/>
                    </a:solidFill>
                  </a:tcPr>
                </a:tc>
              </a:tr>
              <a:tr h="255600">
                <a:tc>
                  <a:txBody>
                    <a:bodyPr lIns="0" rIns="0" tIns="13680" bIns="0"/>
                    <a:p>
                      <a:pPr marL="8316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Primera</a:t>
                      </a:r>
                      <a:r>
                        <a:rPr b="0" lang="en-US" sz="1100" spc="-18" strike="noStrike">
                          <a:solidFill>
                            <a:srgbClr val="3a3838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revisión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8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</a:tr>
              <a:tr h="255600">
                <a:tc>
                  <a:txBody>
                    <a:bodyPr lIns="0" rIns="0" tIns="13680" bIns="0"/>
                    <a:p>
                      <a:pPr marL="8316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Desarrollo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solidFill>
                      <a:srgbClr val="c5e8ff"/>
                    </a:solidFill>
                  </a:tcPr>
                </a:tc>
                <a:tc>
                  <a:tcPr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c5e8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c5e8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solidFill>
                      <a:srgbClr val="c5e8ff"/>
                    </a:solidFill>
                  </a:tcPr>
                </a:tc>
                <a:tc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ebf7ff"/>
                    </a:solidFill>
                  </a:tcPr>
                </a:tc>
              </a:tr>
              <a:tr h="255600">
                <a:tc>
                  <a:txBody>
                    <a:bodyPr lIns="0" rIns="0" tIns="13680" bIns="0"/>
                    <a:p>
                      <a:pPr marL="8316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-18" strike="noStrike">
                          <a:solidFill>
                            <a:srgbClr val="3a3838"/>
                          </a:solidFill>
                          <a:latin typeface="Noto Sans"/>
                        </a:rPr>
                        <a:t>Carga </a:t>
                      </a: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de</a:t>
                      </a:r>
                      <a:r>
                        <a:rPr b="0" lang="en-US" sz="1100" spc="-1" strike="noStrike">
                          <a:solidFill>
                            <a:srgbClr val="3a3838"/>
                          </a:solidFill>
                          <a:latin typeface="Noto Sans"/>
                        </a:rPr>
                        <a:t>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contenidos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B w="12240">
                      <a:solidFill>
                        <a:srgbClr val="ffffff"/>
                      </a:solidFill>
                    </a:lnB>
                    <a:solidFill>
                      <a:srgbClr val="c5e8ff"/>
                    </a:solidFill>
                  </a:tcPr>
                </a:tc>
                <a:tc>
                  <a:tcPr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  <a:tc>
                  <a:tcPr>
                    <a:lnB w="12240">
                      <a:solidFill>
                        <a:srgbClr val="ffffff"/>
                      </a:solidFill>
                    </a:lnB>
                    <a:solidFill>
                      <a:srgbClr val="ebf7ff"/>
                    </a:solidFill>
                  </a:tcPr>
                </a:tc>
              </a:tr>
              <a:tr h="254520">
                <a:tc>
                  <a:txBody>
                    <a:bodyPr lIns="0" rIns="0" tIns="13680" bIns="0"/>
                    <a:p>
                      <a:pPr marL="8316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Revisión </a:t>
                      </a:r>
                      <a:r>
                        <a:rPr b="0" lang="en-US" sz="1100" spc="-9" strike="noStrike">
                          <a:solidFill>
                            <a:srgbClr val="3a3838"/>
                          </a:solidFill>
                          <a:latin typeface="Noto Sans"/>
                        </a:rPr>
                        <a:t>final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5ebff"/>
                    </a:solidFill>
                  </a:tcPr>
                </a:tc>
                <a:tc>
                  <a:tcP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2c8ff"/>
                    </a:solidFill>
                  </a:tcPr>
                </a:tc>
              </a:tr>
              <a:tr h="249840">
                <a:tc>
                  <a:txBody>
                    <a:bodyPr lIns="0" rIns="0" tIns="15120" bIns="0"/>
                    <a:p>
                      <a:pPr marL="83160">
                        <a:lnSpc>
                          <a:spcPct val="100000"/>
                        </a:lnSpc>
                        <a:spcBef>
                          <a:spcPts val="119"/>
                        </a:spcBef>
                      </a:pPr>
                      <a:r>
                        <a:rPr b="0" lang="en-US" sz="1100" spc="-4" strike="noStrike">
                          <a:solidFill>
                            <a:srgbClr val="3a3838"/>
                          </a:solidFill>
                          <a:latin typeface="Noto Sans"/>
                        </a:rPr>
                        <a:t>Lanzamiento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L w="18720">
                      <a:solidFill>
                        <a:srgbClr val="ffffff"/>
                      </a:solidFill>
                    </a:lnL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T w="18720">
                      <a:solidFill>
                        <a:srgbClr val="ffffff"/>
                      </a:solidFill>
                    </a:lnT>
                    <a:solidFill>
                      <a:srgbClr val="f5ebff"/>
                    </a:solidFill>
                  </a:tcPr>
                </a:tc>
                <a:tc>
                  <a:tcPr>
                    <a:lnT w="18720">
                      <a:solidFill>
                        <a:srgbClr val="ffffff"/>
                      </a:solidFill>
                    </a:lnT>
                    <a:solidFill>
                      <a:srgbClr val="e2c8ff"/>
                    </a:solidFill>
                  </a:tcPr>
                </a:tc>
              </a:tr>
            </a:tbl>
          </a:graphicData>
        </a:graphic>
      </p:graphicFrame>
      <p:sp>
        <p:nvSpPr>
          <p:cNvPr id="214" name="CustomShape 5"/>
          <p:cNvSpPr/>
          <p:nvPr/>
        </p:nvSpPr>
        <p:spPr>
          <a:xfrm>
            <a:off x="886320" y="4380840"/>
            <a:ext cx="73904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22000"/>
              </a:lnSpc>
              <a:spcBef>
                <a:spcPts val="91"/>
              </a:spcBef>
            </a:pP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Los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plazos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tendrán en cuenta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partir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momento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aprobación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entrega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 materiales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contenidos  necesarios para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ejecución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proyecto. Para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correcto desarrollo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 deberemos contar, al inicio del  mismo,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 los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textos,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imágenes,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documentos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legales,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traducciones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demás</a:t>
            </a:r>
            <a:r>
              <a:rPr b="0" lang="en-US" sz="1100" spc="97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contenidos.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94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Así bien,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los plazos detallados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son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aproximados,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pudiendo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existir retrasos por motivos de fuerza</a:t>
            </a:r>
            <a:r>
              <a:rPr b="0" lang="en-US" sz="1100" spc="15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mayor.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886320" y="5747760"/>
            <a:ext cx="7536960" cy="8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Entrega</a:t>
            </a:r>
            <a:r>
              <a:rPr b="1" lang="en-US" sz="1100" spc="-18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38" strike="noStrike">
                <a:solidFill>
                  <a:srgbClr val="3a3838"/>
                </a:solidFill>
                <a:latin typeface="Arial"/>
              </a:rPr>
              <a:t>final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1000"/>
              </a:lnSpc>
              <a:spcBef>
                <a:spcPts val="819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finalizar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este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será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cargado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el </a:t>
            </a:r>
            <a:r>
              <a:rPr b="0" i="1" lang="en-US" sz="1100" spc="-9" strike="noStrike">
                <a:solidFill>
                  <a:srgbClr val="3a3838"/>
                </a:solidFill>
                <a:latin typeface="Trebuchet MS"/>
              </a:rPr>
              <a:t>hosting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(alojamiento)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contratado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por el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cliente; </a:t>
            </a:r>
            <a:r>
              <a:rPr b="0" lang="en-US" sz="1100" spc="4" strike="noStrike">
                <a:solidFill>
                  <a:srgbClr val="3a3838"/>
                </a:solidFill>
                <a:latin typeface="Noto Sans"/>
              </a:rPr>
              <a:t>en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mismo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serán  hospedados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todos los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ficheros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y,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partir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ese momento,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cliente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será responsable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guardarlos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</a:t>
            </a:r>
            <a:r>
              <a:rPr b="0" lang="en-US" sz="1100" spc="239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respaldarlos.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86320" y="1081800"/>
            <a:ext cx="2518560" cy="1276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600" spc="58" strike="noStrike">
                <a:solidFill>
                  <a:srgbClr val="9dd5a8"/>
                </a:solidFill>
                <a:latin typeface="Arial"/>
              </a:rPr>
              <a:t>Notas</a:t>
            </a:r>
            <a:r>
              <a:rPr b="0" lang="en-US" sz="2600" spc="-180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49" strike="noStrike">
                <a:solidFill>
                  <a:srgbClr val="9dd5a8"/>
                </a:solidFill>
                <a:latin typeface="Arial"/>
              </a:rPr>
              <a:t>generales</a:t>
            </a:r>
            <a:endParaRPr b="0" lang="en-US" sz="2600" spc="-1" strike="noStrike"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320720" y="7324920"/>
            <a:ext cx="2021400" cy="440928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/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Barcelona,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25</a:t>
            </a:r>
            <a:r>
              <a:rPr b="0" i="1" lang="en-US" sz="1100" spc="-6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9" strike="noStrike">
                <a:solidFill>
                  <a:srgbClr val="ffffff"/>
                </a:solidFill>
                <a:latin typeface="Trebuchet MS"/>
              </a:rPr>
              <a:t>marzo</a:t>
            </a:r>
            <a:r>
              <a:rPr b="0" i="1" lang="en-US" sz="1100" spc="-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-12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i="1" lang="en-US" sz="1100" spc="-5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i="1" lang="en-US" sz="1100" spc="29" strike="noStrike">
                <a:solidFill>
                  <a:srgbClr val="ffffff"/>
                </a:solidFill>
                <a:latin typeface="Trebuchet MS"/>
              </a:rPr>
              <a:t>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86320" y="1953360"/>
            <a:ext cx="3472560" cy="10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Propiedad </a:t>
            </a:r>
            <a:r>
              <a:rPr b="1" lang="en-US" sz="1100" spc="38" strike="noStrike">
                <a:solidFill>
                  <a:srgbClr val="3a3838"/>
                </a:solidFill>
                <a:latin typeface="Arial"/>
              </a:rPr>
              <a:t>intelectual </a:t>
            </a: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y </a:t>
            </a:r>
            <a:r>
              <a:rPr b="1" lang="en-US" sz="1100" spc="9" strike="noStrike">
                <a:solidFill>
                  <a:srgbClr val="3a3838"/>
                </a:solidFill>
                <a:latin typeface="Arial"/>
              </a:rPr>
              <a:t>derechos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de</a:t>
            </a:r>
            <a:r>
              <a:rPr b="1" lang="en-US" sz="1100" spc="-214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52" strike="noStrike">
                <a:solidFill>
                  <a:srgbClr val="3a3838"/>
                </a:solidFill>
                <a:latin typeface="Arial"/>
              </a:rPr>
              <a:t>autor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05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cliente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deberá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garantizar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que todos los elementos, 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como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textos,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imágenes,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fuentes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tipográficas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u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otros  elementos visuales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entregados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mismo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son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 su propiedad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que poseen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permiso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para</a:t>
            </a:r>
            <a:r>
              <a:rPr b="0" lang="en-US" sz="1100" spc="32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utilizarlos.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886320" y="3490200"/>
            <a:ext cx="3474360" cy="10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9" strike="noStrike">
                <a:solidFill>
                  <a:srgbClr val="3a3838"/>
                </a:solidFill>
                <a:latin typeface="Arial"/>
              </a:rPr>
              <a:t>Textos</a:t>
            </a:r>
            <a:r>
              <a:rPr b="1" lang="en-US" sz="1100" spc="-24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4" strike="noStrike">
                <a:solidFill>
                  <a:srgbClr val="3a3838"/>
                </a:solidFill>
                <a:latin typeface="Arial"/>
              </a:rPr>
              <a:t>legales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05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cliente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deberá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 quien aporte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textos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demás  información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legal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que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deba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ser contemplada como  requisito para cumplir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ley; como pueden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ser la  </a:t>
            </a:r>
            <a:r>
              <a:rPr b="0" i="1" lang="en-US" sz="1100" spc="-52" strike="noStrike">
                <a:solidFill>
                  <a:srgbClr val="3a3838"/>
                </a:solidFill>
                <a:latin typeface="Trebuchet MS"/>
              </a:rPr>
              <a:t>‘política </a:t>
            </a:r>
            <a:r>
              <a:rPr b="0" i="1" lang="en-US" sz="1100" spc="-12" strike="noStrike">
                <a:solidFill>
                  <a:srgbClr val="3a3838"/>
                </a:solidFill>
                <a:latin typeface="Trebuchet MS"/>
              </a:rPr>
              <a:t>de </a:t>
            </a:r>
            <a:r>
              <a:rPr b="0" i="1" lang="en-US" sz="1100" spc="-29" strike="noStrike">
                <a:solidFill>
                  <a:srgbClr val="3a3838"/>
                </a:solidFill>
                <a:latin typeface="Trebuchet MS"/>
              </a:rPr>
              <a:t>privacidad’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la </a:t>
            </a:r>
            <a:r>
              <a:rPr b="0" i="1" lang="en-US" sz="1100" spc="-52" strike="noStrike">
                <a:solidFill>
                  <a:srgbClr val="3a3838"/>
                </a:solidFill>
                <a:latin typeface="Trebuchet MS"/>
              </a:rPr>
              <a:t>‘política </a:t>
            </a:r>
            <a:r>
              <a:rPr b="0" i="1" lang="en-US" sz="1100" spc="-12" strike="noStrike">
                <a:solidFill>
                  <a:srgbClr val="3a3838"/>
                </a:solidFill>
                <a:latin typeface="Trebuchet MS"/>
              </a:rPr>
              <a:t>de</a:t>
            </a:r>
            <a:r>
              <a:rPr b="0" i="1" lang="en-US" sz="1100" spc="-63" strike="noStrike">
                <a:solidFill>
                  <a:srgbClr val="3a3838"/>
                </a:solidFill>
                <a:latin typeface="Trebuchet MS"/>
              </a:rPr>
              <a:t> </a:t>
            </a:r>
            <a:r>
              <a:rPr b="0" i="1" lang="en-US" sz="1100" spc="-32" strike="noStrike">
                <a:solidFill>
                  <a:srgbClr val="3a3838"/>
                </a:solidFill>
                <a:latin typeface="Trebuchet MS"/>
              </a:rPr>
              <a:t>cookies’</a:t>
            </a:r>
            <a:r>
              <a:rPr b="0" lang="en-US" sz="1100" spc="-32" strike="noStrike">
                <a:solidFill>
                  <a:srgbClr val="3a3838"/>
                </a:solidFill>
                <a:latin typeface="Noto Sans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886320" y="5028120"/>
            <a:ext cx="3514320" cy="13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Limitación de</a:t>
            </a:r>
            <a:r>
              <a:rPr b="1" lang="en-US" sz="1100" spc="-97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responsabilidades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794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No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podemos ofrecer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garantía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ningún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tipo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y,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en  </a:t>
            </a:r>
            <a:r>
              <a:rPr b="0" lang="en-US" sz="1100" spc="-24" strike="noStrike">
                <a:solidFill>
                  <a:srgbClr val="3a3838"/>
                </a:solidFill>
                <a:latin typeface="Noto Sans"/>
              </a:rPr>
              <a:t>ningún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caso, nos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podremos responsabilizar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ante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ustedes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ante terceros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por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cualquier reclamación,  daños, perjuicios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u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otras responsabilidades derivadas 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la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utilización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nuestro</a:t>
            </a:r>
            <a:r>
              <a:rPr b="0" lang="en-US" sz="1100" spc="18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trabajo.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4896720" y="1953360"/>
            <a:ext cx="3557520" cy="13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12" strike="noStrike">
                <a:solidFill>
                  <a:srgbClr val="3a3838"/>
                </a:solidFill>
                <a:latin typeface="Arial"/>
              </a:rPr>
              <a:t>Utilizaciones </a:t>
            </a:r>
            <a:r>
              <a:rPr b="1" lang="en-US" sz="1100" spc="24" strike="noStrike">
                <a:solidFill>
                  <a:srgbClr val="3a3838"/>
                </a:solidFill>
                <a:latin typeface="Arial"/>
              </a:rPr>
              <a:t>del </a:t>
            </a:r>
            <a:r>
              <a:rPr b="1" lang="en-US" sz="1100" spc="43" strike="noStrike">
                <a:solidFill>
                  <a:srgbClr val="3a3838"/>
                </a:solidFill>
                <a:latin typeface="Arial"/>
              </a:rPr>
              <a:t>trabajo</a:t>
            </a:r>
            <a:r>
              <a:rPr b="1" lang="en-US" sz="1100" spc="-97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29" strike="noStrike">
                <a:solidFill>
                  <a:srgbClr val="3a3838"/>
                </a:solidFill>
                <a:latin typeface="Arial"/>
              </a:rPr>
              <a:t>realizado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05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Nos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encanta mostrar nuestro trabajo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compartirlo 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otras personas, así que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nos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reservamos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derecho,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con su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permiso,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mostrar </a:t>
            </a:r>
            <a:r>
              <a:rPr b="0" lang="en-US" sz="1100" spc="-1" strike="noStrike">
                <a:solidFill>
                  <a:srgbClr val="3a3838"/>
                </a:solidFill>
                <a:latin typeface="Noto Sans"/>
              </a:rPr>
              <a:t>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enlazar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su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proyecto como parte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nuestro portfolio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escribir 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sobre ello en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sitios web, revistas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libros.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4896720" y="3695760"/>
            <a:ext cx="3543120" cy="11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Confidencialidad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11"/>
              </a:spcBef>
            </a:pP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contenido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este documento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es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confidencial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y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está 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dirigido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únicamente al destinatario señalado,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por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lo  que </a:t>
            </a:r>
            <a:r>
              <a:rPr b="0" lang="en-US" sz="1100" spc="-18" strike="noStrike">
                <a:solidFill>
                  <a:srgbClr val="3a3838"/>
                </a:solidFill>
                <a:latin typeface="Noto Sans"/>
              </a:rPr>
              <a:t>ninguna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parte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del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mismo puede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ser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difundido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a 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terceras partes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sin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consentimiento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expreso del</a:t>
            </a:r>
            <a:r>
              <a:rPr b="0" lang="en-US" sz="1100" spc="18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autor.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4896720" y="5232240"/>
            <a:ext cx="30952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Validez </a:t>
            </a:r>
            <a:r>
              <a:rPr b="1" lang="en-US" sz="1100" spc="49" strike="noStrike">
                <a:solidFill>
                  <a:srgbClr val="3a3838"/>
                </a:solidFill>
                <a:latin typeface="Arial"/>
              </a:rPr>
              <a:t>temporal </a:t>
            </a:r>
            <a:r>
              <a:rPr b="1" lang="en-US" sz="1100" spc="24" strike="noStrike">
                <a:solidFill>
                  <a:srgbClr val="3a3838"/>
                </a:solidFill>
                <a:latin typeface="Arial"/>
              </a:rPr>
              <a:t>del</a:t>
            </a:r>
            <a:r>
              <a:rPr b="1" lang="en-US" sz="1100" spc="-143" strike="noStrike">
                <a:solidFill>
                  <a:srgbClr val="3a3838"/>
                </a:solidFill>
                <a:latin typeface="Arial"/>
              </a:rPr>
              <a:t> </a:t>
            </a:r>
            <a:r>
              <a:rPr b="1" lang="en-US" sz="1100" spc="18" strike="noStrike">
                <a:solidFill>
                  <a:srgbClr val="3a3838"/>
                </a:solidFill>
                <a:latin typeface="Arial"/>
              </a:rPr>
              <a:t>presupuesto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22000"/>
              </a:lnSpc>
              <a:spcBef>
                <a:spcPts val="811"/>
              </a:spcBef>
            </a:pP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Este presupuesto </a:t>
            </a:r>
            <a:r>
              <a:rPr b="0" lang="en-US" sz="1100" spc="-12" strike="noStrike">
                <a:solidFill>
                  <a:srgbClr val="3a3838"/>
                </a:solidFill>
                <a:latin typeface="Noto Sans"/>
              </a:rPr>
              <a:t>tendrá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una validez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 </a:t>
            </a:r>
            <a:r>
              <a:rPr b="0" lang="en-US" sz="1100" spc="18" strike="noStrike">
                <a:solidFill>
                  <a:srgbClr val="3a3838"/>
                </a:solidFill>
                <a:latin typeface="Noto Sans"/>
              </a:rPr>
              <a:t>30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días  naturales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desde su </a:t>
            </a:r>
            <a:r>
              <a:rPr b="0" lang="en-US" sz="1100" spc="-9" strike="noStrike">
                <a:solidFill>
                  <a:srgbClr val="3a3838"/>
                </a:solidFill>
                <a:latin typeface="Noto Sans"/>
              </a:rPr>
              <a:t>fecha de</a:t>
            </a:r>
            <a:r>
              <a:rPr b="0" lang="en-US" sz="1100" spc="4" strike="noStrike">
                <a:solidFill>
                  <a:srgbClr val="3a3838"/>
                </a:solidFill>
                <a:latin typeface="Noto Sans"/>
              </a:rPr>
              <a:t> </a:t>
            </a:r>
            <a:r>
              <a:rPr b="0" lang="en-US" sz="1100" spc="-4" strike="noStrike">
                <a:solidFill>
                  <a:srgbClr val="3a3838"/>
                </a:solidFill>
                <a:latin typeface="Noto Sans"/>
              </a:rPr>
              <a:t>emisión.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262680" y="3359520"/>
            <a:ext cx="416772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723240" indent="-710280">
              <a:lnSpc>
                <a:spcPct val="118000"/>
              </a:lnSpc>
              <a:spcBef>
                <a:spcPts val="99"/>
              </a:spcBef>
            </a:pPr>
            <a:r>
              <a:rPr b="0" lang="en-US" sz="2600" spc="38" strike="noStrike">
                <a:solidFill>
                  <a:srgbClr val="9dd5a8"/>
                </a:solidFill>
                <a:latin typeface="Arial"/>
              </a:rPr>
              <a:t>Gracias </a:t>
            </a:r>
            <a:r>
              <a:rPr b="0" lang="en-US" sz="2600" spc="94" strike="noStrike">
                <a:solidFill>
                  <a:srgbClr val="9dd5a8"/>
                </a:solidFill>
                <a:latin typeface="Arial"/>
              </a:rPr>
              <a:t>por</a:t>
            </a:r>
            <a:r>
              <a:rPr b="0" lang="en-US" sz="2600" spc="-338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89" strike="noStrike">
                <a:solidFill>
                  <a:srgbClr val="9dd5a8"/>
                </a:solidFill>
                <a:latin typeface="Arial"/>
              </a:rPr>
              <a:t>considerarnos  </a:t>
            </a:r>
            <a:r>
              <a:rPr b="0" lang="en-US" sz="2600" spc="52" strike="noStrike">
                <a:solidFill>
                  <a:srgbClr val="9dd5a8"/>
                </a:solidFill>
                <a:latin typeface="Arial"/>
              </a:rPr>
              <a:t>para </a:t>
            </a:r>
            <a:r>
              <a:rPr b="0" lang="en-US" sz="2600" spc="58" strike="noStrike">
                <a:solidFill>
                  <a:srgbClr val="9dd5a8"/>
                </a:solidFill>
                <a:latin typeface="Arial"/>
              </a:rPr>
              <a:t>su</a:t>
            </a:r>
            <a:r>
              <a:rPr b="0" lang="en-US" sz="2600" spc="-262" strike="noStrike">
                <a:solidFill>
                  <a:srgbClr val="9dd5a8"/>
                </a:solidFill>
                <a:latin typeface="Arial"/>
              </a:rPr>
              <a:t> </a:t>
            </a:r>
            <a:r>
              <a:rPr b="0" lang="en-US" sz="2600" spc="63" strike="noStrike">
                <a:solidFill>
                  <a:srgbClr val="9dd5a8"/>
                </a:solidFill>
                <a:latin typeface="Arial"/>
              </a:rPr>
              <a:t>proyecto.</a:t>
            </a:r>
            <a:endParaRPr b="0" lang="en-US" sz="2600" spc="-1" strike="noStrike"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2019-03-26T03:32:27Z</dcterms:created>
  <dc:creator>helicaedro</dc:creator>
  <dc:description/>
  <dc:language>en-US</dc:language>
  <cp:lastModifiedBy/>
  <dcterms:modified xsi:type="dcterms:W3CDTF">2019-03-26T04:35:57Z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2019-03-24T00:00:00Z</vt:filetime>
  </property>
  <property fmtid="{D5CDD505-2E9C-101B-9397-08002B2CF9AE}" pid="4" name="Creator">
    <vt:lpwstr>Microsoft® Word 2013</vt:lpwstr>
  </property>
  <property fmtid="{D5CDD505-2E9C-101B-9397-08002B2CF9AE}" pid="5" name="HyperlinksChanged">
    <vt:bool>0</vt:bool>
  </property>
  <property fmtid="{D5CDD505-2E9C-101B-9397-08002B2CF9AE}" pid="6" name="LastSaved">
    <vt:filetime>2019-03-26T00:00:00Z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