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.jpeg" ContentType="image/jpeg"/>
  <Override PartName="/ppt/media/image15.png" ContentType="image/png"/>
  <Override PartName="/ppt/media/image13.png" ContentType="image/png"/>
  <Override PartName="/ppt/media/image14.png" ContentType="image/png"/>
  <Override PartName="/ppt/media/image1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380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90748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60440"/>
            <a:ext cx="90748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6044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4120" y="406044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2280" y="176940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40560" y="176940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6044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2280" y="406044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40560" y="406044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769400"/>
            <a:ext cx="907488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90748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52680" y="2211840"/>
            <a:ext cx="8777880" cy="585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6044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400"/>
            <a:ext cx="907488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4120" y="406044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60440"/>
            <a:ext cx="90748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90748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4060440"/>
            <a:ext cx="90748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6044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4120" y="406044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2280" y="176940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40560" y="176940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406044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2280" y="406044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40560" y="4060440"/>
            <a:ext cx="29217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90748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52680" y="2211840"/>
            <a:ext cx="8777880" cy="585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6044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4120" y="406044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4120" y="1769400"/>
            <a:ext cx="4428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60440"/>
            <a:ext cx="90748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"/>
            <a:ext cx="10079640" cy="1188360"/>
          </a:xfrm>
          <a:custGeom>
            <a:avLst/>
            <a:gdLst/>
            <a:ahLst/>
            <a:rect l="l" t="t" r="r" b="b"/>
            <a:pathLst>
              <a:path w="10079990" h="1188720">
                <a:moveTo>
                  <a:pt x="10079990" y="0"/>
                </a:moveTo>
                <a:lnTo>
                  <a:pt x="0" y="0"/>
                </a:lnTo>
                <a:lnTo>
                  <a:pt x="0" y="1188720"/>
                </a:lnTo>
                <a:lnTo>
                  <a:pt x="10079990" y="1188720"/>
                </a:lnTo>
                <a:lnTo>
                  <a:pt x="10079990" y="0"/>
                </a:lnTo>
                <a:close/>
              </a:path>
            </a:pathLst>
          </a:custGeom>
          <a:solidFill>
            <a:srgbClr val="1828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63800" y="127440"/>
            <a:ext cx="914040" cy="914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76920" y="2529000"/>
            <a:ext cx="7529400" cy="7567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4800" spc="-1" strike="noStrike">
                <a:latin typeface="Calibri"/>
              </a:rPr>
              <a:t>Click to edit the title text format</a:t>
            </a:r>
            <a:endParaRPr b="0" lang="en-US" sz="4800" spc="-1" strike="noStrike"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97120" y="3267000"/>
            <a:ext cx="8289000" cy="2873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Calibri"/>
              </a:rPr>
              <a:t>Click to edit the outline text format</a:t>
            </a:r>
            <a:endParaRPr b="0" lang="en-US" sz="2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Calibri"/>
              </a:rPr>
              <a:t>Second Outline Level</a:t>
            </a:r>
            <a:endParaRPr b="0" lang="en-US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Calibri"/>
              </a:rPr>
              <a:t>Third Outline Level</a:t>
            </a:r>
            <a:endParaRPr b="0" lang="en-US" sz="2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Calibri"/>
              </a:rPr>
              <a:t>Fourth Outline Level</a:t>
            </a:r>
            <a:endParaRPr b="0" lang="en-US" sz="2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Calibri"/>
              </a:rPr>
              <a:t>Fifth Outline Level</a:t>
            </a:r>
            <a:endParaRPr b="0" lang="en-US" sz="2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Calibri"/>
              </a:rPr>
              <a:t>Sixth Outline Level</a:t>
            </a:r>
            <a:endParaRPr b="0" lang="en-US" sz="2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Calibri"/>
              </a:rPr>
              <a:t>Seventh Outline Level</a:t>
            </a:r>
            <a:endParaRPr b="0" lang="en-US" sz="2800" spc="-1" strike="noStrike"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7666920" y="7129080"/>
            <a:ext cx="2205000" cy="2808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04360" y="7033320"/>
            <a:ext cx="2318760" cy="377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260480" y="7033320"/>
            <a:ext cx="2318760" cy="37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EA2D029-8ECE-4F63-B705-4FE2E3A9D18C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720"/>
            <a:ext cx="10079640" cy="1188360"/>
          </a:xfrm>
          <a:custGeom>
            <a:avLst/>
            <a:gdLst/>
            <a:ahLst/>
            <a:rect l="l" t="t" r="r" b="b"/>
            <a:pathLst>
              <a:path w="10079990" h="1188720">
                <a:moveTo>
                  <a:pt x="10079990" y="0"/>
                </a:moveTo>
                <a:lnTo>
                  <a:pt x="0" y="0"/>
                </a:lnTo>
                <a:lnTo>
                  <a:pt x="0" y="1188720"/>
                </a:lnTo>
                <a:lnTo>
                  <a:pt x="10079990" y="1188720"/>
                </a:lnTo>
                <a:lnTo>
                  <a:pt x="10079990" y="0"/>
                </a:lnTo>
                <a:close/>
              </a:path>
            </a:pathLst>
          </a:custGeom>
          <a:solidFill>
            <a:srgbClr val="1828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63800" y="127440"/>
            <a:ext cx="914040" cy="914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52680" y="2211840"/>
            <a:ext cx="8777880" cy="12628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4800" spc="-1" strike="noStrike">
                <a:latin typeface="Calibri"/>
              </a:rPr>
              <a:t>Cl</a:t>
            </a:r>
            <a:r>
              <a:rPr b="0" lang="en-US" sz="4800" spc="-1" strike="noStrike">
                <a:latin typeface="Calibri"/>
              </a:rPr>
              <a:t>ic</a:t>
            </a:r>
            <a:r>
              <a:rPr b="0" lang="en-US" sz="4800" spc="-1" strike="noStrike">
                <a:latin typeface="Calibri"/>
              </a:rPr>
              <a:t>k </a:t>
            </a:r>
            <a:r>
              <a:rPr b="0" lang="en-US" sz="4800" spc="-1" strike="noStrike">
                <a:latin typeface="Calibri"/>
              </a:rPr>
              <a:t>to </a:t>
            </a:r>
            <a:r>
              <a:rPr b="0" lang="en-US" sz="4800" spc="-1" strike="noStrike">
                <a:latin typeface="Calibri"/>
              </a:rPr>
              <a:t>e</a:t>
            </a:r>
            <a:r>
              <a:rPr b="0" lang="en-US" sz="4800" spc="-1" strike="noStrike">
                <a:latin typeface="Calibri"/>
              </a:rPr>
              <a:t>di</a:t>
            </a:r>
            <a:r>
              <a:rPr b="0" lang="en-US" sz="4800" spc="-1" strike="noStrike">
                <a:latin typeface="Calibri"/>
              </a:rPr>
              <a:t>t </a:t>
            </a:r>
            <a:r>
              <a:rPr b="0" lang="en-US" sz="4800" spc="-1" strike="noStrike">
                <a:latin typeface="Calibri"/>
              </a:rPr>
              <a:t>th</a:t>
            </a:r>
            <a:r>
              <a:rPr b="0" lang="en-US" sz="4800" spc="-1" strike="noStrike">
                <a:latin typeface="Calibri"/>
              </a:rPr>
              <a:t>e </a:t>
            </a:r>
            <a:r>
              <a:rPr b="0" lang="en-US" sz="4800" spc="-1" strike="noStrike">
                <a:latin typeface="Calibri"/>
              </a:rPr>
              <a:t>tit</a:t>
            </a:r>
            <a:r>
              <a:rPr b="0" lang="en-US" sz="4800" spc="-1" strike="noStrike">
                <a:latin typeface="Calibri"/>
              </a:rPr>
              <a:t>le </a:t>
            </a:r>
            <a:r>
              <a:rPr b="0" lang="en-US" sz="4800" spc="-1" strike="noStrike">
                <a:latin typeface="Calibri"/>
              </a:rPr>
              <a:t>te</a:t>
            </a:r>
            <a:r>
              <a:rPr b="0" lang="en-US" sz="4800" spc="-1" strike="noStrike">
                <a:latin typeface="Calibri"/>
              </a:rPr>
              <a:t>xt </a:t>
            </a:r>
            <a:r>
              <a:rPr b="0" lang="en-US" sz="4800" spc="-1" strike="noStrike">
                <a:latin typeface="Calibri"/>
              </a:rPr>
              <a:t>fo</a:t>
            </a:r>
            <a:r>
              <a:rPr b="0" lang="en-US" sz="4800" spc="-1" strike="noStrike">
                <a:latin typeface="Calibri"/>
              </a:rPr>
              <a:t>r</a:t>
            </a:r>
            <a:r>
              <a:rPr b="0" lang="en-US" sz="4800" spc="-1" strike="noStrike">
                <a:latin typeface="Calibri"/>
              </a:rPr>
              <a:t>m</a:t>
            </a:r>
            <a:r>
              <a:rPr b="0" lang="en-US" sz="4800" spc="-1" strike="noStrike">
                <a:latin typeface="Calibri"/>
              </a:rPr>
              <a:t>at</a:t>
            </a:r>
            <a:endParaRPr b="0" lang="en-US" sz="4800" spc="-1" strike="noStrike"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7666920" y="7129080"/>
            <a:ext cx="2205000" cy="2808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504360" y="7033320"/>
            <a:ext cx="2318760" cy="377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7260480" y="7033320"/>
            <a:ext cx="2318760" cy="37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AA3255C-1023-4E42-B0DC-AC5CC509F0CB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04000" y="1769400"/>
            <a:ext cx="90748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pml.org/es/purchase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y.studiopress.com/themes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38760" y="1397880"/>
            <a:ext cx="9514080" cy="6568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160200" y="6561360"/>
            <a:ext cx="845280" cy="845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3"/>
          <p:cNvSpPr txBox="1"/>
          <p:nvPr/>
        </p:nvSpPr>
        <p:spPr>
          <a:xfrm>
            <a:off x="1276920" y="2529000"/>
            <a:ext cx="752940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78120">
              <a:lnSpc>
                <a:spcPct val="100000"/>
              </a:lnSpc>
              <a:spcBef>
                <a:spcPts val="99"/>
              </a:spcBef>
            </a:pP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D</a:t>
            </a: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e</a:t>
            </a: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s</a:t>
            </a: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a</a:t>
            </a: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r</a:t>
            </a: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r</a:t>
            </a: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o</a:t>
            </a: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l</a:t>
            </a: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l</a:t>
            </a:r>
            <a:r>
              <a:rPr b="1" lang="en-US" sz="4800" spc="-9" strike="noStrike">
                <a:solidFill>
                  <a:srgbClr val="333333"/>
                </a:solidFill>
                <a:latin typeface="DejaVu Sans"/>
              </a:rPr>
              <a:t>o</a:t>
            </a:r>
            <a:r>
              <a:rPr b="1" lang="en-US" sz="4800" spc="-58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1" lang="en-US" sz="4800" spc="-24" strike="noStrike">
                <a:solidFill>
                  <a:srgbClr val="333333"/>
                </a:solidFill>
                <a:latin typeface="DejaVu Sans"/>
              </a:rPr>
              <a:t>W</a:t>
            </a:r>
            <a:r>
              <a:rPr b="1" lang="en-US" sz="4800" spc="-24" strike="noStrike">
                <a:solidFill>
                  <a:srgbClr val="333333"/>
                </a:solidFill>
                <a:latin typeface="DejaVu Sans"/>
              </a:rPr>
              <a:t>o</a:t>
            </a:r>
            <a:r>
              <a:rPr b="1" lang="en-US" sz="4800" spc="-24" strike="noStrike">
                <a:solidFill>
                  <a:srgbClr val="333333"/>
                </a:solidFill>
                <a:latin typeface="DejaVu Sans"/>
              </a:rPr>
              <a:t>r</a:t>
            </a:r>
            <a:r>
              <a:rPr b="1" lang="en-US" sz="4800" spc="-24" strike="noStrike">
                <a:solidFill>
                  <a:srgbClr val="333333"/>
                </a:solidFill>
                <a:latin typeface="DejaVu Sans"/>
              </a:rPr>
              <a:t>d</a:t>
            </a:r>
            <a:r>
              <a:rPr b="1" lang="en-US" sz="4800" spc="-24" strike="noStrike">
                <a:solidFill>
                  <a:srgbClr val="333333"/>
                </a:solidFill>
                <a:latin typeface="DejaVu Sans"/>
              </a:rPr>
              <a:t>p</a:t>
            </a:r>
            <a:r>
              <a:rPr b="1" lang="en-US" sz="4800" spc="-24" strike="noStrike">
                <a:solidFill>
                  <a:srgbClr val="333333"/>
                </a:solidFill>
                <a:latin typeface="DejaVu Sans"/>
              </a:rPr>
              <a:t>r</a:t>
            </a:r>
            <a:r>
              <a:rPr b="1" lang="en-US" sz="4800" spc="-24" strike="noStrike">
                <a:solidFill>
                  <a:srgbClr val="333333"/>
                </a:solidFill>
                <a:latin typeface="DejaVu Sans"/>
              </a:rPr>
              <a:t>e</a:t>
            </a:r>
            <a:r>
              <a:rPr b="1" lang="en-US" sz="4800" spc="-24" strike="noStrike">
                <a:solidFill>
                  <a:srgbClr val="333333"/>
                </a:solidFill>
                <a:latin typeface="DejaVu Sans"/>
              </a:rPr>
              <a:t>s</a:t>
            </a:r>
            <a:r>
              <a:rPr b="1" lang="en-US" sz="4800" spc="-24" strike="noStrike">
                <a:solidFill>
                  <a:srgbClr val="333333"/>
                </a:solidFill>
                <a:latin typeface="DejaVu Sans"/>
              </a:rPr>
              <a:t>s</a:t>
            </a:r>
            <a:endParaRPr b="0" lang="en-US" sz="4800" spc="-1" strike="noStrike">
              <a:latin typeface="Calibri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058200" y="4029120"/>
            <a:ext cx="40294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US" sz="3200" spc="-4" strike="noStrike">
                <a:latin typeface="DejaVu Sans"/>
              </a:rPr>
              <a:t>wikiwiki.com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5449680" y="6176520"/>
            <a:ext cx="44362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4" strike="noStrike">
                <a:latin typeface="Arial"/>
              </a:rPr>
              <a:t>Barcelona, Noviembre 2018 </a:t>
            </a:r>
            <a:r>
              <a:rPr b="0" lang="en-US" sz="1400" spc="-1" strike="noStrike">
                <a:latin typeface="Arial"/>
              </a:rPr>
              <a:t>| </a:t>
            </a:r>
            <a:r>
              <a:rPr b="0" lang="en-US" sz="1400" spc="-4" strike="noStrike">
                <a:solidFill>
                  <a:srgbClr val="f9a519"/>
                </a:solidFill>
                <a:latin typeface="Arial"/>
              </a:rPr>
              <a:t>Confidencial </a:t>
            </a:r>
            <a:r>
              <a:rPr b="0" lang="en-US" sz="1400" spc="-1" strike="noStrike">
                <a:solidFill>
                  <a:srgbClr val="f9a519"/>
                </a:solidFill>
                <a:latin typeface="Arial"/>
              </a:rPr>
              <a:t>y uso</a:t>
            </a:r>
            <a:r>
              <a:rPr b="0" lang="en-US" sz="1400" spc="94" strike="noStrike">
                <a:solidFill>
                  <a:srgbClr val="f9a519"/>
                </a:solidFill>
                <a:latin typeface="Arial"/>
              </a:rPr>
              <a:t> </a:t>
            </a:r>
            <a:r>
              <a:rPr b="0" lang="en-US" sz="1400" spc="-4" strike="noStrike">
                <a:solidFill>
                  <a:srgbClr val="f9a519"/>
                </a:solidFill>
                <a:latin typeface="Arial"/>
              </a:rPr>
              <a:t>interno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229600" y="6297120"/>
            <a:ext cx="1789200" cy="17373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212840" y="474480"/>
            <a:ext cx="181332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615320" y="1774800"/>
            <a:ext cx="68443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Condiciones </a:t>
            </a:r>
            <a:r>
              <a:rPr b="0" lang="en-US" sz="4000" spc="-9" strike="noStrike">
                <a:solidFill>
                  <a:srgbClr val="333333"/>
                </a:solidFill>
                <a:latin typeface="DejaVu Sans"/>
              </a:rPr>
              <a:t>de</a:t>
            </a:r>
            <a:r>
              <a:rPr b="0" lang="en-US" sz="4000" spc="-103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aceptación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950360" y="3156480"/>
            <a:ext cx="5864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000" spc="-52" strike="noStrike">
                <a:solidFill>
                  <a:srgbClr val="585858"/>
                </a:solidFill>
                <a:latin typeface="DejaVu Sans"/>
              </a:rPr>
              <a:t>V</a:t>
            </a:r>
            <a:r>
              <a:rPr b="1" lang="en-US" sz="1000" spc="-4" strike="noStrike">
                <a:solidFill>
                  <a:srgbClr val="585858"/>
                </a:solidFill>
                <a:latin typeface="DejaVu Sans"/>
              </a:rPr>
              <a:t>al</a:t>
            </a:r>
            <a:r>
              <a:rPr b="1" lang="en-US" sz="1000" spc="-12" strike="noStrike">
                <a:solidFill>
                  <a:srgbClr val="585858"/>
                </a:solidFill>
                <a:latin typeface="DejaVu Sans"/>
              </a:rPr>
              <a:t>i</a:t>
            </a: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d</a:t>
            </a:r>
            <a:r>
              <a:rPr b="1" lang="en-US" sz="1000" spc="-1" strike="noStrike">
                <a:solidFill>
                  <a:srgbClr val="585858"/>
                </a:solidFill>
                <a:latin typeface="DejaVu Sans"/>
              </a:rPr>
              <a:t>e</a:t>
            </a:r>
            <a:r>
              <a:rPr b="1" lang="en-US" sz="1000" spc="-12" strike="noStrike">
                <a:solidFill>
                  <a:srgbClr val="585858"/>
                </a:solidFill>
                <a:latin typeface="DejaVu Sans"/>
              </a:rPr>
              <a:t>z</a:t>
            </a:r>
            <a:r>
              <a:rPr b="1" lang="en-US" sz="1000" spc="-1" strike="noStrike">
                <a:solidFill>
                  <a:srgbClr val="585858"/>
                </a:solidFill>
                <a:latin typeface="DejaVu Sans"/>
              </a:rPr>
              <a:t>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950360" y="3415680"/>
            <a:ext cx="7020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000" spc="-1" strike="noStrike">
                <a:solidFill>
                  <a:srgbClr val="585858"/>
                </a:solidFill>
                <a:latin typeface="Arial"/>
              </a:rPr>
              <a:t>•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4950360" y="5028480"/>
            <a:ext cx="7020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000" spc="-1" strike="noStrike">
                <a:solidFill>
                  <a:srgbClr val="585858"/>
                </a:solidFill>
                <a:latin typeface="Arial"/>
              </a:rPr>
              <a:t>•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4950360" y="3420720"/>
            <a:ext cx="4845960" cy="21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/>
          <a:p>
            <a:pPr marL="241200">
              <a:lnSpc>
                <a:spcPts val="1080"/>
              </a:lnSpc>
              <a:spcBef>
                <a:spcPts val="235"/>
              </a:spcBef>
            </a:pP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La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presente propuesta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tiene una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validez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de 30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días naturales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a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partir de 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la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fecha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de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recepción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de la</a:t>
            </a:r>
            <a:r>
              <a:rPr b="0" lang="en-US" sz="1000" spc="-43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misma.</a:t>
            </a:r>
            <a:endParaRPr b="0" lang="en-US" sz="1000" spc="-1" strike="noStrike">
              <a:latin typeface="Arial"/>
            </a:endParaRPr>
          </a:p>
          <a:p>
            <a:pPr marL="241200" indent="-228240">
              <a:lnSpc>
                <a:spcPct val="89000"/>
              </a:lnSpc>
              <a:spcBef>
                <a:spcPts val="989"/>
              </a:spcBef>
              <a:buClr>
                <a:srgbClr val="585858"/>
              </a:buClr>
              <a:buFont typeface="Liberation Sans"/>
              <a:buChar char="•"/>
            </a:pP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Los resultados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de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los trabajos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realizados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por </a:t>
            </a:r>
            <a:r>
              <a:rPr b="0" lang="en-US" sz="1000" spc="-12" strike="noStrike">
                <a:solidFill>
                  <a:srgbClr val="585858"/>
                </a:solidFill>
                <a:latin typeface="DejaVu Sans"/>
              </a:rPr>
              <a:t>Pablo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Monteserín en  ejecución del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proyecto se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entenderán automáticamente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recibidos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y 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aprobados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por el</a:t>
            </a:r>
            <a:r>
              <a:rPr b="0" lang="en-US" sz="1000" spc="-18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cliente: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US" sz="1000" spc="-1" strike="noStrike">
              <a:latin typeface="Arial"/>
            </a:endParaRPr>
          </a:p>
          <a:p>
            <a:pPr marL="241200" indent="-228240">
              <a:lnSpc>
                <a:spcPct val="89000"/>
              </a:lnSpc>
              <a:buClr>
                <a:srgbClr val="585858"/>
              </a:buClr>
              <a:buFont typeface="Liberation Sans"/>
              <a:buChar char="•"/>
            </a:pPr>
            <a:r>
              <a:rPr b="0" lang="en-US" sz="1000" spc="-12" strike="noStrike">
                <a:solidFill>
                  <a:srgbClr val="585858"/>
                </a:solidFill>
                <a:latin typeface="DejaVu Sans"/>
              </a:rPr>
              <a:t>Por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el transcurso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de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los plazos acordados para la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recepción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y 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aprobación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sin que el cliente haya emitido por escrito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y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remitido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a </a:t>
            </a:r>
            <a:r>
              <a:rPr b="0" lang="en-US" sz="1000" spc="-12" strike="noStrike">
                <a:solidFill>
                  <a:srgbClr val="585858"/>
                </a:solidFill>
                <a:latin typeface="DejaVu Sans"/>
              </a:rPr>
              <a:t>Pablo 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Monteserín sus eventuales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reservas,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fundadas en la disconformidad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de 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los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resultados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con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las especi caciones</a:t>
            </a:r>
            <a:r>
              <a:rPr b="0" lang="en-US" sz="1000" spc="-52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pactadas.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US" sz="1000" spc="-1" strike="noStrike">
              <a:latin typeface="Arial"/>
            </a:endParaRPr>
          </a:p>
          <a:p>
            <a:pPr marL="241200">
              <a:lnSpc>
                <a:spcPct val="89000"/>
              </a:lnSpc>
            </a:pP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Si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el cliente hubiera formulado dichas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reservas,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cuando estas hayan  sido consideradas por </a:t>
            </a:r>
            <a:r>
              <a:rPr b="0" lang="en-US" sz="1000" spc="-12" strike="noStrike">
                <a:solidFill>
                  <a:srgbClr val="585858"/>
                </a:solidFill>
                <a:latin typeface="DejaVu Sans"/>
              </a:rPr>
              <a:t>Pablo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Monteserín y/o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cuando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dichos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resultados 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sean utilizados de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forma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operativa por el cliente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o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se encuentren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en  explotación.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4950360" y="5707800"/>
            <a:ext cx="220896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000" spc="-4" strike="noStrike">
                <a:solidFill>
                  <a:srgbClr val="585858"/>
                </a:solidFill>
                <a:latin typeface="DejaVu Sans"/>
              </a:rPr>
              <a:t>Limitación </a:t>
            </a: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de</a:t>
            </a:r>
            <a:r>
              <a:rPr b="1" lang="en-US" sz="1000" spc="-58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responsabilidad: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4950360" y="6503040"/>
            <a:ext cx="7020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000" spc="-1" strike="noStrike">
                <a:solidFill>
                  <a:srgbClr val="585858"/>
                </a:solidFill>
                <a:latin typeface="Arial"/>
              </a:rPr>
              <a:t>•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4950360" y="5972040"/>
            <a:ext cx="4806000" cy="8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41200" indent="-228240">
              <a:lnSpc>
                <a:spcPct val="89000"/>
              </a:lnSpc>
              <a:spcBef>
                <a:spcPts val="224"/>
              </a:spcBef>
              <a:buClr>
                <a:srgbClr val="585858"/>
              </a:buClr>
              <a:buFont typeface="Liberation Sans"/>
              <a:buChar char="•"/>
            </a:pPr>
            <a:r>
              <a:rPr b="0" lang="en-US" sz="1000" spc="-12" strike="noStrike">
                <a:solidFill>
                  <a:srgbClr val="585858"/>
                </a:solidFill>
                <a:latin typeface="DejaVu Sans"/>
              </a:rPr>
              <a:t>Pablo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Monteserín declina cualquier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responsabilidad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que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pudiese venir  inducida por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problemas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con el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software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utilizado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o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accesos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a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servidores 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de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Internet del</a:t>
            </a:r>
            <a:r>
              <a:rPr b="0" lang="en-US" sz="1000" spc="-29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cliente.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US" sz="1000" spc="-1" strike="noStrike">
              <a:latin typeface="Arial"/>
            </a:endParaRPr>
          </a:p>
          <a:p>
            <a:pPr marL="241200">
              <a:lnSpc>
                <a:spcPts val="1069"/>
              </a:lnSpc>
            </a:pP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Cualquier perjuicio deberá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ser reclamado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a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las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empresas 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suministradoras del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software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o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los oportunos servicios de</a:t>
            </a:r>
            <a:r>
              <a:rPr b="0" lang="en-US" sz="1000" spc="-49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acceso.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486360" y="3164040"/>
            <a:ext cx="16282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Condiciones</a:t>
            </a:r>
            <a:r>
              <a:rPr b="1" lang="en-US" sz="1000" spc="-29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generales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486360" y="3428280"/>
            <a:ext cx="243612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41200" indent="-228240">
              <a:lnSpc>
                <a:spcPct val="100000"/>
              </a:lnSpc>
              <a:spcBef>
                <a:spcPts val="99"/>
              </a:spcBef>
              <a:buClr>
                <a:srgbClr val="585858"/>
              </a:buClr>
              <a:buFont typeface="Liberation Sans"/>
              <a:buChar char="•"/>
            </a:pP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Los </a:t>
            </a: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impuestos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no están</a:t>
            </a:r>
            <a:r>
              <a:rPr b="0" lang="en-US" sz="1000" spc="-32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incluidos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486360" y="3692520"/>
            <a:ext cx="180540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000" spc="-4" strike="noStrike">
                <a:solidFill>
                  <a:srgbClr val="585858"/>
                </a:solidFill>
                <a:latin typeface="DejaVu Sans"/>
              </a:rPr>
              <a:t>Retrasos </a:t>
            </a:r>
            <a:r>
              <a:rPr b="1" lang="en-US" sz="1000" spc="-1" strike="noStrike">
                <a:solidFill>
                  <a:srgbClr val="585858"/>
                </a:solidFill>
                <a:latin typeface="DejaVu Sans"/>
              </a:rPr>
              <a:t>y </a:t>
            </a: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fuerza</a:t>
            </a:r>
            <a:r>
              <a:rPr b="1" lang="en-US" sz="1000" spc="-58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1" lang="en-US" sz="1000" spc="-12" strike="noStrike">
                <a:solidFill>
                  <a:srgbClr val="585858"/>
                </a:solidFill>
                <a:latin typeface="DejaVu Sans"/>
              </a:rPr>
              <a:t>mayor</a:t>
            </a:r>
            <a:r>
              <a:rPr b="0" lang="en-US" sz="1000" spc="-12" strike="noStrike">
                <a:solidFill>
                  <a:srgbClr val="585858"/>
                </a:solidFill>
                <a:latin typeface="DejaVu Sans"/>
              </a:rPr>
              <a:t>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486360" y="3950280"/>
            <a:ext cx="7020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000" spc="-1" strike="noStrike">
                <a:solidFill>
                  <a:srgbClr val="585858"/>
                </a:solidFill>
                <a:latin typeface="Arial"/>
              </a:rPr>
              <a:t>•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714960" y="3955320"/>
            <a:ext cx="373932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/>
          <a:p>
            <a:pPr marL="12600">
              <a:lnSpc>
                <a:spcPts val="1080"/>
              </a:lnSpc>
              <a:spcBef>
                <a:spcPts val="235"/>
              </a:spcBef>
            </a:pP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Pablo Monteserín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no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se hará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responsable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de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retrasos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en  el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proyecto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por motivos de fuerza</a:t>
            </a:r>
            <a:r>
              <a:rPr b="0" lang="en-US" sz="1000" spc="-32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0" lang="en-US" sz="1000" spc="-18" strike="noStrike">
                <a:solidFill>
                  <a:srgbClr val="585858"/>
                </a:solidFill>
                <a:latin typeface="DejaVu Sans"/>
              </a:rPr>
              <a:t>mayor.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486360" y="4356720"/>
            <a:ext cx="218412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Responsabilidades del</a:t>
            </a:r>
            <a:r>
              <a:rPr b="1" lang="en-US" sz="1000" spc="-29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1" lang="en-US" sz="1000" spc="-9" strike="noStrike">
                <a:solidFill>
                  <a:srgbClr val="585858"/>
                </a:solidFill>
                <a:latin typeface="DejaVu Sans"/>
              </a:rPr>
              <a:t>cliente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5" name="CustomShape 17"/>
          <p:cNvSpPr/>
          <p:nvPr/>
        </p:nvSpPr>
        <p:spPr>
          <a:xfrm>
            <a:off x="486360" y="4620960"/>
            <a:ext cx="395244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41200" indent="-228240">
              <a:lnSpc>
                <a:spcPct val="89000"/>
              </a:lnSpc>
              <a:spcBef>
                <a:spcPts val="224"/>
              </a:spcBef>
              <a:buClr>
                <a:srgbClr val="585858"/>
              </a:buClr>
              <a:buFont typeface="Liberation Sans"/>
              <a:buChar char="•"/>
            </a:pP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Durante las distintas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fases, será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necesario contar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con una 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persona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responsable representando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al cliente como 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interlocutor.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US" sz="1000" spc="-1" strike="noStrike">
              <a:latin typeface="Arial"/>
            </a:endParaRPr>
          </a:p>
          <a:p>
            <a:pPr marL="241200" indent="-228240">
              <a:lnSpc>
                <a:spcPct val="89000"/>
              </a:lnSpc>
              <a:buClr>
                <a:srgbClr val="585858"/>
              </a:buClr>
              <a:buFont typeface="Liberation Sans"/>
              <a:buChar char="•"/>
            </a:pP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Será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responsabilidad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del cliente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la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aportación de toda la  información necesaria para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la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realización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del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proyecto.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El 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retraso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en la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entrega </a:t>
            </a:r>
            <a:r>
              <a:rPr b="0" lang="en-US" sz="1000" spc="-1" strike="noStrike">
                <a:solidFill>
                  <a:srgbClr val="585858"/>
                </a:solidFill>
                <a:latin typeface="DejaVu Sans"/>
              </a:rPr>
              <a:t>de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dicha información puede suponer 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retrasos </a:t>
            </a:r>
            <a:r>
              <a:rPr b="0" lang="en-US" sz="1000" spc="-4" strike="noStrike">
                <a:solidFill>
                  <a:srgbClr val="585858"/>
                </a:solidFill>
                <a:latin typeface="DejaVu Sans"/>
              </a:rPr>
              <a:t>en los plazos de</a:t>
            </a:r>
            <a:r>
              <a:rPr b="0" lang="en-US" sz="1000" spc="-18" strike="noStrike">
                <a:solidFill>
                  <a:srgbClr val="585858"/>
                </a:solidFill>
                <a:latin typeface="DejaVu Sans"/>
              </a:rPr>
              <a:t> </a:t>
            </a:r>
            <a:r>
              <a:rPr b="0" lang="en-US" sz="1000" spc="-9" strike="noStrike">
                <a:solidFill>
                  <a:srgbClr val="585858"/>
                </a:solidFill>
                <a:latin typeface="DejaVu Sans"/>
              </a:rPr>
              <a:t>entrega.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" name="CustomShape 18"/>
          <p:cNvSpPr/>
          <p:nvPr/>
        </p:nvSpPr>
        <p:spPr>
          <a:xfrm>
            <a:off x="8229600" y="-182880"/>
            <a:ext cx="1789200" cy="1737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212840" y="474480"/>
            <a:ext cx="181332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615320" y="1774800"/>
            <a:ext cx="68443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Condiciones </a:t>
            </a:r>
            <a:r>
              <a:rPr b="0" lang="en-US" sz="4000" spc="-9" strike="noStrike">
                <a:solidFill>
                  <a:srgbClr val="333333"/>
                </a:solidFill>
                <a:latin typeface="DejaVu Sans"/>
              </a:rPr>
              <a:t>de</a:t>
            </a:r>
            <a:r>
              <a:rPr b="0" lang="en-US" sz="4000" spc="-103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aceptación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707400" y="3273480"/>
            <a:ext cx="4029840" cy="28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44000"/>
              </a:lnSpc>
              <a:spcBef>
                <a:spcPts val="96"/>
              </a:spcBef>
            </a:pPr>
            <a:r>
              <a:rPr b="1" lang="en-US" sz="1600" spc="-4" strike="noStrike">
                <a:solidFill>
                  <a:srgbClr val="333333"/>
                </a:solidFill>
                <a:latin typeface="DejaVu Sans"/>
              </a:rPr>
              <a:t>El contenido de este documento</a:t>
            </a:r>
            <a:r>
              <a:rPr b="1" lang="en-US" sz="1600" spc="-109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1" lang="en-US" sz="1600" spc="-4" strike="noStrike">
                <a:solidFill>
                  <a:srgbClr val="333333"/>
                </a:solidFill>
                <a:latin typeface="DejaVu Sans"/>
              </a:rPr>
              <a:t>es  estrictamente </a:t>
            </a:r>
            <a:r>
              <a:rPr b="1" lang="en-US" sz="1600" spc="-9" strike="noStrike">
                <a:solidFill>
                  <a:srgbClr val="333333"/>
                </a:solidFill>
                <a:latin typeface="DejaVu Sans"/>
              </a:rPr>
              <a:t>confidencial</a:t>
            </a:r>
            <a:r>
              <a:rPr b="0" lang="en-US" sz="1600" spc="-9" strike="noStrike">
                <a:solidFill>
                  <a:srgbClr val="333333"/>
                </a:solidFill>
                <a:latin typeface="DejaVu Sans"/>
              </a:rPr>
              <a:t>, </a:t>
            </a:r>
            <a:r>
              <a:rPr b="0" lang="en-US" sz="1600" spc="-1" strike="noStrike">
                <a:solidFill>
                  <a:srgbClr val="333333"/>
                </a:solidFill>
                <a:latin typeface="DejaVu Sans"/>
              </a:rPr>
              <a:t>y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está  </a:t>
            </a:r>
            <a:r>
              <a:rPr b="0" lang="en-US" sz="1600" spc="-9" strike="noStrike">
                <a:solidFill>
                  <a:srgbClr val="333333"/>
                </a:solidFill>
                <a:latin typeface="DejaVu Sans"/>
              </a:rPr>
              <a:t>dirigido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al destinatario señalado </a:t>
            </a:r>
            <a:r>
              <a:rPr b="0" lang="en-US" sz="1600" spc="-1" strike="noStrike">
                <a:solidFill>
                  <a:srgbClr val="333333"/>
                </a:solidFill>
                <a:latin typeface="DejaVu Sans"/>
              </a:rPr>
              <a:t>y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su  </a:t>
            </a:r>
            <a:r>
              <a:rPr b="0" lang="en-US" sz="1600" spc="-9" strike="noStrike">
                <a:solidFill>
                  <a:srgbClr val="333333"/>
                </a:solidFill>
                <a:latin typeface="DejaVu Sans"/>
              </a:rPr>
              <a:t>equipo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de </a:t>
            </a:r>
            <a:r>
              <a:rPr b="0" lang="en-US" sz="1600" spc="-9" strike="noStrike">
                <a:solidFill>
                  <a:srgbClr val="333333"/>
                </a:solidFill>
                <a:latin typeface="DejaVu Sans"/>
              </a:rPr>
              <a:t>trabajo. </a:t>
            </a:r>
            <a:r>
              <a:rPr b="0" lang="en-US" sz="1600" spc="-24" strike="noStrike">
                <a:solidFill>
                  <a:srgbClr val="333333"/>
                </a:solidFill>
                <a:latin typeface="DejaVu Sans"/>
              </a:rPr>
              <a:t>Por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tanto, </a:t>
            </a:r>
            <a:r>
              <a:rPr b="0" lang="en-US" sz="1600" spc="-9" strike="noStrike">
                <a:solidFill>
                  <a:srgbClr val="333333"/>
                </a:solidFill>
                <a:latin typeface="DejaVu Sans"/>
              </a:rPr>
              <a:t>ninguna 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parte de este </a:t>
            </a:r>
            <a:r>
              <a:rPr b="0" lang="en-US" sz="1600" spc="-9" strike="noStrike">
                <a:solidFill>
                  <a:srgbClr val="333333"/>
                </a:solidFill>
                <a:latin typeface="DejaVu Sans"/>
              </a:rPr>
              <a:t>documento puede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ser  </a:t>
            </a:r>
            <a:r>
              <a:rPr b="0" lang="en-US" sz="1600" spc="-9" strike="noStrike">
                <a:solidFill>
                  <a:srgbClr val="333333"/>
                </a:solidFill>
                <a:latin typeface="DejaVu Sans"/>
              </a:rPr>
              <a:t>difundida </a:t>
            </a:r>
            <a:r>
              <a:rPr b="0" lang="en-US" sz="1600" spc="-1" strike="noStrike">
                <a:solidFill>
                  <a:srgbClr val="333333"/>
                </a:solidFill>
                <a:latin typeface="DejaVu Sans"/>
              </a:rPr>
              <a:t>a </a:t>
            </a:r>
            <a:r>
              <a:rPr b="0" lang="en-US" sz="1600" spc="-9" strike="noStrike">
                <a:solidFill>
                  <a:srgbClr val="333333"/>
                </a:solidFill>
                <a:latin typeface="DejaVu Sans"/>
              </a:rPr>
              <a:t>terceras partes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sin </a:t>
            </a:r>
            <a:r>
              <a:rPr b="0" lang="en-US" sz="1600" spc="-1" strike="noStrike">
                <a:solidFill>
                  <a:srgbClr val="333333"/>
                </a:solidFill>
                <a:latin typeface="DejaVu Sans"/>
              </a:rPr>
              <a:t>el  </a:t>
            </a:r>
            <a:r>
              <a:rPr b="0" lang="en-US" sz="1600" spc="-9" strike="noStrike">
                <a:solidFill>
                  <a:srgbClr val="333333"/>
                </a:solidFill>
                <a:latin typeface="DejaVu Sans"/>
              </a:rPr>
              <a:t>consentimiento </a:t>
            </a:r>
            <a:r>
              <a:rPr b="0" lang="en-US" sz="1600" spc="-12" strike="noStrike">
                <a:solidFill>
                  <a:srgbClr val="333333"/>
                </a:solidFill>
                <a:latin typeface="DejaVu Sans"/>
              </a:rPr>
              <a:t>expreso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por escrito de  </a:t>
            </a:r>
            <a:r>
              <a:rPr b="0" lang="en-US" sz="1600" spc="-18" strike="noStrike">
                <a:solidFill>
                  <a:srgbClr val="333333"/>
                </a:solidFill>
                <a:latin typeface="DejaVu Sans"/>
              </a:rPr>
              <a:t>Pablo</a:t>
            </a:r>
            <a:r>
              <a:rPr b="0" lang="en-US" sz="1600" spc="-12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Monteserín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134680" y="3273480"/>
            <a:ext cx="417672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44000"/>
              </a:lnSpc>
              <a:spcBef>
                <a:spcPts val="96"/>
              </a:spcBef>
            </a:pPr>
            <a:r>
              <a:rPr b="1" lang="en-US" sz="1600" spc="-4" strike="noStrike">
                <a:solidFill>
                  <a:srgbClr val="333333"/>
                </a:solidFill>
                <a:latin typeface="DejaVu Sans"/>
              </a:rPr>
              <a:t>Este documento está incompleto</a:t>
            </a:r>
            <a:r>
              <a:rPr b="1" lang="en-US" sz="1600" spc="-83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1" lang="en-US" sz="1600" spc="-4" strike="noStrike">
                <a:solidFill>
                  <a:srgbClr val="333333"/>
                </a:solidFill>
                <a:latin typeface="DejaVu Sans"/>
              </a:rPr>
              <a:t>sin  las explicaciones </a:t>
            </a:r>
            <a:r>
              <a:rPr b="1" lang="en-US" sz="1600" spc="-9" strike="noStrike">
                <a:solidFill>
                  <a:srgbClr val="333333"/>
                </a:solidFill>
                <a:latin typeface="DejaVu Sans"/>
              </a:rPr>
              <a:t>verbales </a:t>
            </a:r>
            <a:r>
              <a:rPr b="1" lang="en-US" sz="1600" spc="-4" strike="noStrike">
                <a:solidFill>
                  <a:srgbClr val="333333"/>
                </a:solidFill>
                <a:latin typeface="DejaVu Sans"/>
              </a:rPr>
              <a:t>que </a:t>
            </a:r>
            <a:r>
              <a:rPr b="1" lang="en-US" sz="1600" spc="-1" strike="noStrike">
                <a:solidFill>
                  <a:srgbClr val="333333"/>
                </a:solidFill>
                <a:latin typeface="DejaVu Sans"/>
              </a:rPr>
              <a:t>lo  </a:t>
            </a:r>
            <a:r>
              <a:rPr b="1" lang="en-US" sz="1600" spc="-4" strike="noStrike">
                <a:solidFill>
                  <a:srgbClr val="333333"/>
                </a:solidFill>
                <a:latin typeface="DejaVu Sans"/>
              </a:rPr>
              <a:t>acompañan en su</a:t>
            </a:r>
            <a:r>
              <a:rPr b="1" lang="en-US" sz="1600" spc="-32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1" lang="en-US" sz="1600" spc="-4" strike="noStrike">
                <a:solidFill>
                  <a:srgbClr val="333333"/>
                </a:solidFill>
                <a:latin typeface="DejaVu Sans"/>
              </a:rPr>
              <a:t>presentación</a:t>
            </a:r>
            <a:r>
              <a:rPr b="0" lang="en-US" sz="1600" spc="-4" strike="noStrike">
                <a:solidFill>
                  <a:srgbClr val="333333"/>
                </a:solidFill>
                <a:latin typeface="DejaVu Sans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8229600" y="-182880"/>
            <a:ext cx="1789200" cy="1737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25440" y="508680"/>
            <a:ext cx="1787760" cy="2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990"/>
              </a:lnSpc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229600" y="87120"/>
            <a:ext cx="1789200" cy="990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0" y="720"/>
            <a:ext cx="10078200" cy="6919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3874680" y="4174920"/>
            <a:ext cx="23288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4" strike="noStrike">
                <a:solidFill>
                  <a:srgbClr val="333333"/>
                </a:solidFill>
                <a:latin typeface="DejaVu Sans"/>
              </a:rPr>
              <a:t>Copyright </a:t>
            </a:r>
            <a:r>
              <a:rPr b="0" lang="en-US" sz="2000" spc="-1" strike="noStrike">
                <a:solidFill>
                  <a:srgbClr val="333333"/>
                </a:solidFill>
                <a:latin typeface="DejaVu Sans"/>
              </a:rPr>
              <a:t>©</a:t>
            </a:r>
            <a:r>
              <a:rPr b="0" lang="en-US" sz="2000" spc="-49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000" spc="-4" strike="noStrike">
                <a:solidFill>
                  <a:srgbClr val="333333"/>
                </a:solidFill>
                <a:latin typeface="DejaVu Sans"/>
              </a:rPr>
              <a:t>2018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652680" y="2211840"/>
            <a:ext cx="877104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7000" spc="-43" strike="noStrike">
                <a:solidFill>
                  <a:srgbClr val="333333"/>
                </a:solidFill>
                <a:latin typeface="DejaVu Sans"/>
              </a:rPr>
              <a:t>Pablo</a:t>
            </a:r>
            <a:r>
              <a:rPr b="1" lang="en-US" sz="7000" spc="-63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1" lang="en-US" sz="7000" spc="-9" strike="noStrike">
                <a:solidFill>
                  <a:srgbClr val="333333"/>
                </a:solidFill>
                <a:latin typeface="DejaVu Sans"/>
              </a:rPr>
              <a:t>Monteserín</a:t>
            </a:r>
            <a:endParaRPr b="0" lang="en-US" sz="7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12840" y="474480"/>
            <a:ext cx="181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229600" y="-182880"/>
            <a:ext cx="1789200" cy="1737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3729960" y="1774800"/>
            <a:ext cx="261792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C</a:t>
            </a:r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o</a:t>
            </a:r>
            <a:r>
              <a:rPr b="0" lang="en-US" sz="4000" spc="-9" strike="noStrike">
                <a:solidFill>
                  <a:srgbClr val="333333"/>
                </a:solidFill>
                <a:latin typeface="DejaVu Sans"/>
              </a:rPr>
              <a:t>n</a:t>
            </a: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t</a:t>
            </a:r>
            <a:r>
              <a:rPr b="0" lang="en-US" sz="4000" spc="4" strike="noStrike">
                <a:solidFill>
                  <a:srgbClr val="333333"/>
                </a:solidFill>
                <a:latin typeface="DejaVu Sans"/>
              </a:rPr>
              <a:t>e</a:t>
            </a:r>
            <a:r>
              <a:rPr b="0" lang="en-US" sz="4000" spc="-9" strike="noStrike">
                <a:solidFill>
                  <a:srgbClr val="333333"/>
                </a:solidFill>
                <a:latin typeface="DejaVu Sans"/>
              </a:rPr>
              <a:t>n</a:t>
            </a: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i</a:t>
            </a:r>
            <a:r>
              <a:rPr b="0" lang="en-US" sz="4000" spc="-12" strike="noStrike">
                <a:solidFill>
                  <a:srgbClr val="333333"/>
                </a:solidFill>
                <a:latin typeface="DejaVu Sans"/>
              </a:rPr>
              <a:t>d</a:t>
            </a:r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o</a:t>
            </a:r>
            <a:endParaRPr b="0" lang="en-US" sz="4000" spc="-1" strike="noStrike">
              <a:latin typeface="Calibri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</a:t>
            </a: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15400" y="342576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139040" y="3267000"/>
            <a:ext cx="5347440" cy="9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1000"/>
              </a:lnSpc>
              <a:spcBef>
                <a:spcPts val="99"/>
              </a:spcBef>
            </a:pP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18 url’s que serán migradas</a:t>
            </a:r>
            <a:r>
              <a:rPr b="0" lang="en-US" sz="2800" spc="-94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de  wikiwiki.com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815400" y="455472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815400" y="521028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1139040" y="4217040"/>
            <a:ext cx="8214120" cy="13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0120" bIns="0"/>
          <a:p>
            <a:pPr marL="12600">
              <a:lnSpc>
                <a:spcPct val="100000"/>
              </a:lnSpc>
              <a:spcBef>
                <a:spcPts val="1888"/>
              </a:spcBef>
            </a:pP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14 entradas del</a:t>
            </a:r>
            <a:r>
              <a:rPr b="0" lang="en-US" sz="2800" spc="-38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blog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89"/>
              </a:spcBef>
            </a:pP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La </a:t>
            </a:r>
            <a:r>
              <a:rPr b="0" lang="en-US" sz="2800" spc="-12" strike="noStrike">
                <a:solidFill>
                  <a:srgbClr val="333333"/>
                </a:solidFill>
                <a:latin typeface="DejaVu Sans"/>
              </a:rPr>
              <a:t>correspondiente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versión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en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ambos</a:t>
            </a:r>
            <a:r>
              <a:rPr b="0" lang="en-US" sz="2800" spc="-12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idiomas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12840" y="474480"/>
            <a:ext cx="181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546000" y="1774800"/>
            <a:ext cx="298476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9" strike="noStrike">
                <a:solidFill>
                  <a:srgbClr val="333333"/>
                </a:solidFill>
                <a:latin typeface="DejaVu Sans"/>
              </a:rPr>
              <a:t>Multiidioma</a:t>
            </a:r>
            <a:endParaRPr b="0" lang="en-US" sz="4000" spc="-1" strike="noStrike"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15400" y="342576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815400" y="408096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815400" y="473508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139040" y="3088080"/>
            <a:ext cx="8191800" cy="29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53000"/>
              </a:lnSpc>
              <a:spcBef>
                <a:spcPts val="99"/>
              </a:spcBef>
            </a:pP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La web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estará en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Español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e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Inglés.  </a:t>
            </a:r>
            <a:r>
              <a:rPr b="0" lang="en-US" sz="2800" spc="-12" strike="noStrike">
                <a:solidFill>
                  <a:srgbClr val="333333"/>
                </a:solidFill>
                <a:latin typeface="DejaVu Sans"/>
              </a:rPr>
              <a:t>Usaremos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el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plugin</a:t>
            </a:r>
            <a:r>
              <a:rPr b="0" lang="en-US" sz="2800" spc="12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4" strike="noStrike" u="sng">
                <a:solidFill>
                  <a:srgbClr val="2c70b7"/>
                </a:solidFill>
                <a:uFillTx/>
                <a:latin typeface="DejaVu Sans"/>
                <a:hlinkClick r:id="rId1"/>
              </a:rPr>
              <a:t>WPML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11000"/>
              </a:lnSpc>
              <a:spcBef>
                <a:spcPts val="1420"/>
              </a:spcBef>
            </a:pP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Actualmente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su valor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es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de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80€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anuales,</a:t>
            </a:r>
            <a:r>
              <a:rPr b="0" lang="en-US" sz="2800" spc="-77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18" strike="noStrike">
                <a:solidFill>
                  <a:srgbClr val="333333"/>
                </a:solidFill>
                <a:latin typeface="DejaVu Sans"/>
              </a:rPr>
              <a:t>pero 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este </a:t>
            </a:r>
            <a:r>
              <a:rPr b="0" lang="en-US" sz="2800" spc="-12" strike="noStrike">
                <a:solidFill>
                  <a:srgbClr val="333333"/>
                </a:solidFill>
                <a:latin typeface="DejaVu Sans"/>
              </a:rPr>
              <a:t>cargo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está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incluído en el pago único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de  la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página</a:t>
            </a:r>
            <a:r>
              <a:rPr b="0" lang="en-US" sz="2800" spc="-18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web.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8229600" y="-182880"/>
            <a:ext cx="1789200" cy="1737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212840" y="474480"/>
            <a:ext cx="181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156560" y="1774800"/>
            <a:ext cx="176688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Diseñ</a:t>
            </a:r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o</a:t>
            </a:r>
            <a:endParaRPr b="0" lang="en-US" sz="4000" spc="-1" strike="noStrike">
              <a:latin typeface="Calibri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15400" y="342576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897120" y="3267000"/>
            <a:ext cx="8289000" cy="4308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254520">
              <a:lnSpc>
                <a:spcPct val="111000"/>
              </a:lnSpc>
              <a:spcBef>
                <a:spcPts val="99"/>
              </a:spcBef>
            </a:pP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El diseño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establecido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en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cleanandhome.com 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será implementado mediante maquetación</a:t>
            </a:r>
            <a:r>
              <a:rPr b="0" lang="en-US" sz="2800" spc="-103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a 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medida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en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la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plantilla Genesis Sample, 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perteneciente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al</a:t>
            </a:r>
            <a:r>
              <a:rPr b="0" lang="en-US" sz="2800" spc="-4" strike="noStrike">
                <a:solidFill>
                  <a:srgbClr val="0066b3"/>
                </a:solidFill>
                <a:latin typeface="DejaVu Sans"/>
                <a:hlinkClick r:id="rId1"/>
              </a:rPr>
              <a:t> Genesis Framework</a:t>
            </a:r>
            <a:r>
              <a:rPr b="0" lang="en-US" sz="2800" spc="-24" strike="noStrike">
                <a:solidFill>
                  <a:srgbClr val="333333"/>
                </a:solidFill>
                <a:latin typeface="DejaVu Sans"/>
              </a:rPr>
              <a:t>,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que 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tiene un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coste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de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60€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(pago único), incluídos  en el</a:t>
            </a:r>
            <a:r>
              <a:rPr b="0" lang="en-US" sz="2800" spc="-24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18" strike="noStrike">
                <a:solidFill>
                  <a:srgbClr val="333333"/>
                </a:solidFill>
                <a:latin typeface="DejaVu Sans"/>
              </a:rPr>
              <a:t>precio.</a:t>
            </a:r>
            <a:endParaRPr b="0" lang="en-US" sz="2800" spc="-1" strike="noStrike">
              <a:latin typeface="Calibri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8229600" y="-182880"/>
            <a:ext cx="1789200" cy="1737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2840" y="474480"/>
            <a:ext cx="181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152000" y="1774800"/>
            <a:ext cx="777132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9" strike="noStrike">
                <a:solidFill>
                  <a:srgbClr val="333333"/>
                </a:solidFill>
                <a:latin typeface="DejaVu Sans"/>
              </a:rPr>
              <a:t>Implementación </a:t>
            </a: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en el</a:t>
            </a:r>
            <a:r>
              <a:rPr b="0" lang="en-US" sz="4000" spc="-43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servidor</a:t>
            </a:r>
            <a:endParaRPr b="0" lang="en-US" sz="4000" spc="-1" strike="noStrike"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815400" y="3395160"/>
            <a:ext cx="12528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000" spc="180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897120" y="3267000"/>
            <a:ext cx="8289000" cy="4308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254520">
              <a:lnSpc>
                <a:spcPct val="111000"/>
              </a:lnSpc>
              <a:spcBef>
                <a:spcPts val="99"/>
              </a:spcBef>
            </a:pP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Me </a:t>
            </a:r>
            <a:r>
              <a:rPr b="0" lang="en-US" sz="2200" spc="-18" strike="noStrike">
                <a:solidFill>
                  <a:srgbClr val="333333"/>
                </a:solidFill>
                <a:latin typeface="DejaVu Sans"/>
              </a:rPr>
              <a:t>encargaré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del </a:t>
            </a:r>
            <a:r>
              <a:rPr b="0" lang="en-US" sz="2200" spc="-12" strike="noStrike">
                <a:solidFill>
                  <a:srgbClr val="333333"/>
                </a:solidFill>
                <a:latin typeface="DejaVu Sans"/>
              </a:rPr>
              <a:t>desarrollo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de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la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página web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en un  </a:t>
            </a:r>
            <a:r>
              <a:rPr b="0" lang="en-US" sz="2200" spc="-9" strike="noStrike">
                <a:solidFill>
                  <a:srgbClr val="333333"/>
                </a:solidFill>
                <a:latin typeface="DejaVu Sans"/>
              </a:rPr>
              <a:t>servidor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de pruebas, de tal </a:t>
            </a:r>
            <a:r>
              <a:rPr b="0" lang="en-US" sz="2200" spc="-12" strike="noStrike">
                <a:solidFill>
                  <a:srgbClr val="333333"/>
                </a:solidFill>
                <a:latin typeface="DejaVu Sans"/>
              </a:rPr>
              <a:t>forma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que el cliente pueda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ir 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viendo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el </a:t>
            </a:r>
            <a:r>
              <a:rPr b="0" lang="en-US" sz="2200" spc="-12" strike="noStrike">
                <a:solidFill>
                  <a:srgbClr val="333333"/>
                </a:solidFill>
                <a:latin typeface="DejaVu Sans"/>
              </a:rPr>
              <a:t>proceso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de la página, ya que estará online  </a:t>
            </a:r>
            <a:r>
              <a:rPr b="0" lang="en-US" sz="2200" spc="-9" strike="noStrike">
                <a:solidFill>
                  <a:srgbClr val="333333"/>
                </a:solidFill>
                <a:latin typeface="DejaVu Sans"/>
              </a:rPr>
              <a:t>desde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el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primer</a:t>
            </a:r>
            <a:r>
              <a:rPr b="0" lang="en-US" sz="2200" spc="-18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200" spc="-9" strike="noStrike">
                <a:solidFill>
                  <a:srgbClr val="333333"/>
                </a:solidFill>
                <a:latin typeface="DejaVu Sans"/>
              </a:rPr>
              <a:t>momento.</a:t>
            </a:r>
            <a:endParaRPr b="0" lang="en-US" sz="2200" spc="-1" strike="noStrike">
              <a:latin typeface="Calibri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815400" y="5067720"/>
            <a:ext cx="12528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000" spc="180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1139040" y="4943520"/>
            <a:ext cx="813024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1000"/>
              </a:lnSpc>
              <a:spcBef>
                <a:spcPts val="99"/>
              </a:spcBef>
            </a:pP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Me </a:t>
            </a:r>
            <a:r>
              <a:rPr b="0" lang="en-US" sz="2200" spc="-18" strike="noStrike">
                <a:solidFill>
                  <a:srgbClr val="333333"/>
                </a:solidFill>
                <a:latin typeface="DejaVu Sans"/>
              </a:rPr>
              <a:t>encargaré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de la posterior migración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e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implementación  de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la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web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en el </a:t>
            </a:r>
            <a:r>
              <a:rPr b="0" lang="en-US" sz="2200" spc="-9" strike="noStrike">
                <a:solidFill>
                  <a:srgbClr val="333333"/>
                </a:solidFill>
                <a:latin typeface="DejaVu Sans"/>
              </a:rPr>
              <a:t>servidor</a:t>
            </a:r>
            <a:r>
              <a:rPr b="0" lang="en-US" sz="2200" spc="-58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200" spc="-9" strike="noStrike">
                <a:solidFill>
                  <a:srgbClr val="333333"/>
                </a:solidFill>
                <a:latin typeface="DejaVu Sans"/>
              </a:rPr>
              <a:t>definitivo.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815400" y="5993640"/>
            <a:ext cx="125280" cy="1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000" spc="180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139040" y="5869440"/>
            <a:ext cx="802620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1000"/>
              </a:lnSpc>
              <a:spcBef>
                <a:spcPts val="99"/>
              </a:spcBef>
            </a:pP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El </a:t>
            </a:r>
            <a:r>
              <a:rPr b="0" lang="en-US" sz="2200" spc="-9" strike="noStrike">
                <a:solidFill>
                  <a:srgbClr val="333333"/>
                </a:solidFill>
                <a:latin typeface="DejaVu Sans"/>
              </a:rPr>
              <a:t>presupuesto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incluye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el </a:t>
            </a:r>
            <a:r>
              <a:rPr b="0" lang="en-US" sz="2200" spc="-9" strike="noStrike">
                <a:solidFill>
                  <a:srgbClr val="333333"/>
                </a:solidFill>
                <a:latin typeface="DejaVu Sans"/>
              </a:rPr>
              <a:t>cambio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de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dominio </a:t>
            </a:r>
            <a:r>
              <a:rPr b="0" lang="en-US" sz="2200" spc="-9" strike="noStrike">
                <a:solidFill>
                  <a:srgbClr val="333333"/>
                </a:solidFill>
                <a:latin typeface="DejaVu Sans"/>
              </a:rPr>
              <a:t>demandado 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por </a:t>
            </a: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el</a:t>
            </a:r>
            <a:r>
              <a:rPr b="0" lang="en-US" sz="2200" spc="-24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200" spc="-4" strike="noStrike">
                <a:solidFill>
                  <a:srgbClr val="333333"/>
                </a:solidFill>
                <a:latin typeface="DejaVu Sans"/>
              </a:rPr>
              <a:t>cliente.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8229600" y="-182880"/>
            <a:ext cx="1789200" cy="1737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12840" y="474480"/>
            <a:ext cx="181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229600" y="87120"/>
            <a:ext cx="1789200" cy="990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3"/>
          <p:cNvSpPr txBox="1"/>
          <p:nvPr/>
        </p:nvSpPr>
        <p:spPr>
          <a:xfrm>
            <a:off x="1916280" y="1774800"/>
            <a:ext cx="624096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24" strike="noStrike">
                <a:solidFill>
                  <a:srgbClr val="333333"/>
                </a:solidFill>
                <a:latin typeface="DejaVu Sans"/>
              </a:rPr>
              <a:t>Formularios </a:t>
            </a:r>
            <a:r>
              <a:rPr b="0" lang="en-US" sz="4000" spc="-9" strike="noStrike">
                <a:solidFill>
                  <a:srgbClr val="333333"/>
                </a:solidFill>
                <a:latin typeface="DejaVu Sans"/>
              </a:rPr>
              <a:t>de</a:t>
            </a:r>
            <a:r>
              <a:rPr b="0" lang="en-US" sz="4000" spc="-77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Contacto</a:t>
            </a:r>
            <a:endParaRPr b="0" lang="en-US" sz="4000" spc="-1" strike="noStrike">
              <a:latin typeface="Calibri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815400" y="342576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30" name="TextShape 6"/>
          <p:cNvSpPr txBox="1"/>
          <p:nvPr/>
        </p:nvSpPr>
        <p:spPr>
          <a:xfrm>
            <a:off x="897120" y="3267000"/>
            <a:ext cx="8289000" cy="4308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254520">
              <a:lnSpc>
                <a:spcPct val="111000"/>
              </a:lnSpc>
              <a:spcBef>
                <a:spcPts val="99"/>
              </a:spcBef>
            </a:pP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La web contará con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formularios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de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contacto 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que </a:t>
            </a:r>
            <a:r>
              <a:rPr b="0" lang="en-US" sz="2800" spc="-12" strike="noStrike">
                <a:solidFill>
                  <a:srgbClr val="333333"/>
                </a:solidFill>
                <a:latin typeface="DejaVu Sans"/>
              </a:rPr>
              <a:t>permitan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a los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usuarios de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la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web 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comuncarse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con los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administradores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de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la 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misma.</a:t>
            </a:r>
            <a:endParaRPr b="0" lang="en-US" sz="2800" spc="-1" strike="noStrike"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12840" y="474480"/>
            <a:ext cx="181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229600" y="87120"/>
            <a:ext cx="1789200" cy="990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4466520" y="1774800"/>
            <a:ext cx="11469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18" strike="noStrike">
                <a:solidFill>
                  <a:srgbClr val="333333"/>
                </a:solidFill>
                <a:latin typeface="DejaVu Sans"/>
              </a:rPr>
              <a:t>B</a:t>
            </a:r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log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815400" y="342576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139040" y="3267000"/>
            <a:ext cx="7840800" cy="9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11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Su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contenido es obtenido del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blog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actual</a:t>
            </a:r>
            <a:r>
              <a:rPr b="0" lang="en-US" sz="2800" spc="-117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de  wikiwiki.com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12840" y="474480"/>
            <a:ext cx="181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229600" y="87120"/>
            <a:ext cx="1789200" cy="990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3"/>
          <p:cNvSpPr txBox="1"/>
          <p:nvPr/>
        </p:nvSpPr>
        <p:spPr>
          <a:xfrm>
            <a:off x="2891880" y="1774800"/>
            <a:ext cx="4293360" cy="1275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Plazo </a:t>
            </a:r>
            <a:r>
              <a:rPr b="0" lang="en-US" sz="4000" spc="-9" strike="noStrike">
                <a:solidFill>
                  <a:srgbClr val="333333"/>
                </a:solidFill>
                <a:latin typeface="DejaVu Sans"/>
              </a:rPr>
              <a:t>de</a:t>
            </a:r>
            <a:r>
              <a:rPr b="0" lang="en-US" sz="4000" spc="-94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4000" spc="-12" strike="noStrike">
                <a:solidFill>
                  <a:srgbClr val="333333"/>
                </a:solidFill>
                <a:latin typeface="DejaVu Sans"/>
              </a:rPr>
              <a:t>entrega</a:t>
            </a:r>
            <a:endParaRPr b="0" lang="en-US" sz="4000" spc="-1" strike="noStrike">
              <a:latin typeface="Calibri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815400" y="342576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42" name="TextShape 6"/>
          <p:cNvSpPr txBox="1"/>
          <p:nvPr/>
        </p:nvSpPr>
        <p:spPr>
          <a:xfrm>
            <a:off x="897120" y="3267000"/>
            <a:ext cx="8289000" cy="4308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254520">
              <a:lnSpc>
                <a:spcPct val="111000"/>
              </a:lnSpc>
              <a:spcBef>
                <a:spcPts val="99"/>
              </a:spcBef>
            </a:pP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La web será </a:t>
            </a:r>
            <a:r>
              <a:rPr b="0" lang="en-US" sz="2800" spc="-12" strike="noStrike">
                <a:solidFill>
                  <a:srgbClr val="333333"/>
                </a:solidFill>
                <a:latin typeface="DejaVu Sans"/>
              </a:rPr>
              <a:t>entregada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en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un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plazo máximo 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de un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mes tras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la </a:t>
            </a:r>
            <a:r>
              <a:rPr b="0" lang="en-US" sz="2800" spc="-12" strike="noStrike">
                <a:solidFill>
                  <a:srgbClr val="333333"/>
                </a:solidFill>
                <a:latin typeface="DejaVu Sans"/>
              </a:rPr>
              <a:t>entrega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de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la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totalidad</a:t>
            </a:r>
            <a:r>
              <a:rPr b="0" lang="en-US" sz="2800" spc="-148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de  los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contenidos, tanto visuales como  documentos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de</a:t>
            </a:r>
            <a:r>
              <a:rPr b="0" lang="en-US" sz="2800" spc="-29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24" strike="noStrike">
                <a:solidFill>
                  <a:srgbClr val="333333"/>
                </a:solidFill>
                <a:latin typeface="DejaVu Sans"/>
              </a:rPr>
              <a:t>texto.</a:t>
            </a:r>
            <a:endParaRPr b="0" lang="en-US" sz="2800" spc="-1" strike="noStrike"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212840" y="474480"/>
            <a:ext cx="181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9" strike="noStrike">
                <a:solidFill>
                  <a:srgbClr val="ffffff"/>
                </a:solidFill>
                <a:latin typeface="Arial"/>
              </a:rPr>
              <a:t>Pablo</a:t>
            </a:r>
            <a:r>
              <a:rPr b="0" lang="en-US" sz="1800" spc="-49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4" strike="noStrike">
                <a:solidFill>
                  <a:srgbClr val="ffffff"/>
                </a:solidFill>
                <a:latin typeface="Arial"/>
              </a:rPr>
              <a:t>Monteserín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306680" y="1774800"/>
            <a:ext cx="14652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C</a:t>
            </a:r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o</a:t>
            </a:r>
            <a:r>
              <a:rPr b="0" lang="en-US" sz="4000" spc="-4" strike="noStrike">
                <a:solidFill>
                  <a:srgbClr val="333333"/>
                </a:solidFill>
                <a:latin typeface="DejaVu Sans"/>
              </a:rPr>
              <a:t>ste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7666920" y="7129080"/>
            <a:ext cx="2205000" cy="43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089"/>
              </a:lnSpc>
            </a:pPr>
            <a:r>
              <a:rPr b="0" lang="en-US" sz="1800" spc="-9" strike="noStrike">
                <a:solidFill>
                  <a:srgbClr val="acc4e6"/>
                </a:solidFill>
                <a:latin typeface="Arial"/>
              </a:rPr>
              <a:t>pablomonteserin.com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15400" y="3425760"/>
            <a:ext cx="15264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250" spc="242" strike="noStrike">
                <a:solidFill>
                  <a:srgbClr val="ee2828"/>
                </a:solidFill>
                <a:latin typeface="Aria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1139040" y="3088080"/>
            <a:ext cx="5568120" cy="19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53000"/>
              </a:lnSpc>
              <a:spcBef>
                <a:spcPts val="99"/>
              </a:spcBef>
            </a:pP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El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coste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de la 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web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asciende </a:t>
            </a:r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a:  wikiwiki</a:t>
            </a:r>
            <a:r>
              <a:rPr b="0" lang="en-US" sz="2800" spc="-9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€, impuestos no</a:t>
            </a:r>
            <a:r>
              <a:rPr b="0" lang="en-US" sz="2800" spc="-69" strike="noStrike">
                <a:solidFill>
                  <a:srgbClr val="333333"/>
                </a:solidFill>
                <a:latin typeface="DejaVu Sans"/>
              </a:rPr>
              <a:t> </a:t>
            </a:r>
            <a:r>
              <a:rPr b="0" lang="en-US" sz="2800" spc="-4" strike="noStrike">
                <a:solidFill>
                  <a:srgbClr val="333333"/>
                </a:solidFill>
                <a:latin typeface="DejaVu Sans"/>
              </a:rPr>
              <a:t>incluídos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8229600" y="-182880"/>
            <a:ext cx="1789200" cy="1737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c70b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c70b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2019-03-26T03:18:16Z</dcterms:created>
  <dc:creator/>
  <dc:description/>
  <dc:language>en-US</dc:language>
  <cp:lastModifiedBy/>
  <dcterms:modified xsi:type="dcterms:W3CDTF">2019-03-26T04:26:16Z</dcterms:modified>
  <cp:revision>3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2018-11-08T00:00:00Z</vt:filetime>
  </property>
  <property fmtid="{D5CDD505-2E9C-101B-9397-08002B2CF9AE}" pid="4" name="Creator">
    <vt:lpwstr>Impress</vt:lpwstr>
  </property>
  <property fmtid="{D5CDD505-2E9C-101B-9397-08002B2CF9AE}" pid="5" name="HyperlinksChanged">
    <vt:bool>0</vt:bool>
  </property>
  <property fmtid="{D5CDD505-2E9C-101B-9397-08002B2CF9AE}" pid="6" name="LastSaved">
    <vt:filetime>2019-03-26T00:00:00Z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