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5" r:id="rId6"/>
    <p:sldId id="267" r:id="rId7"/>
    <p:sldId id="268" r:id="rId8"/>
    <p:sldId id="259" r:id="rId9"/>
    <p:sldId id="260" r:id="rId10"/>
    <p:sldId id="261" r:id="rId11"/>
    <p:sldId id="262" r:id="rId12"/>
    <p:sldId id="266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218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BF37AF-B983-4AFE-A5DC-4094B2C38768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57C6DC8-C117-42F3-82AD-850990CA2463}">
      <dgm:prSet/>
      <dgm:spPr/>
      <dgm:t>
        <a:bodyPr/>
        <a:lstStyle/>
        <a:p>
          <a:r>
            <a:rPr lang="en-US" b="1" dirty="0"/>
            <a:t>Performance Metrics:</a:t>
          </a:r>
        </a:p>
      </dgm:t>
    </dgm:pt>
    <dgm:pt modelId="{EE0BCEF7-00F6-4474-B583-ADD8819EECDD}" type="parTrans" cxnId="{F7E23ED5-E1FB-427E-879A-54FB9122DE83}">
      <dgm:prSet/>
      <dgm:spPr/>
      <dgm:t>
        <a:bodyPr/>
        <a:lstStyle/>
        <a:p>
          <a:endParaRPr lang="en-US"/>
        </a:p>
      </dgm:t>
    </dgm:pt>
    <dgm:pt modelId="{E17B5387-D63F-4754-939F-B1CC14580F63}" type="sibTrans" cxnId="{F7E23ED5-E1FB-427E-879A-54FB9122DE83}">
      <dgm:prSet/>
      <dgm:spPr/>
      <dgm:t>
        <a:bodyPr/>
        <a:lstStyle/>
        <a:p>
          <a:endParaRPr lang="en-US"/>
        </a:p>
      </dgm:t>
    </dgm:pt>
    <dgm:pt modelId="{44497D6B-133E-4259-BAEB-4B04E3FFD691}">
      <dgm:prSet/>
      <dgm:spPr/>
      <dgm:t>
        <a:bodyPr/>
        <a:lstStyle/>
        <a:p>
          <a:r>
            <a:rPr lang="en-US"/>
            <a:t>- RMSE, MAE, MAPE for train and test data.</a:t>
          </a:r>
        </a:p>
      </dgm:t>
    </dgm:pt>
    <dgm:pt modelId="{49FD70A4-3F64-4E23-A598-068AC6B0FD61}" type="parTrans" cxnId="{7A4E000F-C08A-4BBE-8576-C05D9C92C21C}">
      <dgm:prSet/>
      <dgm:spPr/>
      <dgm:t>
        <a:bodyPr/>
        <a:lstStyle/>
        <a:p>
          <a:endParaRPr lang="en-US"/>
        </a:p>
      </dgm:t>
    </dgm:pt>
    <dgm:pt modelId="{22A69497-4AB8-4756-9F48-6509F98EFFDD}" type="sibTrans" cxnId="{7A4E000F-C08A-4BBE-8576-C05D9C92C21C}">
      <dgm:prSet/>
      <dgm:spPr/>
      <dgm:t>
        <a:bodyPr/>
        <a:lstStyle/>
        <a:p>
          <a:endParaRPr lang="en-US"/>
        </a:p>
      </dgm:t>
    </dgm:pt>
    <dgm:pt modelId="{0DC6578A-D3F8-4F3E-B8E9-552541FF7998}">
      <dgm:prSet/>
      <dgm:spPr/>
      <dgm:t>
        <a:bodyPr/>
        <a:lstStyle/>
        <a:p>
          <a:r>
            <a:rPr lang="en-US" b="1" dirty="0"/>
            <a:t>Comparison Between Models</a:t>
          </a:r>
          <a:r>
            <a:rPr lang="en-US" dirty="0"/>
            <a:t>:</a:t>
          </a:r>
        </a:p>
      </dgm:t>
    </dgm:pt>
    <dgm:pt modelId="{20B14891-80A8-4E57-B590-B773C69ECAE3}" type="parTrans" cxnId="{9470BF29-4BD7-4EE9-B768-19E4A11E9D15}">
      <dgm:prSet/>
      <dgm:spPr/>
      <dgm:t>
        <a:bodyPr/>
        <a:lstStyle/>
        <a:p>
          <a:endParaRPr lang="en-US"/>
        </a:p>
      </dgm:t>
    </dgm:pt>
    <dgm:pt modelId="{16CE1641-8D50-45F5-A899-0E2E813CDAEA}" type="sibTrans" cxnId="{9470BF29-4BD7-4EE9-B768-19E4A11E9D15}">
      <dgm:prSet/>
      <dgm:spPr/>
      <dgm:t>
        <a:bodyPr/>
        <a:lstStyle/>
        <a:p>
          <a:endParaRPr lang="en-US"/>
        </a:p>
      </dgm:t>
    </dgm:pt>
    <dgm:pt modelId="{F8FE9675-6EAA-4305-9CB2-0FBA35AF50F7}">
      <dgm:prSet/>
      <dgm:spPr/>
      <dgm:t>
        <a:bodyPr/>
        <a:lstStyle/>
        <a:p>
          <a:r>
            <a:rPr lang="en-US" dirty="0"/>
            <a:t>- Show results before and after removing multicollinearity &amp; high p-value variables.</a:t>
          </a:r>
        </a:p>
      </dgm:t>
    </dgm:pt>
    <dgm:pt modelId="{3E7BB765-AB6D-4C4C-8634-E9EF0A6C0184}" type="parTrans" cxnId="{BBD82C41-6C50-4A93-AF74-B29F6817B774}">
      <dgm:prSet/>
      <dgm:spPr/>
      <dgm:t>
        <a:bodyPr/>
        <a:lstStyle/>
        <a:p>
          <a:endParaRPr lang="en-US"/>
        </a:p>
      </dgm:t>
    </dgm:pt>
    <dgm:pt modelId="{AC91F4D0-7526-4584-AF90-DEA52FA0EEF9}" type="sibTrans" cxnId="{BBD82C41-6C50-4A93-AF74-B29F6817B774}">
      <dgm:prSet/>
      <dgm:spPr/>
      <dgm:t>
        <a:bodyPr/>
        <a:lstStyle/>
        <a:p>
          <a:endParaRPr lang="en-US"/>
        </a:p>
      </dgm:t>
    </dgm:pt>
    <dgm:pt modelId="{EC4A2BA8-C4DE-4BBA-94CA-57AE7A3222CD}">
      <dgm:prSet/>
      <dgm:spPr/>
      <dgm:t>
        <a:bodyPr/>
        <a:lstStyle/>
        <a:p>
          <a:r>
            <a:rPr lang="en-US"/>
            <a:t>- Final Model: R-squared, Adjusted R-squared, and performance metrics.</a:t>
          </a:r>
        </a:p>
      </dgm:t>
    </dgm:pt>
    <dgm:pt modelId="{DC32E2D2-042A-4C1E-9746-9B8DAB1F98E1}" type="parTrans" cxnId="{B232F706-53E0-41B1-9FCD-B855EE3A0A11}">
      <dgm:prSet/>
      <dgm:spPr/>
      <dgm:t>
        <a:bodyPr/>
        <a:lstStyle/>
        <a:p>
          <a:endParaRPr lang="en-US"/>
        </a:p>
      </dgm:t>
    </dgm:pt>
    <dgm:pt modelId="{51578BF7-FDDA-43F7-8F35-4DF99B08BF49}" type="sibTrans" cxnId="{B232F706-53E0-41B1-9FCD-B855EE3A0A11}">
      <dgm:prSet/>
      <dgm:spPr/>
      <dgm:t>
        <a:bodyPr/>
        <a:lstStyle/>
        <a:p>
          <a:endParaRPr lang="en-US"/>
        </a:p>
      </dgm:t>
    </dgm:pt>
    <dgm:pt modelId="{F4C1671A-4B65-4FFA-8068-85D652F1950A}" type="pres">
      <dgm:prSet presAssocID="{98BF37AF-B983-4AFE-A5DC-4094B2C38768}" presName="vert0" presStyleCnt="0">
        <dgm:presLayoutVars>
          <dgm:dir/>
          <dgm:animOne val="branch"/>
          <dgm:animLvl val="lvl"/>
        </dgm:presLayoutVars>
      </dgm:prSet>
      <dgm:spPr/>
    </dgm:pt>
    <dgm:pt modelId="{D5319F33-404F-4545-952B-86DB8D20ED23}" type="pres">
      <dgm:prSet presAssocID="{857C6DC8-C117-42F3-82AD-850990CA2463}" presName="thickLine" presStyleLbl="alignNode1" presStyleIdx="0" presStyleCnt="5"/>
      <dgm:spPr/>
    </dgm:pt>
    <dgm:pt modelId="{0247DBB6-712B-4DEE-93D8-1382D675FBD5}" type="pres">
      <dgm:prSet presAssocID="{857C6DC8-C117-42F3-82AD-850990CA2463}" presName="horz1" presStyleCnt="0"/>
      <dgm:spPr/>
    </dgm:pt>
    <dgm:pt modelId="{ED1E4F4E-772B-4B6F-AAEA-F4D9874E24B4}" type="pres">
      <dgm:prSet presAssocID="{857C6DC8-C117-42F3-82AD-850990CA2463}" presName="tx1" presStyleLbl="revTx" presStyleIdx="0" presStyleCnt="5"/>
      <dgm:spPr/>
    </dgm:pt>
    <dgm:pt modelId="{357FB2DE-68DC-4BE0-BF73-2B7C22E2978D}" type="pres">
      <dgm:prSet presAssocID="{857C6DC8-C117-42F3-82AD-850990CA2463}" presName="vert1" presStyleCnt="0"/>
      <dgm:spPr/>
    </dgm:pt>
    <dgm:pt modelId="{89A897EA-4192-42FF-8C48-1A3B8424BEB6}" type="pres">
      <dgm:prSet presAssocID="{44497D6B-133E-4259-BAEB-4B04E3FFD691}" presName="thickLine" presStyleLbl="alignNode1" presStyleIdx="1" presStyleCnt="5"/>
      <dgm:spPr/>
    </dgm:pt>
    <dgm:pt modelId="{1F101139-E1F5-49ED-95DE-87C5C9747BF8}" type="pres">
      <dgm:prSet presAssocID="{44497D6B-133E-4259-BAEB-4B04E3FFD691}" presName="horz1" presStyleCnt="0"/>
      <dgm:spPr/>
    </dgm:pt>
    <dgm:pt modelId="{EE0D7C9D-E0AF-4B3E-87DB-C05027266E46}" type="pres">
      <dgm:prSet presAssocID="{44497D6B-133E-4259-BAEB-4B04E3FFD691}" presName="tx1" presStyleLbl="revTx" presStyleIdx="1" presStyleCnt="5"/>
      <dgm:spPr/>
    </dgm:pt>
    <dgm:pt modelId="{BB0E96B7-C32F-489C-A424-5409959B6808}" type="pres">
      <dgm:prSet presAssocID="{44497D6B-133E-4259-BAEB-4B04E3FFD691}" presName="vert1" presStyleCnt="0"/>
      <dgm:spPr/>
    </dgm:pt>
    <dgm:pt modelId="{831BBAB5-F93A-49B8-B957-B51D7ECC6313}" type="pres">
      <dgm:prSet presAssocID="{0DC6578A-D3F8-4F3E-B8E9-552541FF7998}" presName="thickLine" presStyleLbl="alignNode1" presStyleIdx="2" presStyleCnt="5"/>
      <dgm:spPr/>
    </dgm:pt>
    <dgm:pt modelId="{901530AE-F6D7-49C5-BAAD-26CE5160B61E}" type="pres">
      <dgm:prSet presAssocID="{0DC6578A-D3F8-4F3E-B8E9-552541FF7998}" presName="horz1" presStyleCnt="0"/>
      <dgm:spPr/>
    </dgm:pt>
    <dgm:pt modelId="{33DC89C5-40B3-4211-A020-28DDEC3C47EB}" type="pres">
      <dgm:prSet presAssocID="{0DC6578A-D3F8-4F3E-B8E9-552541FF7998}" presName="tx1" presStyleLbl="revTx" presStyleIdx="2" presStyleCnt="5"/>
      <dgm:spPr/>
    </dgm:pt>
    <dgm:pt modelId="{8421E064-3998-4B54-8E72-97263E03CC44}" type="pres">
      <dgm:prSet presAssocID="{0DC6578A-D3F8-4F3E-B8E9-552541FF7998}" presName="vert1" presStyleCnt="0"/>
      <dgm:spPr/>
    </dgm:pt>
    <dgm:pt modelId="{136E431F-7F59-41FA-86B8-19D8DC3CA5C0}" type="pres">
      <dgm:prSet presAssocID="{F8FE9675-6EAA-4305-9CB2-0FBA35AF50F7}" presName="thickLine" presStyleLbl="alignNode1" presStyleIdx="3" presStyleCnt="5"/>
      <dgm:spPr/>
    </dgm:pt>
    <dgm:pt modelId="{F271953E-5F7E-4CD7-A060-9DE9A7E64AFD}" type="pres">
      <dgm:prSet presAssocID="{F8FE9675-6EAA-4305-9CB2-0FBA35AF50F7}" presName="horz1" presStyleCnt="0"/>
      <dgm:spPr/>
    </dgm:pt>
    <dgm:pt modelId="{52A654E0-190A-43B9-84C4-D827F8A368E3}" type="pres">
      <dgm:prSet presAssocID="{F8FE9675-6EAA-4305-9CB2-0FBA35AF50F7}" presName="tx1" presStyleLbl="revTx" presStyleIdx="3" presStyleCnt="5"/>
      <dgm:spPr/>
    </dgm:pt>
    <dgm:pt modelId="{61A38A82-107A-4EB9-A6B6-32A0720FD3DE}" type="pres">
      <dgm:prSet presAssocID="{F8FE9675-6EAA-4305-9CB2-0FBA35AF50F7}" presName="vert1" presStyleCnt="0"/>
      <dgm:spPr/>
    </dgm:pt>
    <dgm:pt modelId="{629D8D0F-EBD3-4B42-9B30-12C2BC1C3D3C}" type="pres">
      <dgm:prSet presAssocID="{EC4A2BA8-C4DE-4BBA-94CA-57AE7A3222CD}" presName="thickLine" presStyleLbl="alignNode1" presStyleIdx="4" presStyleCnt="5"/>
      <dgm:spPr/>
    </dgm:pt>
    <dgm:pt modelId="{C30588D4-E9D8-4DB1-817B-B2F2F58DAD15}" type="pres">
      <dgm:prSet presAssocID="{EC4A2BA8-C4DE-4BBA-94CA-57AE7A3222CD}" presName="horz1" presStyleCnt="0"/>
      <dgm:spPr/>
    </dgm:pt>
    <dgm:pt modelId="{C9EE034E-982B-48DC-BE84-1C6CD0755A9F}" type="pres">
      <dgm:prSet presAssocID="{EC4A2BA8-C4DE-4BBA-94CA-57AE7A3222CD}" presName="tx1" presStyleLbl="revTx" presStyleIdx="4" presStyleCnt="5"/>
      <dgm:spPr/>
    </dgm:pt>
    <dgm:pt modelId="{31BA78B6-1CF9-45D6-BF40-10D322656F2F}" type="pres">
      <dgm:prSet presAssocID="{EC4A2BA8-C4DE-4BBA-94CA-57AE7A3222CD}" presName="vert1" presStyleCnt="0"/>
      <dgm:spPr/>
    </dgm:pt>
  </dgm:ptLst>
  <dgm:cxnLst>
    <dgm:cxn modelId="{B232F706-53E0-41B1-9FCD-B855EE3A0A11}" srcId="{98BF37AF-B983-4AFE-A5DC-4094B2C38768}" destId="{EC4A2BA8-C4DE-4BBA-94CA-57AE7A3222CD}" srcOrd="4" destOrd="0" parTransId="{DC32E2D2-042A-4C1E-9746-9B8DAB1F98E1}" sibTransId="{51578BF7-FDDA-43F7-8F35-4DF99B08BF49}"/>
    <dgm:cxn modelId="{7A4E000F-C08A-4BBE-8576-C05D9C92C21C}" srcId="{98BF37AF-B983-4AFE-A5DC-4094B2C38768}" destId="{44497D6B-133E-4259-BAEB-4B04E3FFD691}" srcOrd="1" destOrd="0" parTransId="{49FD70A4-3F64-4E23-A598-068AC6B0FD61}" sibTransId="{22A69497-4AB8-4756-9F48-6509F98EFFDD}"/>
    <dgm:cxn modelId="{E2806425-6054-4170-94C9-DA0F8F3D0C53}" type="presOf" srcId="{98BF37AF-B983-4AFE-A5DC-4094B2C38768}" destId="{F4C1671A-4B65-4FFA-8068-85D652F1950A}" srcOrd="0" destOrd="0" presId="urn:microsoft.com/office/officeart/2008/layout/LinedList"/>
    <dgm:cxn modelId="{415EE225-AA82-4C5F-AB23-F87DD3868CBE}" type="presOf" srcId="{44497D6B-133E-4259-BAEB-4B04E3FFD691}" destId="{EE0D7C9D-E0AF-4B3E-87DB-C05027266E46}" srcOrd="0" destOrd="0" presId="urn:microsoft.com/office/officeart/2008/layout/LinedList"/>
    <dgm:cxn modelId="{9470BF29-4BD7-4EE9-B768-19E4A11E9D15}" srcId="{98BF37AF-B983-4AFE-A5DC-4094B2C38768}" destId="{0DC6578A-D3F8-4F3E-B8E9-552541FF7998}" srcOrd="2" destOrd="0" parTransId="{20B14891-80A8-4E57-B590-B773C69ECAE3}" sibTransId="{16CE1641-8D50-45F5-A899-0E2E813CDAEA}"/>
    <dgm:cxn modelId="{03A3BD37-CDDF-4103-BDD7-E4A81E8754B0}" type="presOf" srcId="{F8FE9675-6EAA-4305-9CB2-0FBA35AF50F7}" destId="{52A654E0-190A-43B9-84C4-D827F8A368E3}" srcOrd="0" destOrd="0" presId="urn:microsoft.com/office/officeart/2008/layout/LinedList"/>
    <dgm:cxn modelId="{BBD82C41-6C50-4A93-AF74-B29F6817B774}" srcId="{98BF37AF-B983-4AFE-A5DC-4094B2C38768}" destId="{F8FE9675-6EAA-4305-9CB2-0FBA35AF50F7}" srcOrd="3" destOrd="0" parTransId="{3E7BB765-AB6D-4C4C-8634-E9EF0A6C0184}" sibTransId="{AC91F4D0-7526-4584-AF90-DEA52FA0EEF9}"/>
    <dgm:cxn modelId="{F7E23ED5-E1FB-427E-879A-54FB9122DE83}" srcId="{98BF37AF-B983-4AFE-A5DC-4094B2C38768}" destId="{857C6DC8-C117-42F3-82AD-850990CA2463}" srcOrd="0" destOrd="0" parTransId="{EE0BCEF7-00F6-4474-B583-ADD8819EECDD}" sibTransId="{E17B5387-D63F-4754-939F-B1CC14580F63}"/>
    <dgm:cxn modelId="{D2D4A1E9-72AC-4D13-A7F6-57A93DA1FA17}" type="presOf" srcId="{0DC6578A-D3F8-4F3E-B8E9-552541FF7998}" destId="{33DC89C5-40B3-4211-A020-28DDEC3C47EB}" srcOrd="0" destOrd="0" presId="urn:microsoft.com/office/officeart/2008/layout/LinedList"/>
    <dgm:cxn modelId="{95BA62EF-CF6A-4E31-BD06-8B537B940EB1}" type="presOf" srcId="{857C6DC8-C117-42F3-82AD-850990CA2463}" destId="{ED1E4F4E-772B-4B6F-AAEA-F4D9874E24B4}" srcOrd="0" destOrd="0" presId="urn:microsoft.com/office/officeart/2008/layout/LinedList"/>
    <dgm:cxn modelId="{EE5DCCFB-607D-4783-8FC5-195EB9412EF5}" type="presOf" srcId="{EC4A2BA8-C4DE-4BBA-94CA-57AE7A3222CD}" destId="{C9EE034E-982B-48DC-BE84-1C6CD0755A9F}" srcOrd="0" destOrd="0" presId="urn:microsoft.com/office/officeart/2008/layout/LinedList"/>
    <dgm:cxn modelId="{E31CDF65-3A69-4B85-8F58-95079A598804}" type="presParOf" srcId="{F4C1671A-4B65-4FFA-8068-85D652F1950A}" destId="{D5319F33-404F-4545-952B-86DB8D20ED23}" srcOrd="0" destOrd="0" presId="urn:microsoft.com/office/officeart/2008/layout/LinedList"/>
    <dgm:cxn modelId="{9E0E6B62-0C29-4642-B069-6C10ADDE49C1}" type="presParOf" srcId="{F4C1671A-4B65-4FFA-8068-85D652F1950A}" destId="{0247DBB6-712B-4DEE-93D8-1382D675FBD5}" srcOrd="1" destOrd="0" presId="urn:microsoft.com/office/officeart/2008/layout/LinedList"/>
    <dgm:cxn modelId="{87E46215-6988-4A45-97B5-7088A0AA38F2}" type="presParOf" srcId="{0247DBB6-712B-4DEE-93D8-1382D675FBD5}" destId="{ED1E4F4E-772B-4B6F-AAEA-F4D9874E24B4}" srcOrd="0" destOrd="0" presId="urn:microsoft.com/office/officeart/2008/layout/LinedList"/>
    <dgm:cxn modelId="{310C4E6B-884E-4378-BBF2-11B3E2463980}" type="presParOf" srcId="{0247DBB6-712B-4DEE-93D8-1382D675FBD5}" destId="{357FB2DE-68DC-4BE0-BF73-2B7C22E2978D}" srcOrd="1" destOrd="0" presId="urn:microsoft.com/office/officeart/2008/layout/LinedList"/>
    <dgm:cxn modelId="{C8FD133D-9719-45C7-9508-02F6AED07486}" type="presParOf" srcId="{F4C1671A-4B65-4FFA-8068-85D652F1950A}" destId="{89A897EA-4192-42FF-8C48-1A3B8424BEB6}" srcOrd="2" destOrd="0" presId="urn:microsoft.com/office/officeart/2008/layout/LinedList"/>
    <dgm:cxn modelId="{48BFFC3C-C457-49F9-A437-D4C544E87189}" type="presParOf" srcId="{F4C1671A-4B65-4FFA-8068-85D652F1950A}" destId="{1F101139-E1F5-49ED-95DE-87C5C9747BF8}" srcOrd="3" destOrd="0" presId="urn:microsoft.com/office/officeart/2008/layout/LinedList"/>
    <dgm:cxn modelId="{4F5DCFB7-8334-4373-9A1A-97EC44491816}" type="presParOf" srcId="{1F101139-E1F5-49ED-95DE-87C5C9747BF8}" destId="{EE0D7C9D-E0AF-4B3E-87DB-C05027266E46}" srcOrd="0" destOrd="0" presId="urn:microsoft.com/office/officeart/2008/layout/LinedList"/>
    <dgm:cxn modelId="{7C220BA7-EC8C-4600-9ECD-54EA822CD417}" type="presParOf" srcId="{1F101139-E1F5-49ED-95DE-87C5C9747BF8}" destId="{BB0E96B7-C32F-489C-A424-5409959B6808}" srcOrd="1" destOrd="0" presId="urn:microsoft.com/office/officeart/2008/layout/LinedList"/>
    <dgm:cxn modelId="{BB0BC5CE-774A-45D7-A8EA-53C32AD6E959}" type="presParOf" srcId="{F4C1671A-4B65-4FFA-8068-85D652F1950A}" destId="{831BBAB5-F93A-49B8-B957-B51D7ECC6313}" srcOrd="4" destOrd="0" presId="urn:microsoft.com/office/officeart/2008/layout/LinedList"/>
    <dgm:cxn modelId="{D034B3A9-CB84-48FD-9EC0-52BD2E2660F7}" type="presParOf" srcId="{F4C1671A-4B65-4FFA-8068-85D652F1950A}" destId="{901530AE-F6D7-49C5-BAAD-26CE5160B61E}" srcOrd="5" destOrd="0" presId="urn:microsoft.com/office/officeart/2008/layout/LinedList"/>
    <dgm:cxn modelId="{185306BF-28DB-4B1B-AB33-B339050E551B}" type="presParOf" srcId="{901530AE-F6D7-49C5-BAAD-26CE5160B61E}" destId="{33DC89C5-40B3-4211-A020-28DDEC3C47EB}" srcOrd="0" destOrd="0" presId="urn:microsoft.com/office/officeart/2008/layout/LinedList"/>
    <dgm:cxn modelId="{490214D4-1EAA-411D-9A00-8E0C2C2E8783}" type="presParOf" srcId="{901530AE-F6D7-49C5-BAAD-26CE5160B61E}" destId="{8421E064-3998-4B54-8E72-97263E03CC44}" srcOrd="1" destOrd="0" presId="urn:microsoft.com/office/officeart/2008/layout/LinedList"/>
    <dgm:cxn modelId="{5A48E411-2C1E-4093-97D5-3A623201A74A}" type="presParOf" srcId="{F4C1671A-4B65-4FFA-8068-85D652F1950A}" destId="{136E431F-7F59-41FA-86B8-19D8DC3CA5C0}" srcOrd="6" destOrd="0" presId="urn:microsoft.com/office/officeart/2008/layout/LinedList"/>
    <dgm:cxn modelId="{D0DC152B-FD02-4E17-BE40-44AD4D7EFD51}" type="presParOf" srcId="{F4C1671A-4B65-4FFA-8068-85D652F1950A}" destId="{F271953E-5F7E-4CD7-A060-9DE9A7E64AFD}" srcOrd="7" destOrd="0" presId="urn:microsoft.com/office/officeart/2008/layout/LinedList"/>
    <dgm:cxn modelId="{8372C726-FEFB-4763-813A-26C70BEC19E1}" type="presParOf" srcId="{F271953E-5F7E-4CD7-A060-9DE9A7E64AFD}" destId="{52A654E0-190A-43B9-84C4-D827F8A368E3}" srcOrd="0" destOrd="0" presId="urn:microsoft.com/office/officeart/2008/layout/LinedList"/>
    <dgm:cxn modelId="{2E250FE1-05EC-46EA-97F5-1ACDE6E1097A}" type="presParOf" srcId="{F271953E-5F7E-4CD7-A060-9DE9A7E64AFD}" destId="{61A38A82-107A-4EB9-A6B6-32A0720FD3DE}" srcOrd="1" destOrd="0" presId="urn:microsoft.com/office/officeart/2008/layout/LinedList"/>
    <dgm:cxn modelId="{52FA5DE2-FFF0-45A8-932F-AA055BBB04A2}" type="presParOf" srcId="{F4C1671A-4B65-4FFA-8068-85D652F1950A}" destId="{629D8D0F-EBD3-4B42-9B30-12C2BC1C3D3C}" srcOrd="8" destOrd="0" presId="urn:microsoft.com/office/officeart/2008/layout/LinedList"/>
    <dgm:cxn modelId="{884BA919-E157-43CC-B45B-A7BD57985C3E}" type="presParOf" srcId="{F4C1671A-4B65-4FFA-8068-85D652F1950A}" destId="{C30588D4-E9D8-4DB1-817B-B2F2F58DAD15}" srcOrd="9" destOrd="0" presId="urn:microsoft.com/office/officeart/2008/layout/LinedList"/>
    <dgm:cxn modelId="{6CEFC087-5E5A-49DA-9C6E-47DC885EDA96}" type="presParOf" srcId="{C30588D4-E9D8-4DB1-817B-B2F2F58DAD15}" destId="{C9EE034E-982B-48DC-BE84-1C6CD0755A9F}" srcOrd="0" destOrd="0" presId="urn:microsoft.com/office/officeart/2008/layout/LinedList"/>
    <dgm:cxn modelId="{8CE51C97-DDFD-4742-859C-BB9E2F3F5957}" type="presParOf" srcId="{C30588D4-E9D8-4DB1-817B-B2F2F58DAD15}" destId="{31BA78B6-1CF9-45D6-BF40-10D322656F2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19F33-404F-4545-952B-86DB8D20ED23}">
      <dsp:nvSpPr>
        <dsp:cNvPr id="0" name=""/>
        <dsp:cNvSpPr/>
      </dsp:nvSpPr>
      <dsp:spPr>
        <a:xfrm>
          <a:off x="0" y="441"/>
          <a:ext cx="3485179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1E4F4E-772B-4B6F-AAEA-F4D9874E24B4}">
      <dsp:nvSpPr>
        <dsp:cNvPr id="0" name=""/>
        <dsp:cNvSpPr/>
      </dsp:nvSpPr>
      <dsp:spPr>
        <a:xfrm>
          <a:off x="0" y="441"/>
          <a:ext cx="3485179" cy="722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Performance Metrics:</a:t>
          </a:r>
        </a:p>
      </dsp:txBody>
      <dsp:txXfrm>
        <a:off x="0" y="441"/>
        <a:ext cx="3485179" cy="722453"/>
      </dsp:txXfrm>
    </dsp:sp>
    <dsp:sp modelId="{89A897EA-4192-42FF-8C48-1A3B8424BEB6}">
      <dsp:nvSpPr>
        <dsp:cNvPr id="0" name=""/>
        <dsp:cNvSpPr/>
      </dsp:nvSpPr>
      <dsp:spPr>
        <a:xfrm>
          <a:off x="0" y="722894"/>
          <a:ext cx="3485179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0D7C9D-E0AF-4B3E-87DB-C05027266E46}">
      <dsp:nvSpPr>
        <dsp:cNvPr id="0" name=""/>
        <dsp:cNvSpPr/>
      </dsp:nvSpPr>
      <dsp:spPr>
        <a:xfrm>
          <a:off x="0" y="722894"/>
          <a:ext cx="3485179" cy="722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RMSE, MAE, MAPE for train and test data.</a:t>
          </a:r>
        </a:p>
      </dsp:txBody>
      <dsp:txXfrm>
        <a:off x="0" y="722894"/>
        <a:ext cx="3485179" cy="722453"/>
      </dsp:txXfrm>
    </dsp:sp>
    <dsp:sp modelId="{831BBAB5-F93A-49B8-B957-B51D7ECC6313}">
      <dsp:nvSpPr>
        <dsp:cNvPr id="0" name=""/>
        <dsp:cNvSpPr/>
      </dsp:nvSpPr>
      <dsp:spPr>
        <a:xfrm>
          <a:off x="0" y="1445347"/>
          <a:ext cx="3485179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3DC89C5-40B3-4211-A020-28DDEC3C47EB}">
      <dsp:nvSpPr>
        <dsp:cNvPr id="0" name=""/>
        <dsp:cNvSpPr/>
      </dsp:nvSpPr>
      <dsp:spPr>
        <a:xfrm>
          <a:off x="0" y="1445347"/>
          <a:ext cx="3485179" cy="722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Comparison Between Models</a:t>
          </a:r>
          <a:r>
            <a:rPr lang="en-US" sz="1500" kern="1200" dirty="0"/>
            <a:t>:</a:t>
          </a:r>
        </a:p>
      </dsp:txBody>
      <dsp:txXfrm>
        <a:off x="0" y="1445347"/>
        <a:ext cx="3485179" cy="722453"/>
      </dsp:txXfrm>
    </dsp:sp>
    <dsp:sp modelId="{136E431F-7F59-41FA-86B8-19D8DC3CA5C0}">
      <dsp:nvSpPr>
        <dsp:cNvPr id="0" name=""/>
        <dsp:cNvSpPr/>
      </dsp:nvSpPr>
      <dsp:spPr>
        <a:xfrm>
          <a:off x="0" y="2167801"/>
          <a:ext cx="3485179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2A654E0-190A-43B9-84C4-D827F8A368E3}">
      <dsp:nvSpPr>
        <dsp:cNvPr id="0" name=""/>
        <dsp:cNvSpPr/>
      </dsp:nvSpPr>
      <dsp:spPr>
        <a:xfrm>
          <a:off x="0" y="2167801"/>
          <a:ext cx="3485179" cy="722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Show results before and after removing multicollinearity &amp; high p-value variables.</a:t>
          </a:r>
        </a:p>
      </dsp:txBody>
      <dsp:txXfrm>
        <a:off x="0" y="2167801"/>
        <a:ext cx="3485179" cy="722453"/>
      </dsp:txXfrm>
    </dsp:sp>
    <dsp:sp modelId="{629D8D0F-EBD3-4B42-9B30-12C2BC1C3D3C}">
      <dsp:nvSpPr>
        <dsp:cNvPr id="0" name=""/>
        <dsp:cNvSpPr/>
      </dsp:nvSpPr>
      <dsp:spPr>
        <a:xfrm>
          <a:off x="0" y="2890254"/>
          <a:ext cx="3485179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9EE034E-982B-48DC-BE84-1C6CD0755A9F}">
      <dsp:nvSpPr>
        <dsp:cNvPr id="0" name=""/>
        <dsp:cNvSpPr/>
      </dsp:nvSpPr>
      <dsp:spPr>
        <a:xfrm>
          <a:off x="0" y="2890254"/>
          <a:ext cx="3485179" cy="722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Final Model: R-squared, Adjusted R-squared, and performance metrics.</a:t>
          </a:r>
        </a:p>
      </dsp:txBody>
      <dsp:txXfrm>
        <a:off x="0" y="2890254"/>
        <a:ext cx="3485179" cy="722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4777739"/>
            <a:ext cx="2564242" cy="14121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ShowTime: </a:t>
            </a:r>
            <a:br>
              <a:rPr lang="en-US" sz="2900"/>
            </a:br>
            <a:r>
              <a:rPr lang="en-US" sz="2900"/>
              <a:t>OTT Viewership Analysis</a:t>
            </a:r>
          </a:p>
        </p:txBody>
      </p:sp>
      <p:pic>
        <p:nvPicPr>
          <p:cNvPr id="1028" name="Picture 4" descr="a desk with a monitor and a fish tank">
            <a:extLst>
              <a:ext uri="{FF2B5EF4-FFF2-40B4-BE49-F238E27FC236}">
                <a16:creationId xmlns:a16="http://schemas.microsoft.com/office/drawing/2014/main" id="{9C97B68B-5840-2DDC-5712-CEB53BEDE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71" b="8860"/>
          <a:stretch/>
        </p:blipFill>
        <p:spPr bwMode="auto">
          <a:xfrm>
            <a:off x="20" y="10"/>
            <a:ext cx="9143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4529" y="5470492"/>
            <a:ext cx="1371600" cy="13716"/>
          </a:xfrm>
          <a:custGeom>
            <a:avLst/>
            <a:gdLst>
              <a:gd name="connsiteX0" fmla="*/ 0 w 1371600"/>
              <a:gd name="connsiteY0" fmla="*/ 0 h 13716"/>
              <a:gd name="connsiteX1" fmla="*/ 685800 w 1371600"/>
              <a:gd name="connsiteY1" fmla="*/ 0 h 13716"/>
              <a:gd name="connsiteX2" fmla="*/ 1371600 w 1371600"/>
              <a:gd name="connsiteY2" fmla="*/ 0 h 13716"/>
              <a:gd name="connsiteX3" fmla="*/ 1371600 w 1371600"/>
              <a:gd name="connsiteY3" fmla="*/ 13716 h 13716"/>
              <a:gd name="connsiteX4" fmla="*/ 713232 w 1371600"/>
              <a:gd name="connsiteY4" fmla="*/ 13716 h 13716"/>
              <a:gd name="connsiteX5" fmla="*/ 0 w 1371600"/>
              <a:gd name="connsiteY5" fmla="*/ 13716 h 13716"/>
              <a:gd name="connsiteX6" fmla="*/ 0 w 137160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3716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127" y="2892"/>
                  <a:pt x="1371229" y="8681"/>
                  <a:pt x="1371600" y="13716"/>
                </a:cubicBezTo>
                <a:cubicBezTo>
                  <a:pt x="1107995" y="21892"/>
                  <a:pt x="1033361" y="28370"/>
                  <a:pt x="713232" y="13716"/>
                </a:cubicBezTo>
                <a:cubicBezTo>
                  <a:pt x="393103" y="-938"/>
                  <a:pt x="289343" y="38649"/>
                  <a:pt x="0" y="13716"/>
                </a:cubicBezTo>
                <a:cubicBezTo>
                  <a:pt x="227" y="7219"/>
                  <a:pt x="197" y="5990"/>
                  <a:pt x="0" y="0"/>
                </a:cubicBezTo>
                <a:close/>
              </a:path>
              <a:path w="1371600" h="13716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228" y="6235"/>
                  <a:pt x="1371259" y="10206"/>
                  <a:pt x="1371600" y="13716"/>
                </a:cubicBezTo>
                <a:cubicBezTo>
                  <a:pt x="1176823" y="-5981"/>
                  <a:pt x="900830" y="5417"/>
                  <a:pt x="713232" y="13716"/>
                </a:cubicBezTo>
                <a:cubicBezTo>
                  <a:pt x="525634" y="22015"/>
                  <a:pt x="282837" y="1152"/>
                  <a:pt x="0" y="13716"/>
                </a:cubicBezTo>
                <a:cubicBezTo>
                  <a:pt x="596" y="8712"/>
                  <a:pt x="320" y="342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0" y="4777739"/>
            <a:ext cx="5173220" cy="139922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/>
              <a:t>Exploring Key Factors Driving First-Day Viewership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/>
          </a:p>
          <a:p>
            <a:pPr marL="0" indent="0">
              <a:lnSpc>
                <a:spcPct val="90000"/>
              </a:lnSpc>
              <a:buNone/>
            </a:pPr>
            <a:endParaRPr lang="en-US" sz="1600"/>
          </a:p>
          <a:p>
            <a:pPr marL="0" indent="0">
              <a:lnSpc>
                <a:spcPct val="90000"/>
              </a:lnSpc>
              <a:buNone/>
            </a:pPr>
            <a:r>
              <a:rPr lang="en-US" sz="1600"/>
              <a:t>Melanie Montgomery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/>
              <a:t>February 28</a:t>
            </a:r>
            <a:r>
              <a:rPr lang="en-US" sz="1600" baseline="30000"/>
              <a:t>th</a:t>
            </a:r>
            <a:r>
              <a:rPr lang="en-US" sz="1600"/>
              <a:t>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Testing Model Assumptions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sz="1700"/>
              <a:t>• Multicollinearity: Checked using VIF (dropped variables with VIF &gt; 5).</a:t>
            </a:r>
          </a:p>
          <a:p>
            <a:pPr marL="0" indent="0">
              <a:buNone/>
            </a:pPr>
            <a:r>
              <a:rPr sz="1700"/>
              <a:t>• Linearity &amp; Independence: Residual plots.</a:t>
            </a:r>
          </a:p>
          <a:p>
            <a:pPr marL="0" indent="0">
              <a:buNone/>
            </a:pPr>
            <a:r>
              <a:rPr sz="1700"/>
              <a:t>• Normality: Shapiro-Wilk test and Q-Q plot.</a:t>
            </a:r>
          </a:p>
          <a:p>
            <a:pPr marL="0" indent="0">
              <a:buNone/>
            </a:pPr>
            <a:r>
              <a:rPr sz="1700"/>
              <a:t>• Homoscedasticity: Goldfeld-Quandt test.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1FEDF1-83CB-D715-5814-379B1CB161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14" r="50823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Model Performance Evaluation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ADC1C9-9E35-12A9-946E-E4AB68B069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75" r="44274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B1BC90-F20A-D22A-3800-4B526A3F5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329210"/>
              </p:ext>
            </p:extLst>
          </p:nvPr>
        </p:nvGraphicFramePr>
        <p:xfrm>
          <a:off x="571351" y="2743200"/>
          <a:ext cx="3485179" cy="3613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E17AF-4349-C934-66EC-3F753C26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 vs Test Performance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BADF06-DCAB-B528-3C7F-F26A2131AD08}"/>
              </a:ext>
            </a:extLst>
          </p:cNvPr>
          <p:cNvSpPr txBox="1"/>
          <p:nvPr/>
        </p:nvSpPr>
        <p:spPr>
          <a:xfrm>
            <a:off x="479160" y="1809541"/>
            <a:ext cx="818223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RMSE was slightly higher than train RMSE, meaning slight overfitting (but within acceptable range).</a:t>
            </a:r>
          </a:p>
        </p:txBody>
      </p:sp>
      <p:sp>
        <p:nvSpPr>
          <p:cNvPr id="5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table with numbers and a number&#10;&#10;AI-generated content may be incorrect.">
            <a:extLst>
              <a:ext uri="{FF2B5EF4-FFF2-40B4-BE49-F238E27FC236}">
                <a16:creationId xmlns:a16="http://schemas.microsoft.com/office/drawing/2014/main" id="{7CE96F72-54ED-412C-1613-A50DB7374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" y="2986647"/>
            <a:ext cx="8661654" cy="288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6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200"/>
              <a:t>Actionable Insights &amp; Recommendations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Key Takeaways: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Higher visitor count and trailer views lead to higher first-day views.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Major sports events negatively impact content viewership.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Release timing matters—weekends perform better.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Recommendations: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Increase marketing efforts for high-traffic periods.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Optimize release schedules to avoid competition with major sports events.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Focus on genres that perform best.</a:t>
            </a:r>
          </a:p>
        </p:txBody>
      </p:sp>
      <p:pic>
        <p:nvPicPr>
          <p:cNvPr id="5" name="Picture 4" descr="Traffic light trails at night">
            <a:extLst>
              <a:ext uri="{FF2B5EF4-FFF2-40B4-BE49-F238E27FC236}">
                <a16:creationId xmlns:a16="http://schemas.microsoft.com/office/drawing/2014/main" id="{C3349B43-4BF3-E9A1-17CF-A32BBAE335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41" r="32608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anchor="b">
            <a:normAutofit/>
          </a:bodyPr>
          <a:lstStyle/>
          <a:p>
            <a:r>
              <a:rPr lang="en-US" sz="4300"/>
              <a:t>Conclusion and Next Steps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99DA6DF-2E99-692D-59C2-D2EACA1D05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3202" y="2660904"/>
            <a:ext cx="3614166" cy="35478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Summary: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model predicts first-day viewership with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74% accuracy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5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Next Steps: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 advanced models (Random Forest,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  <a:r>
              <a:rPr lang="en-US" altLang="en-US" sz="1500" dirty="0">
                <a:latin typeface="Arial" panose="020B0604020202020204" pitchFamily="34" charset="0"/>
              </a:rPr>
              <a:t> to improve accuracy.</a:t>
            </a:r>
            <a:endParaRPr kumimoji="0" lang="en-US" altLang="en-US" sz="15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Analyze viewer reviews to check if sentiment affects watch rates.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Collect more data (age, demographics, device type) to refine predictions.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2DDCD2FF-452D-2EDD-A513-CADCC6B3A1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786" r="-1" b="-1"/>
          <a:stretch/>
        </p:blipFill>
        <p:spPr>
          <a:xfrm>
            <a:off x="4574286" y="707779"/>
            <a:ext cx="4094226" cy="54424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Problem Statement with Key Questions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27594" y="-4267"/>
                  <a:pt x="329693" y="13251"/>
                  <a:pt x="521208" y="0"/>
                </a:cubicBezTo>
                <a:cubicBezTo>
                  <a:pt x="712723" y="-13251"/>
                  <a:pt x="1137373" y="-13618"/>
                  <a:pt x="1371600" y="0"/>
                </a:cubicBezTo>
                <a:cubicBezTo>
                  <a:pt x="1605827" y="13618"/>
                  <a:pt x="1975382" y="-27374"/>
                  <a:pt x="2221992" y="0"/>
                </a:cubicBezTo>
                <a:cubicBezTo>
                  <a:pt x="2468602" y="27374"/>
                  <a:pt x="2863316" y="-20517"/>
                  <a:pt x="3072384" y="0"/>
                </a:cubicBezTo>
                <a:cubicBezTo>
                  <a:pt x="3281452" y="20517"/>
                  <a:pt x="3331438" y="10793"/>
                  <a:pt x="3511296" y="0"/>
                </a:cubicBezTo>
                <a:cubicBezTo>
                  <a:pt x="3691154" y="-10793"/>
                  <a:pt x="3906405" y="-29737"/>
                  <a:pt x="4114800" y="0"/>
                </a:cubicBezTo>
                <a:cubicBezTo>
                  <a:pt x="4323195" y="29737"/>
                  <a:pt x="4428852" y="-2234"/>
                  <a:pt x="4553712" y="0"/>
                </a:cubicBezTo>
                <a:cubicBezTo>
                  <a:pt x="4678572" y="2234"/>
                  <a:pt x="5065629" y="29368"/>
                  <a:pt x="5239512" y="0"/>
                </a:cubicBezTo>
                <a:cubicBezTo>
                  <a:pt x="5413395" y="-29368"/>
                  <a:pt x="5703888" y="11839"/>
                  <a:pt x="5843016" y="0"/>
                </a:cubicBezTo>
                <a:cubicBezTo>
                  <a:pt x="5982144" y="-11839"/>
                  <a:pt x="6260765" y="24719"/>
                  <a:pt x="6611112" y="0"/>
                </a:cubicBezTo>
                <a:cubicBezTo>
                  <a:pt x="6961459" y="-24719"/>
                  <a:pt x="7228293" y="32959"/>
                  <a:pt x="7461504" y="0"/>
                </a:cubicBezTo>
                <a:cubicBezTo>
                  <a:pt x="7694715" y="-32959"/>
                  <a:pt x="7990029" y="-3422"/>
                  <a:pt x="8229600" y="0"/>
                </a:cubicBezTo>
                <a:cubicBezTo>
                  <a:pt x="8228940" y="5812"/>
                  <a:pt x="8229447" y="9773"/>
                  <a:pt x="8229600" y="18288"/>
                </a:cubicBezTo>
                <a:cubicBezTo>
                  <a:pt x="7940706" y="-9293"/>
                  <a:pt x="7792584" y="-16009"/>
                  <a:pt x="7461504" y="18288"/>
                </a:cubicBezTo>
                <a:cubicBezTo>
                  <a:pt x="7130424" y="52585"/>
                  <a:pt x="7080072" y="43845"/>
                  <a:pt x="6940296" y="18288"/>
                </a:cubicBezTo>
                <a:cubicBezTo>
                  <a:pt x="6800520" y="-7269"/>
                  <a:pt x="6672872" y="26671"/>
                  <a:pt x="6419088" y="18288"/>
                </a:cubicBezTo>
                <a:cubicBezTo>
                  <a:pt x="6165304" y="9905"/>
                  <a:pt x="5869721" y="4987"/>
                  <a:pt x="5650992" y="18288"/>
                </a:cubicBezTo>
                <a:cubicBezTo>
                  <a:pt x="5432263" y="31589"/>
                  <a:pt x="5308310" y="3023"/>
                  <a:pt x="5129784" y="18288"/>
                </a:cubicBezTo>
                <a:cubicBezTo>
                  <a:pt x="4951258" y="33553"/>
                  <a:pt x="4799696" y="15357"/>
                  <a:pt x="4690872" y="18288"/>
                </a:cubicBezTo>
                <a:cubicBezTo>
                  <a:pt x="4582048" y="21219"/>
                  <a:pt x="4311124" y="-7836"/>
                  <a:pt x="4087368" y="18288"/>
                </a:cubicBezTo>
                <a:cubicBezTo>
                  <a:pt x="3863612" y="44412"/>
                  <a:pt x="3730288" y="13374"/>
                  <a:pt x="3401568" y="18288"/>
                </a:cubicBezTo>
                <a:cubicBezTo>
                  <a:pt x="3072848" y="23202"/>
                  <a:pt x="3020684" y="32425"/>
                  <a:pt x="2798064" y="18288"/>
                </a:cubicBezTo>
                <a:cubicBezTo>
                  <a:pt x="2575444" y="4151"/>
                  <a:pt x="2440915" y="-7352"/>
                  <a:pt x="2276856" y="18288"/>
                </a:cubicBezTo>
                <a:cubicBezTo>
                  <a:pt x="2112797" y="43928"/>
                  <a:pt x="1726502" y="-9560"/>
                  <a:pt x="1426464" y="18288"/>
                </a:cubicBezTo>
                <a:cubicBezTo>
                  <a:pt x="1126426" y="46136"/>
                  <a:pt x="992925" y="21016"/>
                  <a:pt x="740664" y="18288"/>
                </a:cubicBezTo>
                <a:cubicBezTo>
                  <a:pt x="488403" y="15560"/>
                  <a:pt x="195650" y="-16061"/>
                  <a:pt x="0" y="18288"/>
                </a:cubicBezTo>
                <a:cubicBezTo>
                  <a:pt x="348" y="9455"/>
                  <a:pt x="654" y="3983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59263" y="-9445"/>
                  <a:pt x="404731" y="4427"/>
                  <a:pt x="521208" y="0"/>
                </a:cubicBezTo>
                <a:cubicBezTo>
                  <a:pt x="637685" y="-4427"/>
                  <a:pt x="839187" y="564"/>
                  <a:pt x="960120" y="0"/>
                </a:cubicBezTo>
                <a:cubicBezTo>
                  <a:pt x="1081053" y="-564"/>
                  <a:pt x="1313469" y="-16481"/>
                  <a:pt x="1481328" y="0"/>
                </a:cubicBezTo>
                <a:cubicBezTo>
                  <a:pt x="1649187" y="16481"/>
                  <a:pt x="1885247" y="26161"/>
                  <a:pt x="2167128" y="0"/>
                </a:cubicBezTo>
                <a:cubicBezTo>
                  <a:pt x="2449009" y="-26161"/>
                  <a:pt x="2761875" y="-22202"/>
                  <a:pt x="2935224" y="0"/>
                </a:cubicBezTo>
                <a:cubicBezTo>
                  <a:pt x="3108573" y="22202"/>
                  <a:pt x="3540687" y="-2863"/>
                  <a:pt x="3785616" y="0"/>
                </a:cubicBezTo>
                <a:cubicBezTo>
                  <a:pt x="4030545" y="2863"/>
                  <a:pt x="4280774" y="-12442"/>
                  <a:pt x="4636008" y="0"/>
                </a:cubicBezTo>
                <a:cubicBezTo>
                  <a:pt x="4991242" y="12442"/>
                  <a:pt x="5025483" y="16914"/>
                  <a:pt x="5239512" y="0"/>
                </a:cubicBezTo>
                <a:cubicBezTo>
                  <a:pt x="5453541" y="-16914"/>
                  <a:pt x="5754008" y="16592"/>
                  <a:pt x="6007608" y="0"/>
                </a:cubicBezTo>
                <a:cubicBezTo>
                  <a:pt x="6261208" y="-16592"/>
                  <a:pt x="6407957" y="-11909"/>
                  <a:pt x="6693408" y="0"/>
                </a:cubicBezTo>
                <a:cubicBezTo>
                  <a:pt x="6978859" y="11909"/>
                  <a:pt x="7015437" y="-20890"/>
                  <a:pt x="7296912" y="0"/>
                </a:cubicBezTo>
                <a:cubicBezTo>
                  <a:pt x="7578387" y="20890"/>
                  <a:pt x="7859622" y="46406"/>
                  <a:pt x="8229600" y="0"/>
                </a:cubicBezTo>
                <a:cubicBezTo>
                  <a:pt x="8230508" y="6337"/>
                  <a:pt x="8228722" y="11778"/>
                  <a:pt x="8229600" y="18288"/>
                </a:cubicBezTo>
                <a:cubicBezTo>
                  <a:pt x="8075287" y="35054"/>
                  <a:pt x="7821366" y="21850"/>
                  <a:pt x="7626096" y="18288"/>
                </a:cubicBezTo>
                <a:cubicBezTo>
                  <a:pt x="7430826" y="14726"/>
                  <a:pt x="7320004" y="-9669"/>
                  <a:pt x="7022592" y="18288"/>
                </a:cubicBezTo>
                <a:cubicBezTo>
                  <a:pt x="6725180" y="46245"/>
                  <a:pt x="6348804" y="-14025"/>
                  <a:pt x="6172200" y="18288"/>
                </a:cubicBezTo>
                <a:cubicBezTo>
                  <a:pt x="5995596" y="50601"/>
                  <a:pt x="5788102" y="22890"/>
                  <a:pt x="5650992" y="18288"/>
                </a:cubicBezTo>
                <a:cubicBezTo>
                  <a:pt x="5513882" y="13686"/>
                  <a:pt x="5198399" y="29121"/>
                  <a:pt x="4882896" y="18288"/>
                </a:cubicBezTo>
                <a:cubicBezTo>
                  <a:pt x="4567393" y="7455"/>
                  <a:pt x="4557008" y="26965"/>
                  <a:pt x="4443984" y="18288"/>
                </a:cubicBezTo>
                <a:cubicBezTo>
                  <a:pt x="4330960" y="9611"/>
                  <a:pt x="4061674" y="28891"/>
                  <a:pt x="3758184" y="18288"/>
                </a:cubicBezTo>
                <a:cubicBezTo>
                  <a:pt x="3454694" y="7685"/>
                  <a:pt x="3380392" y="19119"/>
                  <a:pt x="3236976" y="18288"/>
                </a:cubicBezTo>
                <a:cubicBezTo>
                  <a:pt x="3093560" y="17457"/>
                  <a:pt x="2632116" y="37607"/>
                  <a:pt x="2386584" y="18288"/>
                </a:cubicBezTo>
                <a:cubicBezTo>
                  <a:pt x="2141052" y="-1031"/>
                  <a:pt x="2110884" y="28777"/>
                  <a:pt x="1947672" y="18288"/>
                </a:cubicBezTo>
                <a:cubicBezTo>
                  <a:pt x="1784460" y="7799"/>
                  <a:pt x="1535467" y="461"/>
                  <a:pt x="1261872" y="18288"/>
                </a:cubicBezTo>
                <a:cubicBezTo>
                  <a:pt x="988277" y="36115"/>
                  <a:pt x="1021096" y="10375"/>
                  <a:pt x="822960" y="18288"/>
                </a:cubicBezTo>
                <a:cubicBezTo>
                  <a:pt x="624824" y="26201"/>
                  <a:pt x="298309" y="1283"/>
                  <a:pt x="0" y="18288"/>
                </a:cubicBezTo>
                <a:cubicBezTo>
                  <a:pt x="-633" y="12278"/>
                  <a:pt x="-757" y="5867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69" y="2071316"/>
            <a:ext cx="5035164" cy="411917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/>
              <a:t>Context: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/>
              <a:t>OTT media services has transformed content consumption with first-day viewership a critical success factor.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/>
              <a:t>Objective: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/>
              <a:t>To identify key factors driving first-day content viewership and enhance strategic decision making.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/>
          </a:p>
          <a:p>
            <a:pPr marL="0" indent="0">
              <a:lnSpc>
                <a:spcPct val="90000"/>
              </a:lnSpc>
              <a:buNone/>
            </a:pPr>
            <a:r>
              <a:rPr lang="en-US" sz="1600" b="1"/>
              <a:t>Key Questions:</a:t>
            </a:r>
          </a:p>
          <a:p>
            <a:pPr>
              <a:lnSpc>
                <a:spcPct val="90000"/>
              </a:lnSpc>
              <a:buFont typeface="+mj-lt"/>
              <a:buAutoNum type="alphaLcParenR"/>
            </a:pPr>
            <a:r>
              <a:rPr lang="en-US" sz="1600"/>
              <a:t>What factors influence first=day viewership?</a:t>
            </a:r>
          </a:p>
          <a:p>
            <a:pPr>
              <a:lnSpc>
                <a:spcPct val="90000"/>
              </a:lnSpc>
              <a:buFont typeface="+mj-lt"/>
              <a:buAutoNum type="alphaLcParenR"/>
            </a:pPr>
            <a:r>
              <a:rPr lang="en-US" sz="1600"/>
              <a:t>Does genre impact viewership trends?</a:t>
            </a:r>
          </a:p>
          <a:p>
            <a:pPr>
              <a:lnSpc>
                <a:spcPct val="90000"/>
              </a:lnSpc>
              <a:buFont typeface="+mj-lt"/>
              <a:buAutoNum type="alphaLcParenR"/>
            </a:pPr>
            <a:r>
              <a:rPr lang="en-US" sz="1600"/>
              <a:t>How do external events like sports impact views?</a:t>
            </a:r>
          </a:p>
          <a:p>
            <a:pPr>
              <a:lnSpc>
                <a:spcPct val="90000"/>
              </a:lnSpc>
              <a:buFont typeface="+mj-lt"/>
              <a:buAutoNum type="alphaLcParenR"/>
            </a:pPr>
            <a:r>
              <a:rPr lang="en-US" sz="1600"/>
              <a:t>What is the role of trailer views in predicting performance?</a:t>
            </a:r>
          </a:p>
          <a:p>
            <a:pPr>
              <a:lnSpc>
                <a:spcPct val="90000"/>
              </a:lnSpc>
              <a:buFont typeface="+mj-lt"/>
              <a:buAutoNum type="alphaLcParenR"/>
            </a:pPr>
            <a:r>
              <a:rPr lang="en-US" sz="1600"/>
              <a:t>How can ShowTime optimize content promotion going forward?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97EAB-3AAB-0E2F-3A0B-BEEC7A517C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39" r="41475" b="2"/>
          <a:stretch/>
        </p:blipFill>
        <p:spPr>
          <a:xfrm>
            <a:off x="5756743" y="2093976"/>
            <a:ext cx="2955798" cy="40965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Exploratory Data Analysis (EDA)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u="sng"/>
              <a:t>Overview of Dataset: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Total number of records and key variables, including visitors, ad impressions, major sports events and genre.</a:t>
            </a:r>
          </a:p>
          <a:p>
            <a:pPr marL="0" indent="0">
              <a:lnSpc>
                <a:spcPct val="90000"/>
              </a:lnSpc>
              <a:buNone/>
            </a:pPr>
            <a:endParaRPr sz="1400"/>
          </a:p>
          <a:p>
            <a:pPr marL="0" indent="0">
              <a:lnSpc>
                <a:spcPct val="90000"/>
              </a:lnSpc>
              <a:buNone/>
            </a:pPr>
            <a:r>
              <a:rPr sz="1400" u="sng"/>
              <a:t>Univariate Analysis</a:t>
            </a:r>
            <a:r>
              <a:rPr lang="en-US" sz="1400" u="sng"/>
              <a:t> Insights</a:t>
            </a:r>
            <a:r>
              <a:rPr sz="1400" u="sng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sz="1400"/>
              <a:t>  - </a:t>
            </a:r>
            <a:r>
              <a:rPr lang="en-US" sz="1400"/>
              <a:t>Distribution patterns analyzed using histograms and boxplots.</a:t>
            </a:r>
            <a:endParaRPr sz="1400"/>
          </a:p>
          <a:p>
            <a:pPr marL="0" indent="0">
              <a:lnSpc>
                <a:spcPct val="90000"/>
              </a:lnSpc>
              <a:buNone/>
            </a:pPr>
            <a:r>
              <a:rPr sz="1400"/>
              <a:t>  - </a:t>
            </a:r>
            <a:r>
              <a:rPr lang="en-US" sz="1400"/>
              <a:t>Significant variability observed in trailer views and content views.</a:t>
            </a:r>
          </a:p>
          <a:p>
            <a:pPr marL="0" indent="0">
              <a:lnSpc>
                <a:spcPct val="90000"/>
              </a:lnSpc>
              <a:buNone/>
            </a:pPr>
            <a:endParaRPr sz="1400"/>
          </a:p>
          <a:p>
            <a:pPr marL="0" indent="0">
              <a:lnSpc>
                <a:spcPct val="90000"/>
              </a:lnSpc>
              <a:buNone/>
            </a:pPr>
            <a:r>
              <a:rPr sz="1400" u="sng"/>
              <a:t>Key Insights from Bivariate Analysis:</a:t>
            </a:r>
          </a:p>
          <a:p>
            <a:pPr marL="0" indent="0">
              <a:lnSpc>
                <a:spcPct val="90000"/>
              </a:lnSpc>
              <a:buNone/>
            </a:pPr>
            <a:r>
              <a:rPr sz="1400"/>
              <a:t> - Correlation heatmap to show relationships.</a:t>
            </a:r>
          </a:p>
          <a:p>
            <a:pPr marL="0" indent="0">
              <a:lnSpc>
                <a:spcPct val="90000"/>
              </a:lnSpc>
              <a:buNone/>
            </a:pPr>
            <a:r>
              <a:rPr sz="1400"/>
              <a:t>- Impact of major sports events on content </a:t>
            </a:r>
            <a:r>
              <a:rPr lang="en-US" sz="1400"/>
              <a:t>viewership patterns</a:t>
            </a:r>
            <a:r>
              <a:rPr sz="1400"/>
              <a:t>.</a:t>
            </a:r>
          </a:p>
        </p:txBody>
      </p:sp>
      <p:pic>
        <p:nvPicPr>
          <p:cNvPr id="18" name="Picture 17" descr="Financial graphs on a dark display">
            <a:extLst>
              <a:ext uri="{FF2B5EF4-FFF2-40B4-BE49-F238E27FC236}">
                <a16:creationId xmlns:a16="http://schemas.microsoft.com/office/drawing/2014/main" id="{7D43CEE7-485B-FE83-56C2-529C54C0DE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239" r="32048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AF87B-7E27-05B0-ADA4-0E259C6B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501453"/>
            <a:ext cx="8182230" cy="1065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dirty="0"/>
              <a:t>Dataset Overview and Key Features</a:t>
            </a:r>
          </a:p>
        </p:txBody>
      </p:sp>
      <p:pic>
        <p:nvPicPr>
          <p:cNvPr id="2050" name="Picture 2" descr="turned-on flat screen television">
            <a:extLst>
              <a:ext uri="{FF2B5EF4-FFF2-40B4-BE49-F238E27FC236}">
                <a16:creationId xmlns:a16="http://schemas.microsoft.com/office/drawing/2014/main" id="{2827F697-C194-1A2C-93B2-C28045B45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030" y="867617"/>
            <a:ext cx="4210812" cy="280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BB00ED-41C2-A64A-5D65-E5BB222A2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90872" y="1393968"/>
            <a:ext cx="4210812" cy="2273838"/>
          </a:xfrm>
          <a:prstGeom prst="rect">
            <a:avLst/>
          </a:prstGeom>
        </p:spPr>
      </p:pic>
      <p:sp>
        <p:nvSpPr>
          <p:cNvPr id="206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7560" y="5594358"/>
            <a:ext cx="2468880" cy="18288"/>
          </a:xfrm>
          <a:custGeom>
            <a:avLst/>
            <a:gdLst>
              <a:gd name="connsiteX0" fmla="*/ 0 w 2468880"/>
              <a:gd name="connsiteY0" fmla="*/ 0 h 18288"/>
              <a:gd name="connsiteX1" fmla="*/ 592531 w 2468880"/>
              <a:gd name="connsiteY1" fmla="*/ 0 h 18288"/>
              <a:gd name="connsiteX2" fmla="*/ 1160374 w 2468880"/>
              <a:gd name="connsiteY2" fmla="*/ 0 h 18288"/>
              <a:gd name="connsiteX3" fmla="*/ 1728216 w 2468880"/>
              <a:gd name="connsiteY3" fmla="*/ 0 h 18288"/>
              <a:gd name="connsiteX4" fmla="*/ 2468880 w 2468880"/>
              <a:gd name="connsiteY4" fmla="*/ 0 h 18288"/>
              <a:gd name="connsiteX5" fmla="*/ 2468880 w 2468880"/>
              <a:gd name="connsiteY5" fmla="*/ 18288 h 18288"/>
              <a:gd name="connsiteX6" fmla="*/ 1802282 w 2468880"/>
              <a:gd name="connsiteY6" fmla="*/ 18288 h 18288"/>
              <a:gd name="connsiteX7" fmla="*/ 1209751 w 2468880"/>
              <a:gd name="connsiteY7" fmla="*/ 18288 h 18288"/>
              <a:gd name="connsiteX8" fmla="*/ 641909 w 2468880"/>
              <a:gd name="connsiteY8" fmla="*/ 18288 h 18288"/>
              <a:gd name="connsiteX9" fmla="*/ 0 w 2468880"/>
              <a:gd name="connsiteY9" fmla="*/ 18288 h 18288"/>
              <a:gd name="connsiteX10" fmla="*/ 0 w 246888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8880" h="18288" fill="none" extrusionOk="0">
                <a:moveTo>
                  <a:pt x="0" y="0"/>
                </a:moveTo>
                <a:cubicBezTo>
                  <a:pt x="171523" y="-1510"/>
                  <a:pt x="416079" y="20036"/>
                  <a:pt x="592531" y="0"/>
                </a:cubicBezTo>
                <a:cubicBezTo>
                  <a:pt x="768983" y="-20036"/>
                  <a:pt x="878305" y="13110"/>
                  <a:pt x="1160374" y="0"/>
                </a:cubicBezTo>
                <a:cubicBezTo>
                  <a:pt x="1442443" y="-13110"/>
                  <a:pt x="1612108" y="24695"/>
                  <a:pt x="1728216" y="0"/>
                </a:cubicBezTo>
                <a:cubicBezTo>
                  <a:pt x="1844324" y="-24695"/>
                  <a:pt x="2271040" y="20667"/>
                  <a:pt x="2468880" y="0"/>
                </a:cubicBezTo>
                <a:cubicBezTo>
                  <a:pt x="2468302" y="4771"/>
                  <a:pt x="2469633" y="12323"/>
                  <a:pt x="2468880" y="18288"/>
                </a:cubicBezTo>
                <a:cubicBezTo>
                  <a:pt x="2229297" y="-14659"/>
                  <a:pt x="2066775" y="30253"/>
                  <a:pt x="1802282" y="18288"/>
                </a:cubicBezTo>
                <a:cubicBezTo>
                  <a:pt x="1537789" y="6323"/>
                  <a:pt x="1379930" y="22266"/>
                  <a:pt x="1209751" y="18288"/>
                </a:cubicBezTo>
                <a:cubicBezTo>
                  <a:pt x="1039572" y="14310"/>
                  <a:pt x="837025" y="12850"/>
                  <a:pt x="641909" y="18288"/>
                </a:cubicBezTo>
                <a:cubicBezTo>
                  <a:pt x="446793" y="23726"/>
                  <a:pt x="170561" y="18472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468880" h="18288" stroke="0" extrusionOk="0">
                <a:moveTo>
                  <a:pt x="0" y="0"/>
                </a:moveTo>
                <a:cubicBezTo>
                  <a:pt x="190931" y="24910"/>
                  <a:pt x="333688" y="11559"/>
                  <a:pt x="567842" y="0"/>
                </a:cubicBezTo>
                <a:cubicBezTo>
                  <a:pt x="801996" y="-11559"/>
                  <a:pt x="939971" y="-5677"/>
                  <a:pt x="1234440" y="0"/>
                </a:cubicBezTo>
                <a:cubicBezTo>
                  <a:pt x="1528909" y="5677"/>
                  <a:pt x="1658539" y="5184"/>
                  <a:pt x="1777594" y="0"/>
                </a:cubicBezTo>
                <a:cubicBezTo>
                  <a:pt x="1896649" y="-5184"/>
                  <a:pt x="2186164" y="23915"/>
                  <a:pt x="2468880" y="0"/>
                </a:cubicBezTo>
                <a:cubicBezTo>
                  <a:pt x="2468266" y="8857"/>
                  <a:pt x="2469384" y="13619"/>
                  <a:pt x="2468880" y="18288"/>
                </a:cubicBezTo>
                <a:cubicBezTo>
                  <a:pt x="2271330" y="36599"/>
                  <a:pt x="2001027" y="31554"/>
                  <a:pt x="1876349" y="18288"/>
                </a:cubicBezTo>
                <a:cubicBezTo>
                  <a:pt x="1751671" y="5022"/>
                  <a:pt x="1364652" y="15063"/>
                  <a:pt x="1209751" y="18288"/>
                </a:cubicBezTo>
                <a:cubicBezTo>
                  <a:pt x="1054850" y="21513"/>
                  <a:pt x="748438" y="20074"/>
                  <a:pt x="617220" y="18288"/>
                </a:cubicBezTo>
                <a:cubicBezTo>
                  <a:pt x="486002" y="16502"/>
                  <a:pt x="237432" y="27200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2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" name="Freeform: Shape 71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4027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79324-3843-A63E-6BEE-2EF31688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859536"/>
            <a:ext cx="3624602" cy="11704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2400" dirty="0"/>
              <a:t>Bivariate Analysis 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Relationships Between </a:t>
            </a:r>
            <a:br>
              <a:rPr lang="en-US" sz="1200" dirty="0"/>
            </a:br>
            <a:r>
              <a:rPr lang="en-US" sz="1200" dirty="0"/>
              <a:t>Features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Data distribution/Relationships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8283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119" y="2185062"/>
            <a:ext cx="37033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0174503-BCEA-D486-1EFB-3F2F3EFD92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9184" y="2512611"/>
            <a:ext cx="3624602" cy="36643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Trailers matter.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Content with more trailer views get higher first-day views.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More visitors, more views.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Even a little more platform visitors leads to better content performance.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Sports events hurt viewership.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lang="en-US" altLang="en-US" sz="1600" dirty="0">
                <a:latin typeface="Arial" panose="020B0604020202020204" pitchFamily="34" charset="0"/>
              </a:rPr>
              <a:t>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ajor games hurt first-day views and they tend to drop.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Most content lands in the middle.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 few shows do really well, but most get between 0.4-0.5M views. </a:t>
            </a:r>
          </a:p>
        </p:txBody>
      </p:sp>
      <p:pic>
        <p:nvPicPr>
          <p:cNvPr id="7" name="Picture 6" descr="A screen shot of a heatmap&#10;&#10;AI-generated content may be incorrect.">
            <a:extLst>
              <a:ext uri="{FF2B5EF4-FFF2-40B4-BE49-F238E27FC236}">
                <a16:creationId xmlns:a16="http://schemas.microsoft.com/office/drawing/2014/main" id="{FF98B5DC-BBFE-6B4B-829F-34B6376EA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491" y="517600"/>
            <a:ext cx="3657598" cy="2743200"/>
          </a:xfrm>
          <a:prstGeom prst="rect">
            <a:avLst/>
          </a:prstGeom>
        </p:spPr>
      </p:pic>
      <p:pic>
        <p:nvPicPr>
          <p:cNvPr id="5" name="Content Placeholder 4" descr="A graph with blue lines&#10;&#10;AI-generated content may be incorrect.">
            <a:extLst>
              <a:ext uri="{FF2B5EF4-FFF2-40B4-BE49-F238E27FC236}">
                <a16:creationId xmlns:a16="http://schemas.microsoft.com/office/drawing/2014/main" id="{61C07FB3-EA57-02B6-46AB-FC34A0956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192" y="3596163"/>
            <a:ext cx="3854196" cy="240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0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78F0-20E3-7E09-A7EA-37B7A982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Impact</a:t>
            </a:r>
          </a:p>
        </p:txBody>
      </p:sp>
      <p:pic>
        <p:nvPicPr>
          <p:cNvPr id="5" name="Content Placeholder 4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CF003888-6CDF-200B-6F89-2AEB9B412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034" y="1375746"/>
            <a:ext cx="3771979" cy="1885990"/>
          </a:xfrm>
        </p:spPr>
      </p:pic>
      <p:pic>
        <p:nvPicPr>
          <p:cNvPr id="7" name="Picture 6" descr="A chart with different colored squares&#10;&#10;AI-generated content may be incorrect.">
            <a:extLst>
              <a:ext uri="{FF2B5EF4-FFF2-40B4-BE49-F238E27FC236}">
                <a16:creationId xmlns:a16="http://schemas.microsoft.com/office/drawing/2014/main" id="{C5B06120-E577-8CDC-3880-3A8A82903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792" y="3611277"/>
            <a:ext cx="3895344" cy="19476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AB0EE1-816C-01A1-2612-3C8DA85FD07C}"/>
              </a:ext>
            </a:extLst>
          </p:cNvPr>
          <p:cNvSpPr txBox="1"/>
          <p:nvPr/>
        </p:nvSpPr>
        <p:spPr>
          <a:xfrm>
            <a:off x="1755648" y="3277734"/>
            <a:ext cx="495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Action, Thriller genres have highest first-day views.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A83B1E-E299-5D38-A07D-341DB5F9F9D6}"/>
              </a:ext>
            </a:extLst>
          </p:cNvPr>
          <p:cNvSpPr txBox="1"/>
          <p:nvPr/>
        </p:nvSpPr>
        <p:spPr>
          <a:xfrm>
            <a:off x="1862328" y="5523160"/>
            <a:ext cx="504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Releases on FRIDAYS and SATURDAYS perform best.</a:t>
            </a:r>
          </a:p>
        </p:txBody>
      </p:sp>
    </p:spTree>
    <p:extLst>
      <p:ext uri="{BB962C8B-B14F-4D97-AF65-F5344CB8AC3E}">
        <p14:creationId xmlns:p14="http://schemas.microsoft.com/office/powerpoint/2010/main" val="217641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8C0B-FFF0-BEDD-E30A-F2074699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 dirty="0"/>
              <a:t>Insights from Feature Impact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2AD715C-5BCE-FF0F-32B7-C63F6BA2E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300" b="1" dirty="0"/>
              <a:t>Genres with the highest first-day views: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Action &amp; Thriller content performs best.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0000"/>
                </a:solidFill>
              </a:rPr>
              <a:t>INSIGHT: These genres may have stronger audience anticipation or marketing impact.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300" b="1" dirty="0"/>
              <a:t>Best release days: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Fridays and Saturdays have the highest viewership.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0000"/>
                </a:solidFill>
              </a:rPr>
              <a:t>INSIGHT: Viewers prefer watching new content on weekends when they have more free time.</a:t>
            </a:r>
          </a:p>
          <a:p>
            <a:pPr>
              <a:lnSpc>
                <a:spcPct val="90000"/>
              </a:lnSpc>
            </a:pPr>
            <a:endParaRPr lang="en-US" sz="13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300" b="1" dirty="0"/>
              <a:t>Impact of Sports Events: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Major sports events reduce first-day viewership.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0000"/>
                </a:solidFill>
              </a:rPr>
              <a:t>INSIGHT: Competing with live events lowers engagement.</a:t>
            </a:r>
          </a:p>
        </p:txBody>
      </p:sp>
      <p:pic>
        <p:nvPicPr>
          <p:cNvPr id="36" name="Picture 35" descr="A blurry image of a stadium&#10;&#10;AI-generated content may be incorrect.">
            <a:extLst>
              <a:ext uri="{FF2B5EF4-FFF2-40B4-BE49-F238E27FC236}">
                <a16:creationId xmlns:a16="http://schemas.microsoft.com/office/drawing/2014/main" id="{A1C371F6-BDC6-B612-890A-F04CDA8352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97" r="39461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9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3100"/>
              <a:t>Data Preprocessing</a:t>
            </a:r>
          </a:p>
        </p:txBody>
      </p:sp>
      <p:pic>
        <p:nvPicPr>
          <p:cNvPr id="3074" name="Picture 2" descr="a computer screen with a bunch of data on it">
            <a:extLst>
              <a:ext uri="{FF2B5EF4-FFF2-40B4-BE49-F238E27FC236}">
                <a16:creationId xmlns:a16="http://schemas.microsoft.com/office/drawing/2014/main" id="{F9D14B2E-0919-495E-B6AE-9588CF46C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40" b="8718"/>
          <a:stretch/>
        </p:blipFill>
        <p:spPr bwMode="auto"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/>
              <a:t>Steps Taken: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1"/>
              <a:t>Missing Values</a:t>
            </a:r>
            <a:r>
              <a:rPr lang="en-US" sz="1500"/>
              <a:t>: Conducted a thorough check and confirmed no missing data.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1"/>
              <a:t>Outlier Detection &amp; Treatment</a:t>
            </a:r>
            <a:r>
              <a:rPr lang="en-US" sz="1500"/>
              <a:t>: Identified and addressed outliers in key variables to improve model stability.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1"/>
              <a:t>Categorical Encoding: </a:t>
            </a:r>
            <a:r>
              <a:rPr lang="en-US" sz="1500"/>
              <a:t>Transformed categorical variables (genre, dayofweek, season) into numerical representations for model compatibility.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1"/>
              <a:t>Data Splitting: </a:t>
            </a:r>
            <a:r>
              <a:rPr lang="en-US" sz="1500"/>
              <a:t>Partitioned the dataset into training (70%) and testing (30%) subsets to evaluate model performance effectively.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Model Building -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• Approach: Ordinary Least Squares (OLS) Regression.</a:t>
            </a:r>
          </a:p>
          <a:p>
            <a:pPr marL="0" indent="0">
              <a:buNone/>
            </a:pPr>
            <a:r>
              <a:rPr lang="en-US" sz="1700"/>
              <a:t>• Initial Model Summary:</a:t>
            </a:r>
          </a:p>
          <a:p>
            <a:pPr marL="0" indent="0">
              <a:buNone/>
            </a:pPr>
            <a:r>
              <a:rPr lang="en-US" sz="1700"/>
              <a:t> - Display R-squared and adjusted R-squared values.</a:t>
            </a:r>
          </a:p>
          <a:p>
            <a:pPr marL="0" indent="0">
              <a:buNone/>
            </a:pPr>
            <a:r>
              <a:rPr lang="en-US" sz="1700"/>
              <a:t>- Significant predictors (e.g., visitors, views_trailer, major_sports_event).</a:t>
            </a:r>
          </a:p>
          <a:p>
            <a:pPr marL="0" indent="0">
              <a:buNone/>
            </a:pPr>
            <a:r>
              <a:rPr lang="en-US" sz="1700"/>
              <a:t>- Dropped insignificant predictors based on p-values.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17CB1762-8E88-5DCE-9591-C5C57217D0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10" r="34776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736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ShowTime:  OTT Viewership Analysis</vt:lpstr>
      <vt:lpstr>Problem Statement with Key Questions</vt:lpstr>
      <vt:lpstr>Exploratory Data Analysis (EDA)</vt:lpstr>
      <vt:lpstr>Dataset Overview and Key Features</vt:lpstr>
      <vt:lpstr>Bivariate Analysis   Relationships Between  Features  Data distribution/Relationships</vt:lpstr>
      <vt:lpstr>Feature Impact</vt:lpstr>
      <vt:lpstr>Insights from Feature Impact</vt:lpstr>
      <vt:lpstr>Data Preprocessing</vt:lpstr>
      <vt:lpstr>Model Building - Linear Regression</vt:lpstr>
      <vt:lpstr>Testing Model Assumptions</vt:lpstr>
      <vt:lpstr>Model Performance Evaluation</vt:lpstr>
      <vt:lpstr>Train vs Test Performance </vt:lpstr>
      <vt:lpstr>Actionable Insights &amp; Recommendations</vt:lpstr>
      <vt:lpstr>Conclusion and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Melanie BM</dc:creator>
  <cp:keywords/>
  <dc:description>generated using python-pptx</dc:description>
  <cp:lastModifiedBy>Melanie BM</cp:lastModifiedBy>
  <cp:revision>7</cp:revision>
  <dcterms:created xsi:type="dcterms:W3CDTF">2013-01-27T09:14:16Z</dcterms:created>
  <dcterms:modified xsi:type="dcterms:W3CDTF">2025-02-28T23:31:45Z</dcterms:modified>
  <cp:category/>
</cp:coreProperties>
</file>