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459aeb17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459aeb17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459aeb17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459aeb17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459aeb17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459aeb17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459aeb17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459aeb17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459aeb17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459aeb17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459aeb17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459aeb17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459aeb179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459aeb17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5c6df1d3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5c6df1d3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5c9f54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5c9f54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f53aecc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df53aecc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459aeb1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459aeb1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5818549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5818549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459aeb17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459aeb1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818549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818549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459aeb17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459aeb17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459aeb17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459aeb17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459aeb17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459aeb17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[5장] 안정 해시 설계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가상 면접 사례로 배우는 대규모 시스템 설계 기초</a:t>
            </a:r>
            <a:endParaRPr b="1" sz="1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367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이민석 / unchaptered</a:t>
            </a:r>
            <a:endParaRPr sz="1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25775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https://inblog.ai/monthly-cs</a:t>
            </a:r>
            <a:endParaRPr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https://github.com/monthly-cs/2024-03-system-design-interview-1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해시 키</a:t>
            </a:r>
            <a:endParaRPr b="1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00">
                <a:solidFill>
                  <a:srgbClr val="EA9999"/>
                </a:solidFill>
              </a:rPr>
              <a:t>캐시할 키(Kn)</a:t>
            </a:r>
            <a:r>
              <a:rPr lang="ko" sz="1600"/>
              <a:t>들도 해시 링 위의 어느 지점으로 배치할 수 있음</a:t>
            </a:r>
            <a:endParaRPr b="1" sz="1600">
              <a:solidFill>
                <a:srgbClr val="EA9999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기본 구현체</a:t>
            </a:r>
            <a:endParaRPr b="1" sz="820">
              <a:solidFill>
                <a:srgbClr val="FFFFFF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687" y="2517913"/>
            <a:ext cx="2668626" cy="193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https://jonghoonpark.com/2023/05/25/%EC%95%88%EC%A0%95-%ED%95%B4%EC%8B%9C-%EC%84%A4%EA%B3%84</a:t>
            </a:r>
            <a:endParaRPr sz="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서버 조회</a:t>
            </a:r>
            <a:endParaRPr b="1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어떤 키(Kn)이 어떤 서버(Sn)로 요청을 보내는 지는 해시 링을 </a:t>
            </a:r>
            <a:r>
              <a:rPr b="1" lang="ko" sz="1600">
                <a:solidFill>
                  <a:srgbClr val="EA9999"/>
                </a:solidFill>
              </a:rPr>
              <a:t>시계 방향으로 탐색</a:t>
            </a:r>
            <a:r>
              <a:rPr lang="ko" sz="1600"/>
              <a:t>해서 결정</a:t>
            </a:r>
            <a:endParaRPr b="1" sz="1600">
              <a:solidFill>
                <a:srgbClr val="EA9999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기본 구현체</a:t>
            </a:r>
            <a:endParaRPr b="1" sz="820">
              <a:solidFill>
                <a:srgbClr val="FFFFFF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https://jonghoonpark.com/2023/05/25/%EC%95%88%EC%A0%95-%ED%95%B4%EC%8B%9C-%EC%84%A4%EA%B3%84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974" y="2325025"/>
            <a:ext cx="2760051" cy="20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서버 추가</a:t>
            </a:r>
            <a:endParaRPr b="1"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기존의 키(K0)과 기존 서버(S0) 사이에 신규 서버(S4)가 추가되면,</a:t>
            </a:r>
            <a:br>
              <a:rPr lang="ko" sz="1600"/>
            </a:br>
            <a:r>
              <a:rPr lang="ko" sz="1600"/>
              <a:t>기존의 키(K0)의 요청이 신규 서버로 변경될 수 있다.</a:t>
            </a:r>
            <a:endParaRPr b="1" sz="1600">
              <a:solidFill>
                <a:srgbClr val="EA9999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기본 구현체</a:t>
            </a:r>
            <a:endParaRPr b="1" sz="820">
              <a:solidFill>
                <a:srgbClr val="FFFFFF"/>
              </a:solidFill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https://jonghoonpark.com/2023/05/25/%EC%95%88%EC%A0%95-%ED%95%B4%EC%8B%9C-%EC%84%A4%EA%B3%84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924" y="2299525"/>
            <a:ext cx="2448151" cy="20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서버 제거</a:t>
            </a:r>
            <a:endParaRPr b="1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한 키(K1)와 한 서버(S1)가 있을 때,</a:t>
            </a:r>
            <a:br>
              <a:rPr lang="ko" sz="1600"/>
            </a:br>
            <a:r>
              <a:rPr lang="ko" sz="1600"/>
              <a:t>한 서버(S1)가 제거되면 </a:t>
            </a:r>
            <a:r>
              <a:rPr b="1" lang="ko" sz="1600">
                <a:solidFill>
                  <a:srgbClr val="EA9999"/>
                </a:solidFill>
              </a:rPr>
              <a:t>해시 링의 다음 번의 나오는 서버</a:t>
            </a:r>
            <a:r>
              <a:rPr lang="ko" sz="1600"/>
              <a:t>로 변경된다.</a:t>
            </a:r>
            <a:endParaRPr b="1" sz="1600">
              <a:solidFill>
                <a:srgbClr val="EA9999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기본 구현체</a:t>
            </a:r>
            <a:endParaRPr b="1" sz="820">
              <a:solidFill>
                <a:srgbClr val="FFFFFF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https://jonghoonpark.com/2023/05/25/%EC%95%88%EC%A0%95-%ED%95%B4%EC%8B%9C-%EC%84%A4%EA%B3%84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350" y="2309475"/>
            <a:ext cx="2727301" cy="20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기본 구현 법의 두 가지 문제</a:t>
            </a:r>
            <a:endParaRPr b="1"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서버의 추가, 제거 과정에 따라서 특정한 서버(Sx)에 대량의 키(Ka, Kb, Kc)가 몰릴 수 있음</a:t>
            </a:r>
            <a:endParaRPr sz="16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서버 파티션의 크기를 균등하게 유지할 수 없음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키의 균등 분포를 담당할 수 없음</a:t>
            </a:r>
            <a:endParaRPr sz="1100"/>
          </a:p>
        </p:txBody>
      </p:sp>
      <p:sp>
        <p:nvSpPr>
          <p:cNvPr id="190" name="Google Shape;190;p26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기본 구현체</a:t>
            </a:r>
            <a:endParaRPr b="1" sz="820">
              <a:solidFill>
                <a:srgbClr val="FFFFFF"/>
              </a:solidFill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https://jonghoonpark.com/2023/05/25/%EC%95%88%EC%A0%95-%ED%95%B4%EC%8B%9C-%EC%84%A4%EA%B3%84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975" y="2309475"/>
            <a:ext cx="3004050" cy="2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가상 노드</a:t>
            </a:r>
            <a:endParaRPr b="1"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가상 노드는 실제 서버를 가리키는 노드</a:t>
            </a:r>
            <a:br>
              <a:rPr lang="ko" sz="1600"/>
            </a:br>
            <a:r>
              <a:rPr lang="ko" sz="1200"/>
              <a:t>특정 키(Kn)가 실제 서버(Sn)을 가리키도록 하는 것이 아니라, 실제 서버를 가리키고 있는 가상 노드(Sn_n)을 가리키도록 함</a:t>
            </a:r>
            <a:endParaRPr sz="1200"/>
          </a:p>
        </p:txBody>
      </p:sp>
      <p:sp>
        <p:nvSpPr>
          <p:cNvPr id="200" name="Google Shape;200;p27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최종 구현체</a:t>
            </a:r>
            <a:endParaRPr b="1" sz="820">
              <a:solidFill>
                <a:srgbClr val="FFFFFF"/>
              </a:solidFill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https://jonghoonpark.com/2023/05/25/%EC%95%88%EC%A0%95-%ED%95%B4%EC%8B%9C-%EC%84%A4%EA%B3%84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12" y="2287675"/>
            <a:ext cx="2762376" cy="21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재배치 결정</a:t>
            </a:r>
            <a:endParaRPr b="1"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해서는 요청 또는 데이터를 서버에 균등하게 나누는 것이 중요</a:t>
            </a:r>
            <a:endParaRPr b="1" sz="1600">
              <a:solidFill>
                <a:srgbClr val="EA9999"/>
              </a:solidFill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최종 구현체</a:t>
            </a:r>
            <a:endParaRPr b="1" sz="820">
              <a:solidFill>
                <a:srgbClr val="FFFFFF"/>
              </a:solidFill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https://baebalja.tistory.com/588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949" y="2260600"/>
            <a:ext cx="2628800" cy="22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결론</a:t>
            </a:r>
            <a:endParaRPr b="1"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임의의 요청을 균등하게 분배하는데 해쉬(Hash)를 사용할 수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해쉬는 여러 가지 문제를 가지고 있어 안정해쉬를 써야한다.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안정해쉬를 구현할 때에는 가상 노드를 사용하여 분포를 고르게 유지해야 한다. 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감사합니다.</a:t>
            </a:r>
            <a:endParaRPr b="1" sz="2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해시(Hash)란?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입력값(Input)을 </a:t>
            </a:r>
            <a:r>
              <a:rPr b="1" lang="ko" sz="1600">
                <a:solidFill>
                  <a:srgbClr val="EA9999"/>
                </a:solidFill>
              </a:rPr>
              <a:t>고정된 길이의 값(Output)</a:t>
            </a:r>
            <a:r>
              <a:rPr lang="ko" sz="1600"/>
              <a:t>으로 변환(매핑)하는 함수</a:t>
            </a:r>
            <a:br>
              <a:rPr lang="ko" sz="1600"/>
            </a:br>
            <a:endParaRPr sz="1600"/>
          </a:p>
        </p:txBody>
      </p:sp>
      <p:sp>
        <p:nvSpPr>
          <p:cNvPr id="64" name="Google Shape;64;p14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해시</a:t>
            </a:r>
            <a:endParaRPr b="1" sz="82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63" y="1953450"/>
            <a:ext cx="4282114" cy="229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008" y="2517937"/>
            <a:ext cx="3468526" cy="14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656150" y="4394100"/>
            <a:ext cx="583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2"/>
                </a:solidFill>
              </a:rPr>
              <a:t>https://github.com/unchaptered/learn-for-golang/blob/main/src/hash/main.go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15050" y="4039488"/>
            <a:ext cx="73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2"/>
                </a:solidFill>
              </a:rPr>
              <a:t>Input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804500" y="4039488"/>
            <a:ext cx="73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EA9999"/>
                </a:solidFill>
              </a:rPr>
              <a:t>Output</a:t>
            </a:r>
            <a:endParaRPr sz="900">
              <a:solidFill>
                <a:srgbClr val="EA9999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860025" y="2695375"/>
            <a:ext cx="684300" cy="12465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해시(Hash)의 특징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32비트 해시 함수를 사용했으며, 2^32개의 서로 다른 해시값을 생성 가능</a:t>
            </a:r>
            <a:br>
              <a:rPr lang="ko" sz="1600"/>
            </a:br>
            <a:r>
              <a:rPr lang="ko" sz="1600"/>
              <a:t>해시 함수는 가능한 입력값(Input)을 골고루 해시값(Output)으로 분산시켜야 함</a:t>
            </a:r>
            <a:br>
              <a:rPr lang="ko" sz="1600"/>
            </a:br>
            <a:br>
              <a:rPr lang="ko" sz="1600"/>
            </a:br>
            <a:r>
              <a:rPr lang="ko" sz="1600"/>
              <a:t>입력값(변수명:keys)이 많아지면 해시 충돌이 날 가능성이 높아짐</a:t>
            </a:r>
            <a:endParaRPr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해시</a:t>
            </a:r>
            <a:endParaRPr b="1" sz="82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38" y="2468199"/>
            <a:ext cx="4010124" cy="19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656150" y="4394100"/>
            <a:ext cx="583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2"/>
                </a:solidFill>
              </a:rPr>
              <a:t>https://github.com/unchaptered/learn-for-golang/blob/main/src/hash/main.go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해시(Hash)를 활용한 서버 분산</a:t>
            </a:r>
            <a:endParaRPr b="1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각 해시값(Output)을 서버의 수(N)로 </a:t>
            </a:r>
            <a:r>
              <a:rPr b="1" lang="ko" sz="1600"/>
              <a:t>나머지 연산</a:t>
            </a:r>
            <a:r>
              <a:rPr lang="ko" sz="1600"/>
              <a:t>을 하여, </a:t>
            </a:r>
            <a:r>
              <a:rPr b="1" lang="ko" sz="1600">
                <a:solidFill>
                  <a:srgbClr val="EA9999"/>
                </a:solidFill>
              </a:rPr>
              <a:t>서버의 인덱스</a:t>
            </a:r>
            <a:r>
              <a:rPr lang="ko" sz="1600"/>
              <a:t>를 계산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ServerIndex = Hash(Key) % </a:t>
            </a:r>
            <a:r>
              <a:rPr lang="ko" sz="1600"/>
              <a:t>N</a:t>
            </a:r>
            <a:endParaRPr sz="1600"/>
          </a:p>
        </p:txBody>
      </p:sp>
      <p:sp>
        <p:nvSpPr>
          <p:cNvPr id="86" name="Google Shape;86;p16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해시</a:t>
            </a:r>
            <a:endParaRPr b="1" sz="82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656150" y="4394100"/>
            <a:ext cx="583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2"/>
                </a:solidFill>
              </a:rPr>
              <a:t>https://github.com/unchaptered/learn-for-golang/blob/main/src/hash/main.go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88" y="2376299"/>
            <a:ext cx="4010124" cy="19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939947" y="3814750"/>
            <a:ext cx="1879800" cy="1245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671" y="2517937"/>
            <a:ext cx="3468526" cy="14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7761975" y="2695375"/>
            <a:ext cx="312000" cy="12438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해시(Hash)의</a:t>
            </a:r>
            <a:r>
              <a:rPr b="1" lang="ko"/>
              <a:t> 문제점</a:t>
            </a:r>
            <a:endParaRPr b="1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32비트 해시 함수의 경우 2^32 만큼의 경우의 수가 있음</a:t>
            </a:r>
            <a:br>
              <a:rPr lang="ko" sz="1600"/>
            </a:br>
            <a:r>
              <a:rPr lang="ko" sz="1600"/>
              <a:t>하지만 입력값의 전달 유형에 따라서 </a:t>
            </a:r>
            <a:r>
              <a:rPr b="1" lang="ko" sz="1600">
                <a:solidFill>
                  <a:srgbClr val="EA9999"/>
                </a:solidFill>
              </a:rPr>
              <a:t>낮은 분포도</a:t>
            </a:r>
            <a:r>
              <a:rPr lang="ko" sz="1600"/>
              <a:t>를 보일 수 있다.</a:t>
            </a:r>
            <a:br>
              <a:rPr lang="ko" sz="1600"/>
            </a:br>
            <a:br>
              <a:rPr lang="ko" sz="1600"/>
            </a:br>
            <a:r>
              <a:rPr lang="ko" sz="1600"/>
              <a:t>또한 앞서 언급한 </a:t>
            </a:r>
            <a:r>
              <a:rPr b="1" lang="ko" sz="1600">
                <a:solidFill>
                  <a:srgbClr val="9FC5E8"/>
                </a:solidFill>
              </a:rPr>
              <a:t>ServerIndex</a:t>
            </a:r>
            <a:r>
              <a:rPr lang="ko" sz="1600"/>
              <a:t>가 특정 구간에 밀집될 확률이 존재합니다.</a:t>
            </a:r>
            <a:br>
              <a:rPr lang="ko" sz="1600"/>
            </a:br>
            <a:r>
              <a:rPr lang="ko" sz="1600"/>
              <a:t>기본 해시함수의 경우, 이 ServerIndex가 특정 구간에 밀집될 확률이 존재합니다.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7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해시</a:t>
            </a:r>
            <a:endParaRPr b="1" sz="820">
              <a:solidFill>
                <a:srgbClr val="FFFFFF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746" y="2762487"/>
            <a:ext cx="3468526" cy="14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4496763" y="2939925"/>
            <a:ext cx="684300" cy="4611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496763" y="3426700"/>
            <a:ext cx="684300" cy="5727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496763" y="4025075"/>
            <a:ext cx="684300" cy="1662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656150" y="4394100"/>
            <a:ext cx="583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2"/>
                </a:solidFill>
              </a:rPr>
              <a:t>https://github.com/unchaptered/learn-for-golang/blob/main/src/hash/main.go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486200" y="2939925"/>
            <a:ext cx="351600" cy="1251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해시(Hash)의 재배열</a:t>
            </a:r>
            <a:endParaRPr b="1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만약 장애가 발생하여 </a:t>
            </a:r>
            <a:r>
              <a:rPr b="1" lang="ko" sz="1600">
                <a:solidFill>
                  <a:srgbClr val="A4C2F4"/>
                </a:solidFill>
              </a:rPr>
              <a:t>서버의 수(N)</a:t>
            </a:r>
            <a:r>
              <a:rPr lang="ko" sz="1600"/>
              <a:t>가 1개 줄어들면, 모든 서버의 ServerIndex가 달라지게 된다. 따라서, 모든 요청이 </a:t>
            </a:r>
            <a:r>
              <a:rPr b="1" lang="ko" sz="1600">
                <a:solidFill>
                  <a:srgbClr val="EA9999"/>
                </a:solidFill>
              </a:rPr>
              <a:t>기존과 다른 서버</a:t>
            </a:r>
            <a:r>
              <a:rPr lang="ko" sz="1600"/>
              <a:t>로 향하게 되고 대량의 CacheMiss가 발생</a:t>
            </a:r>
            <a:endParaRPr sz="1600"/>
          </a:p>
        </p:txBody>
      </p:sp>
      <p:sp>
        <p:nvSpPr>
          <p:cNvPr id="111" name="Google Shape;111;p18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해시</a:t>
            </a:r>
            <a:endParaRPr b="1" sz="820"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656150" y="4394100"/>
            <a:ext cx="583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2"/>
                </a:solidFill>
              </a:rPr>
              <a:t>https://github.com/unchaptered/learn-for-golang/blob/main/src/hash/main.go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746" y="2762487"/>
            <a:ext cx="3468526" cy="14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5486200" y="2939925"/>
            <a:ext cx="351600" cy="1251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안정 해시(Consistence Hash)란?</a:t>
            </a:r>
            <a:endParaRPr b="1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EA9999"/>
                </a:solidFill>
              </a:rPr>
              <a:t>해시 테이블 크기(N)</a:t>
            </a:r>
            <a:r>
              <a:rPr lang="ko" sz="1600"/>
              <a:t>가 조정될 때, 오직 해당되는 키(k/n) 개의 키만 재배치되는 해시 기술</a:t>
            </a:r>
            <a:br>
              <a:rPr lang="ko" sz="1600"/>
            </a:b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키가 10개고 서버가 5개인 상황에서, 서버가 1개 줄어들면 10/5 개의 키만 재배치</a:t>
            </a:r>
            <a:endParaRPr sz="1200"/>
          </a:p>
        </p:txBody>
      </p:sp>
      <p:sp>
        <p:nvSpPr>
          <p:cNvPr id="121" name="Google Shape;121;p19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</a:t>
            </a:r>
            <a:endParaRPr b="1" sz="8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00"/>
              <a:t>해시 알고리즘</a:t>
            </a:r>
            <a:r>
              <a:rPr lang="ko" sz="1600"/>
              <a:t>에 따라서 사용가능한 공간을 리스트(List) 형태로 표현한 것을 </a:t>
            </a:r>
            <a:r>
              <a:rPr b="1" lang="ko" sz="1600">
                <a:solidFill>
                  <a:srgbClr val="EA9999"/>
                </a:solidFill>
              </a:rPr>
              <a:t>해시 공간</a:t>
            </a:r>
            <a:r>
              <a:rPr lang="ko" sz="1600"/>
              <a:t>으로</a:t>
            </a:r>
            <a:br>
              <a:rPr lang="ko" sz="1600"/>
            </a:br>
            <a:br>
              <a:rPr lang="ko" sz="1600"/>
            </a:br>
            <a:r>
              <a:rPr lang="ko" sz="1600"/>
              <a:t>이의 양쪽 끝을 연결하여 순환 리스트(Circular List) 형태로 표현한것을 </a:t>
            </a:r>
            <a:r>
              <a:rPr b="1" lang="ko" sz="1600">
                <a:solidFill>
                  <a:srgbClr val="EA9999"/>
                </a:solidFill>
              </a:rPr>
              <a:t>해시 링</a:t>
            </a:r>
            <a:r>
              <a:rPr lang="ko" sz="1600"/>
              <a:t>으로 표기</a:t>
            </a:r>
            <a:endParaRPr sz="1200"/>
          </a:p>
        </p:txBody>
      </p:sp>
      <p:sp>
        <p:nvSpPr>
          <p:cNvPr id="127" name="Google Shape;127;p20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해시 공간, 링</a:t>
            </a:r>
            <a:endParaRPr b="1"/>
          </a:p>
        </p:txBody>
      </p:sp>
      <p:sp>
        <p:nvSpPr>
          <p:cNvPr id="129" name="Google Shape;129;p20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기본 구현체</a:t>
            </a:r>
            <a:endParaRPr b="1" sz="820">
              <a:solidFill>
                <a:srgbClr val="FFFFFF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75" y="3067050"/>
            <a:ext cx="4274801" cy="4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774" y="2208575"/>
            <a:ext cx="1997549" cy="221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619625" y="2149675"/>
            <a:ext cx="28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https://jonghoonpark.com/2023/05/25/%EC%95%88%EC%A0%95-%ED%95%B4%EC%8B%9C-%EC%84%A4%EA%B3%84</a:t>
            </a:r>
            <a:endParaRPr sz="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2208575"/>
            <a:ext cx="9144000" cy="25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해시 서버</a:t>
            </a:r>
            <a:endParaRPr b="1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00"/>
              <a:t>해시 함수 f</a:t>
            </a:r>
            <a:r>
              <a:rPr lang="ko" sz="1600"/>
              <a:t>를 사용하여 </a:t>
            </a:r>
            <a:r>
              <a:rPr b="1" lang="ko" sz="1600">
                <a:solidFill>
                  <a:srgbClr val="EA9999"/>
                </a:solidFill>
              </a:rPr>
              <a:t>서버 IP나 이름(Sn)</a:t>
            </a:r>
            <a:r>
              <a:rPr lang="ko" sz="1600"/>
              <a:t>을 해시 링에 대응시킬 수 있음</a:t>
            </a:r>
            <a:endParaRPr sz="1000"/>
          </a:p>
        </p:txBody>
      </p:sp>
      <p:sp>
        <p:nvSpPr>
          <p:cNvPr id="141" name="Google Shape;141;p21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안정 해시 | </a:t>
            </a:r>
            <a:r>
              <a:rPr b="1" lang="ko" sz="820">
                <a:solidFill>
                  <a:srgbClr val="EA9999"/>
                </a:solidFill>
              </a:rPr>
              <a:t>기본 구현체</a:t>
            </a:r>
            <a:endParaRPr b="1" sz="820">
              <a:solidFill>
                <a:srgbClr val="FFFFFF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88" y="2360700"/>
            <a:ext cx="3263824" cy="202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656150" y="4384275"/>
            <a:ext cx="5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2"/>
                </a:solidFill>
              </a:rPr>
              <a:t>https://velog.io/@mmy789/System-Design-6</a:t>
            </a:r>
            <a:endParaRPr sz="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