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9b4035d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9b4035d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9b4035d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9b4035d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9b4035d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9b4035d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b4035d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b4035d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9b4035d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9b4035d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9b4035d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9b4035d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9b4035d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9b4035d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d573a6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d573a6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d573a6c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d573a6c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975c901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975c901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9b4035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9b4035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975c901c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975c901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9b4035d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9b4035d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9b4035d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9b4035d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미수집 URL 저장소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신선도 : 이미 다운로드한 </a:t>
            </a:r>
            <a:r>
              <a:rPr lang="ko"/>
              <a:t>콘텐츠</a:t>
            </a:r>
            <a:r>
              <a:rPr lang="ko"/>
              <a:t>라도 재수집 할 필요가 있음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웹 페이지의 변경 이력 활용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우선순위를 활용하여 중요한 페이지는 좀 더 자주 재수집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미수집 URL 저장소를 위한 지속성 저장장치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메모리 보관 시 안정성이나 규모 확장성 측면에서 바람직 하지 않음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전부 디스크에 저장하면 느려서 성능 병목이 생김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절충안 : 디스크 + 메모리 버퍼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HTML 다운로더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Robots.txt (로봇 제외 프로토콜)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웹 사이트가 크롤러와 소통하는 표준적 방법. 크롤러가 수집해도 되는 페이지 목록 보관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웹 사이트 크롤링 전 해당 파일에 나열된 규칙을 먼저 확인 필요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Robots.txt의 반복적 다운로드를 피하기 위해 캐시에 보관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HTML 다운로더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성능 최적화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분산 크롤링 : 크롤링 작업을 여러 서버에 분산. 각 서버는 멀티 스레드로 다운로드 작업 처리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도메인 이름 변환 결과 캐시 : 도메인 이름 변화기는 병목 지점이 될 수 있으므로 캐시에 보관하고 주기적으로 갱신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지역성 : 크롤링 작업 서버를 지역 별로 분산. 다운로드 시간을 줄임 (크롤 서버, 캐시, 큐, 저장소 등 적용 가능)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짧은 타임아웃 : 서버 응답이 없거나 느릴 경우 대기 시간이 길어지므로 짧게 설정 한 타임아웃 초과 시 스킵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HTML 다운로더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안정성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안정 해시</a:t>
            </a:r>
            <a:r>
              <a:rPr lang="ko" sz="1200"/>
              <a:t> : 부하 분산 시 적용. 다운로더 서버를 쉽게 추가/제거 가능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크롤링 상태 및 수집 데이터 저장 : 장애 발생 시 쉽게 복구 할 수 있도록 크롤링 상태, 수집 정보를 지속적으로 저장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예외 처리 : 예외가 발생하더라도 전체 시스템이 중단되는 일 방지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데이터 검증 : 시스템 오류를 방지하기 위한 중요 수단 중 하나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HTML 다운로더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확장성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새로운 형태의 콘텐츠를 쉽게 지원 가능해야 함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새로운 모듈을 추가하여 새로운 형태의 </a:t>
            </a:r>
            <a:r>
              <a:rPr lang="ko" sz="1200"/>
              <a:t>콘텐츠</a:t>
            </a:r>
            <a:r>
              <a:rPr lang="ko" sz="1200"/>
              <a:t>를 지원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URL 추출기 외에 PNG 다운로드 또는 웹 모니터 플러그인 모듈 추가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HTML 다운로더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문제 있는 콘텐츠 감지 및 회피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중복 콘텐츠 : 웹 콘텐츠의 30%가량 중복. 해시나 체크섬 사용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거미 덫 : 크롤러를 무한 루프에 빠뜨리도록 설계한 웹 페이지 (무한히 깊은 디렉토리 구조를 포함하는 링크)</a:t>
            </a:r>
            <a:endParaRPr sz="1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                  URL 최대 길이 제한으로 회피. 수작업으로 확인 후 URL 필터 목록 추가 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데이터 노이즈 : 광고, 스크립트 코드, 스팸 URL 등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단계) 마무리 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추가 논의 사항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서버 측 렌더링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원치 않는 페이지 필터링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데이터베이스 다중화 및 샤딩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수평적 규모 확장성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가용성, 일관성, 안정성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데이터 분석 솔루션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9. 웹 크롤러 설계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개요</a:t>
            </a:r>
            <a:r>
              <a:rPr lang="ko"/>
              <a:t>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웹 크롤러란?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로봇 또는 스파이더. 웹에 새로 올라오거나 갱신 된 콘텐츠를 찾아내는 목적(수집, 분석)으로 사용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검색 엔진 인덱싱 : 웹 페이지를 모아 검색엔진을 위한 로컬 인덱스 생성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웹 아카이빙 : 장기 보관을 위해 웹에서 정보를 수집 (미국 국회 도서관, EU 웹 아카이브)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웹 마이닝 : 웹 페이지 내용에서 유용한 정보를 추출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웹 모니터링 : 인터넷에서 저작권이나 상표권이 침해되는 사례 모니터링 등에 활용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1단계) 문제 이해 및 설계 범위 확정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기본 알고리즘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URL 목록을 입력받아 모든 웹 페이지를 다운로드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다운로드한 웹 페이지에서 URL 목록 추출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추출한 URL 목록을 입력으로 위의 과정 반복</a:t>
            </a:r>
            <a:endParaRPr/>
          </a:p>
          <a:p>
            <a:pPr indent="-184150" lvl="0" marL="269999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ko" sz="1400"/>
              <a:t>요구사항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주된 용도 : 검색 인덱싱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매달 웹페이지 수집량 : 10억개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대상 : 신규 및 수정된 웹 페이지, 중복 </a:t>
            </a:r>
            <a:r>
              <a:rPr lang="ko"/>
              <a:t>콘텐츠</a:t>
            </a:r>
            <a:r>
              <a:rPr lang="ko"/>
              <a:t> 무시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5년간 저장 필요 </a:t>
            </a:r>
            <a:endParaRPr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추가 고려 요소</a:t>
            </a:r>
            <a:endParaRPr/>
          </a:p>
          <a:p>
            <a:pPr indent="-171450" lvl="1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규모 확장성 : 거대한 웹 페이지. 병렬성 활용 필요</a:t>
            </a:r>
            <a:endParaRPr/>
          </a:p>
          <a:p>
            <a:pPr indent="-171450" lvl="1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안정성 : 무반응, 장애, 악성 코드 등 대응 필요</a:t>
            </a:r>
            <a:endParaRPr/>
          </a:p>
          <a:p>
            <a:pPr indent="-171450" lvl="1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예절 : 짧은 시간 대량의 요청 방지</a:t>
            </a:r>
            <a:endParaRPr/>
          </a:p>
          <a:p>
            <a:pPr indent="-171450" lvl="1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확장성 : 새로운 형태의 </a:t>
            </a:r>
            <a:r>
              <a:rPr lang="ko"/>
              <a:t>콘텐츠(이미지 등)</a:t>
            </a:r>
            <a:r>
              <a:rPr lang="ko"/>
              <a:t> 지원 </a:t>
            </a:r>
            <a:endParaRPr/>
          </a:p>
          <a:p>
            <a:pPr indent="-1841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sz="1400"/>
              <a:t>개략적</a:t>
            </a:r>
            <a:r>
              <a:rPr lang="ko"/>
              <a:t> 규모 추정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QPS = 400페이지/초, 최대 = 800페이지/초</a:t>
            </a:r>
            <a:endParaRPr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1,000,000,000 /30일/24시간/3600초 = 400페이지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5년간 저장 용량 = 30PB 500TB/월</a:t>
            </a:r>
            <a:endParaRPr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웹 페이지 평균 크기 = 500K (가정)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10억 페이지 * 500K = 500TB/월, 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500TB*12개월*5년 = 30PB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</a:t>
            </a:r>
            <a:r>
              <a:rPr lang="ko"/>
              <a:t> </a:t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1545305" y="1907100"/>
            <a:ext cx="1009200" cy="38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시작 URL 목록</a:t>
            </a:r>
            <a:endParaRPr sz="900"/>
          </a:p>
        </p:txBody>
      </p:sp>
      <p:sp>
        <p:nvSpPr>
          <p:cNvPr id="80" name="Google Shape;80;p17"/>
          <p:cNvSpPr/>
          <p:nvPr/>
        </p:nvSpPr>
        <p:spPr>
          <a:xfrm>
            <a:off x="2806349" y="1907100"/>
            <a:ext cx="1009200" cy="38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미수집 URL 저장소</a:t>
            </a:r>
            <a:endParaRPr sz="900"/>
          </a:p>
        </p:txBody>
      </p:sp>
      <p:sp>
        <p:nvSpPr>
          <p:cNvPr id="81" name="Google Shape;81;p17"/>
          <p:cNvSpPr/>
          <p:nvPr/>
        </p:nvSpPr>
        <p:spPr>
          <a:xfrm>
            <a:off x="4067392" y="1907100"/>
            <a:ext cx="1009200" cy="38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HTML 다운로더</a:t>
            </a:r>
            <a:endParaRPr sz="900"/>
          </a:p>
        </p:txBody>
      </p:sp>
      <p:sp>
        <p:nvSpPr>
          <p:cNvPr id="82" name="Google Shape;82;p17"/>
          <p:cNvSpPr/>
          <p:nvPr/>
        </p:nvSpPr>
        <p:spPr>
          <a:xfrm>
            <a:off x="5328448" y="1901850"/>
            <a:ext cx="1009200" cy="38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콘텐츠</a:t>
            </a:r>
            <a:r>
              <a:rPr lang="ko" sz="900"/>
              <a:t> 파서</a:t>
            </a:r>
            <a:endParaRPr sz="900"/>
          </a:p>
        </p:txBody>
      </p:sp>
      <p:sp>
        <p:nvSpPr>
          <p:cNvPr id="83" name="Google Shape;83;p17"/>
          <p:cNvSpPr/>
          <p:nvPr/>
        </p:nvSpPr>
        <p:spPr>
          <a:xfrm>
            <a:off x="6589503" y="1907100"/>
            <a:ext cx="1009200" cy="38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중복 </a:t>
            </a:r>
            <a:r>
              <a:rPr lang="ko" sz="900"/>
              <a:t>콘텐츠</a:t>
            </a:r>
            <a:r>
              <a:rPr lang="ko" sz="900"/>
              <a:t>?</a:t>
            </a:r>
            <a:endParaRPr sz="900"/>
          </a:p>
        </p:txBody>
      </p:sp>
      <p:sp>
        <p:nvSpPr>
          <p:cNvPr id="84" name="Google Shape;84;p17"/>
          <p:cNvSpPr/>
          <p:nvPr/>
        </p:nvSpPr>
        <p:spPr>
          <a:xfrm>
            <a:off x="6699450" y="1111088"/>
            <a:ext cx="789300" cy="492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콘텐츠</a:t>
            </a:r>
            <a:r>
              <a:rPr lang="ko" sz="900"/>
              <a:t> 저장소</a:t>
            </a:r>
            <a:endParaRPr sz="900"/>
          </a:p>
        </p:txBody>
      </p:sp>
      <p:sp>
        <p:nvSpPr>
          <p:cNvPr id="85" name="Google Shape;85;p17"/>
          <p:cNvSpPr/>
          <p:nvPr/>
        </p:nvSpPr>
        <p:spPr>
          <a:xfrm>
            <a:off x="6589503" y="2522817"/>
            <a:ext cx="1009200" cy="38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URL 추출기</a:t>
            </a:r>
            <a:endParaRPr sz="900"/>
          </a:p>
        </p:txBody>
      </p:sp>
      <p:sp>
        <p:nvSpPr>
          <p:cNvPr id="86" name="Google Shape;86;p17"/>
          <p:cNvSpPr/>
          <p:nvPr/>
        </p:nvSpPr>
        <p:spPr>
          <a:xfrm>
            <a:off x="6589503" y="3138529"/>
            <a:ext cx="1009200" cy="38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URL 필터</a:t>
            </a:r>
            <a:endParaRPr sz="900"/>
          </a:p>
        </p:txBody>
      </p:sp>
      <p:sp>
        <p:nvSpPr>
          <p:cNvPr id="87" name="Google Shape;87;p17"/>
          <p:cNvSpPr/>
          <p:nvPr/>
        </p:nvSpPr>
        <p:spPr>
          <a:xfrm>
            <a:off x="6589503" y="3772475"/>
            <a:ext cx="1009200" cy="38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이미 방문한 URL</a:t>
            </a:r>
            <a:endParaRPr sz="900"/>
          </a:p>
        </p:txBody>
      </p:sp>
      <p:sp>
        <p:nvSpPr>
          <p:cNvPr id="88" name="Google Shape;88;p17"/>
          <p:cNvSpPr/>
          <p:nvPr/>
        </p:nvSpPr>
        <p:spPr>
          <a:xfrm>
            <a:off x="6699450" y="4406425"/>
            <a:ext cx="789300" cy="492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URL 저장소</a:t>
            </a:r>
            <a:endParaRPr sz="900"/>
          </a:p>
        </p:txBody>
      </p:sp>
      <p:sp>
        <p:nvSpPr>
          <p:cNvPr id="89" name="Google Shape;89;p17"/>
          <p:cNvSpPr/>
          <p:nvPr/>
        </p:nvSpPr>
        <p:spPr>
          <a:xfrm>
            <a:off x="4067410" y="1231706"/>
            <a:ext cx="1009200" cy="38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도메인 이름 변환기</a:t>
            </a:r>
            <a:endParaRPr sz="900"/>
          </a:p>
        </p:txBody>
      </p:sp>
      <p:cxnSp>
        <p:nvCxnSpPr>
          <p:cNvPr id="90" name="Google Shape;90;p17"/>
          <p:cNvCxnSpPr>
            <a:stCxn id="79" idx="3"/>
            <a:endCxn id="80" idx="1"/>
          </p:cNvCxnSpPr>
          <p:nvPr/>
        </p:nvCxnSpPr>
        <p:spPr>
          <a:xfrm>
            <a:off x="2554505" y="2099700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0" idx="3"/>
            <a:endCxn id="81" idx="1"/>
          </p:cNvCxnSpPr>
          <p:nvPr/>
        </p:nvCxnSpPr>
        <p:spPr>
          <a:xfrm>
            <a:off x="3815549" y="2099700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stCxn id="81" idx="0"/>
            <a:endCxn id="89" idx="2"/>
          </p:cNvCxnSpPr>
          <p:nvPr/>
        </p:nvCxnSpPr>
        <p:spPr>
          <a:xfrm rot="10800000">
            <a:off x="4571992" y="1617000"/>
            <a:ext cx="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stCxn id="81" idx="3"/>
            <a:endCxn id="82" idx="1"/>
          </p:cNvCxnSpPr>
          <p:nvPr/>
        </p:nvCxnSpPr>
        <p:spPr>
          <a:xfrm flipH="1" rot="10800000">
            <a:off x="5076592" y="2094600"/>
            <a:ext cx="252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>
            <a:stCxn id="82" idx="3"/>
            <a:endCxn id="83" idx="1"/>
          </p:cNvCxnSpPr>
          <p:nvPr/>
        </p:nvCxnSpPr>
        <p:spPr>
          <a:xfrm>
            <a:off x="6337648" y="2094450"/>
            <a:ext cx="2520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stCxn id="83" idx="2"/>
            <a:endCxn id="85" idx="0"/>
          </p:cNvCxnSpPr>
          <p:nvPr/>
        </p:nvCxnSpPr>
        <p:spPr>
          <a:xfrm>
            <a:off x="7094103" y="2292300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85" idx="2"/>
            <a:endCxn id="86" idx="0"/>
          </p:cNvCxnSpPr>
          <p:nvPr/>
        </p:nvCxnSpPr>
        <p:spPr>
          <a:xfrm>
            <a:off x="7094103" y="2908017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>
            <a:stCxn id="86" idx="2"/>
            <a:endCxn id="87" idx="0"/>
          </p:cNvCxnSpPr>
          <p:nvPr/>
        </p:nvCxnSpPr>
        <p:spPr>
          <a:xfrm>
            <a:off x="7094103" y="3523729"/>
            <a:ext cx="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87" idx="2"/>
            <a:endCxn id="88" idx="1"/>
          </p:cNvCxnSpPr>
          <p:nvPr/>
        </p:nvCxnSpPr>
        <p:spPr>
          <a:xfrm>
            <a:off x="7094103" y="4157675"/>
            <a:ext cx="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84" idx="3"/>
            <a:endCxn id="83" idx="0"/>
          </p:cNvCxnSpPr>
          <p:nvPr/>
        </p:nvCxnSpPr>
        <p:spPr>
          <a:xfrm>
            <a:off x="7094100" y="1603088"/>
            <a:ext cx="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stCxn id="87" idx="1"/>
          </p:cNvCxnSpPr>
          <p:nvPr/>
        </p:nvCxnSpPr>
        <p:spPr>
          <a:xfrm rot="10800000">
            <a:off x="3311103" y="2292275"/>
            <a:ext cx="3278400" cy="1672800"/>
          </a:xfrm>
          <a:prstGeom prst="bentConnector3">
            <a:avLst>
              <a:gd fmla="val 999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2882250" y="1608150"/>
            <a:ext cx="8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FIFO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주요 구성요소 및 기술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DFS(Depth-First Search) vs BFS(Breath-First Search)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미수집 URL 저장소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HTML 다운로더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안정성 확보 전략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확정성 확보 전략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문제 있는 </a:t>
            </a:r>
            <a:r>
              <a:rPr lang="ko"/>
              <a:t>콘텐츠</a:t>
            </a:r>
            <a:r>
              <a:rPr lang="ko"/>
              <a:t> 감지 및 회피 전략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r>
              <a:rPr lang="ko"/>
              <a:t> 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Directed Graph </a:t>
            </a:r>
            <a:r>
              <a:rPr lang="ko">
                <a:solidFill>
                  <a:schemeClr val="dk1"/>
                </a:solidFill>
              </a:rPr>
              <a:t>탐색 알고리즘 : </a:t>
            </a:r>
            <a:r>
              <a:rPr lang="ko">
                <a:solidFill>
                  <a:schemeClr val="dk1"/>
                </a:solidFill>
              </a:rPr>
              <a:t>DFS(</a:t>
            </a:r>
            <a:r>
              <a:rPr lang="ko">
                <a:solidFill>
                  <a:schemeClr val="dk1"/>
                </a:solidFill>
              </a:rPr>
              <a:t>깊이 우선)</a:t>
            </a:r>
            <a:r>
              <a:rPr lang="ko">
                <a:solidFill>
                  <a:schemeClr val="dk1"/>
                </a:solidFill>
              </a:rPr>
              <a:t> vs BFS(</a:t>
            </a:r>
            <a:r>
              <a:rPr lang="ko">
                <a:solidFill>
                  <a:schemeClr val="dk1"/>
                </a:solidFill>
              </a:rPr>
              <a:t>너비 우선</a:t>
            </a:r>
            <a:r>
              <a:rPr lang="ko">
                <a:solidFill>
                  <a:schemeClr val="dk1"/>
                </a:solidFill>
              </a:rPr>
              <a:t>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보통 BFS 사용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BFS 사용 시 문제점</a:t>
            </a:r>
            <a:endParaRPr sz="10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한 페이지에서 추출된 링크의 대다수는 동일 서버의 내부 링크, 병렬 처리 시 동일 서버에 과부하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표준 BFS 알고리즘은 탐색 우선순위가 없음, 페이지 순위, 트래픽 양, 업데이트 빈도 고려 필요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미수집 URL 저장소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예의 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동일 웹 사이트에 대해서 한번에 한 페이지만 요청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매핑 테이블 : 호스트 이름과 큐를 매핑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큐 라우터 : 동일 호스트의 URL은 하나의 큐로 가도록 보장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FIFO 큐(n개) : 동일 호스트의 URL은 하나의 큐에 보관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큐 선택기 : 큐들을 순회하면서 URL을 꺼내어 다운로드 작업 스레드에 전달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작업 스레드 : 전달 받은 URL을 다운로드 (다운로드 간 delay 설정)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미수집 URL 저장소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우선 순위(순위 결정 장치)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순위결정장치 : URL을 입력받아 우선순위를 계산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큐(n개) : 우선 순위별로 큐를 하나씩 할당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큐 선택기 : 우선 순위가 높은 큐에서 더 자주 URL을 꺼냄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통합 설계 (우선순위 + 예의)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전면 큐 : 우선순위 결정 과정 처리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후면 큐 : 예의 바르게 동작하도록 보장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