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20804a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e20804a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e20804a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e20804a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20804a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20804a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20804a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20804a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e20804a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e20804a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20804a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20804a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20804a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20804a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20804a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20804a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20804a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20804a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20804a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20804a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20804a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20804a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20804a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20804a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20804a3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20804a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비디오 트랜스코딩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다른 단말과 호환되는 비트레이트와 포맷으로 저장 (미</a:t>
            </a:r>
            <a:r>
              <a:rPr lang="ko"/>
              <a:t>가공 원본 비디오는 저장 공간이 많이 필요함)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상당수의 단말과 브라우저는 특정 종류의 비디오 포맷만 지원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사용자에게 고화질 비디오 재생을 보장하려면 비디오를 여러 포맷으로 인코딩하는 것이 바람직함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네트워크 대역폭에 따라 저화질, 고화질 구분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모바일 단말의 경우 네트워크 상황이 수시로 변함. 비디오 화질을 자동/수동으로 변경할 필요 있음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인코딩 포맷 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컨테이너 : 비디오 파일, 오디오, 메타데이터를 담음(.avi, .mov, .mp4)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코덱(codec) : 압축/해제 알고리즘 (H. 265, VP9, HEVC)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유향 비순환 그래프(DAG) 모델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작업을 단계별로 배열하여 작업들이 순차적 또는 병렬적으로 실행되도록 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원본 비디오는 비디오, 오디오, 메타데이터로 나누어 처리 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비디오 부분에서 적용되는 작업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검사 : 좋은 품질의 비디오인지, 손상이 없는 지 확인하는 작업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비디오 인코딩</a:t>
            </a:r>
            <a:r>
              <a:rPr lang="ko" sz="1200"/>
              <a:t> : 비디오를 다양한 해상도, 코덱, 비트레이트 조합으로 인코딩 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썸네일 : 사용자가 업로드한 이미지나 비디오에서 자동추출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워터마크 : 비디오에 대한 식별정보를 이미지 위에 오버레이 형태로 표시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비디오 트랜스코딩 아키텍처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ko"/>
              <a:t>전처리기 : 비디오 분할, DAG 생성, 데이터 캐시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DAG 스케줄러 : DAG 그래프를 몇 개 단계로 분할하여 자원관리자의 작업큐에 푸시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자원 관리자 : 자원 배분을 효과적으로 수행하는 역할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작업 큐 : 실행 할 작업 보관 / 작업 서버 큐 : 작업서버의 가용상태 정보 보관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실행 큐 : 현재 실행 중인 작업 및 작업 서버 정보 보관 / 작업 스케줄러 : 최적의 작업/서버 조합 선택, 작업 지시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작업서버 : DAG에 정의된 작업 수행. 작업 종류에 따라 작업 서버 구분 관리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임시저장소 : 비디오/오디오 데이터는 BLOB 저장소가 바람직함. 비디오 프로세싱 완료 시 삭제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ko"/>
              <a:t>인코딩된 비디오 : 인코딩 파이프라인의 최종 결과물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192405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시스템 최적화</a:t>
            </a:r>
            <a:endParaRPr>
              <a:solidFill>
                <a:schemeClr val="dk1"/>
              </a:solidFill>
            </a:endParaRPr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속도 최적화</a:t>
            </a:r>
            <a:endParaRPr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비디오 병렬 업로드 : 분할된 작은 GOP 단위로 병력 업로드</a:t>
            </a:r>
            <a:endParaRPr sz="1200"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업로드 센터를 사용자 근거리에 지정 : 지리적으로 분산된 업로드 센터 (CDN을 업로드 센터로 이용)</a:t>
            </a:r>
            <a:endParaRPr sz="1200"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모든 절차를 병렬화 : 메시지 큐를 도입하여 시스템의 결합도를 느슨하게 낮춤 (파이프라인)</a:t>
            </a:r>
            <a:endParaRPr sz="1200"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안정성 최적화 </a:t>
            </a:r>
            <a:endParaRPr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미리 사인된 업로드 URL : 허가 받은 사용자만 업로드 / 비디오 보호 : 디지털 저작권 관리, AES 암호화, 워터마크 </a:t>
            </a:r>
            <a:endParaRPr sz="1200"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비용 최적화 </a:t>
            </a:r>
            <a:endParaRPr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인기 비디오는 CDN을 통해 재생(그외는 비디오 서버), 인기 없는 경우 인코딩 생략. 짧은 비디오는 필요 할 때 인코딩하여 재생</a:t>
            </a:r>
            <a:endParaRPr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특정 지역에서만 인기 높은 비디오 관리 / CDN 직접 구축, ISP와 제휴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오류 처리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회복 가능 오류 : 특정 비디오 조각 트랜스코딩 실패 등. 재시도 시 해결오류 지속 시 오류코드 반환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회복 불가능 오류 : 비디오 포맷 오류 등. 비디오 작업 종료 후 오류 코드 반환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오류에 대한 전형적인 해결 방법</a:t>
            </a:r>
            <a:r>
              <a:rPr lang="ko"/>
              <a:t>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업로드 오류 : 몇 회 재시도 / 비디오 분할 오류 : 클라이언트 오류 시 서버에서 처리하도록 함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트랜스코딩 오류 : 재시도 / 전처리 오류 : DAG 그래프 재생성 / DAG 스케줄러 오류 : 작업을 재스케줄링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자원 관리자 큐 장애 : 사본을 이용 / 작업서버 장애 : 다른 서버에서 해당 작업 재시도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API 서버 장애 : 다른 API 서버로 우회 / 메타데이터 캐시 장애 : 다른 서버로 우회. 장애 서버는 교체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메타데이터 데이터베이스 서버장애 : 주서버 장애 시 부서버를 주서버로 전환, 부 서버 장애 시 교체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계층의 규모 확장성 확보 방안 : 수평적 규모 확장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데이터베이스 계층의 규모 확장성 확보 방안 : 데이터베이스 다중화 및 샤딩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라이브 스트리밍 : 비디오 업로드, 인코딩, 스트리밍에서 비슷하나,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라이브 스트리밍의 경우 응답지연이 더 낮아야 함. 스트리밍 프로토콜 선정에 유의 해야 함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라이브 스트리밍의 경우 병렬화 필요성은 낮음. 작은 단위의 데이터를 실시간으로 빨리 처리해야 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라이브 스트리밍의 경우 오류 처리 방법으로 다르게 해야 함. 시간이 오래 걸리면 안 됨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비디오 삭제 : 저작권 위반, 선정성, 불법 관련 비디오는 내려야 함. 업로드 시 식별 및 사용자 신고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14. 유튜브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</a:t>
            </a:r>
            <a:r>
              <a:rPr lang="ko"/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유튜브 통계자료 (2020년 기준)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월간 능동 사용자 수 : 20억 명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매일 재생되는 비디오 수 : 50억 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미국 성인 가운데 73%가 유튜브 이용 / 5천만 명의 창작자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유튜브의 광고 수입 : 2019년 기준 150억 달러 (2018년 대비 36% 증가)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모바일 인터넷 트래픽 가운데 37%를 유튜브가 점유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80개 언어로 이용 가능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192405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요구사항 파악</a:t>
            </a:r>
            <a:endParaRPr>
              <a:solidFill>
                <a:schemeClr val="dk1"/>
              </a:solidFill>
            </a:endParaRPr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중요한 기능은? 비디오 업로드와 시청 기능 / 지원 클라이언트 : 모바일 앱, 웹 브라우저, 스타트 TV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일간 능동 사용자 수? 5백만 명 / 사용자 평균 이용시간 : 30분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다국어 지원? 필요함 / 지원 비디오 종류 및 해상도? 현존 비디오 종류 및 해상도 대부분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암호화 지원? 필요함 / 비디오 파일 크기 제한? 최대 1GB로 제한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클라우드 서비스 활용 가능? 가능함</a:t>
            </a:r>
            <a:endParaRPr/>
          </a:p>
          <a:p>
            <a:pPr indent="-192405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요구사항 정리</a:t>
            </a:r>
            <a:endParaRPr>
              <a:solidFill>
                <a:schemeClr val="dk1"/>
              </a:solidFill>
            </a:endParaRPr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빠른 비디오 업로드, 원활한 비디오 재생, 재생 품질 선택 기능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낮은 인프라 비용, 높은 가용성과 규모 확장성/안정성, 모바일 앱/웹브라우저/스마트TV 지원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개략적 규모 추정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일간 능동 사용자 수 : 5백만 명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한 사용자는 하루에 평균 5개의 비디오를 시청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10% 사용자가 하루에 1 비디오 업로드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비디오 평균 크기는 300MB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비디오 저장을 위해 매일 새로 요구되는 저장 용량 : 150TB(5백만 * 10% * 300MB)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CDN 일당 비용 : $150,000 (5백만 * 5비디오 * 0.3GB * $0.02, 아마존 클라우드 프론트 사용시)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주요 컴포넌트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단말 : 컴퓨터, 모바일 폰, 스마트 TV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CDN : 비디오 저장. 재생 시 CDN으로 부터 스트리밍이 이루어 짐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서버 : 비디오 스트리밍을 제외한 요청 처리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피드 추천, 비디오 업로드 URL 생성, 메타데이터 데이터베이스 및 캐시 갱신, 사용자 가입 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비디오 업로드 구성요소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/ 로드밸런서 / </a:t>
            </a:r>
            <a:r>
              <a:rPr lang="ko"/>
              <a:t>API 서버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메타데이터 데이터베이스 : 비디오 메타데이터 보관, 샤딩/다중화 적용 (성능/가용성 요구사항 충족)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메타데이터 캐시 : 성능을 높이기 위해 비디오 메타데이터와 사용자 객체 캐시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원본 저장소 : 원본 비디오를 보관할 대형 이진 파일 저장소(BLOB)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트랜스코딩 서버 : 비디오 인코딩 역할. 비디오 포맷을 변환(단말/대역폭에 맞는 최적의 스트리밍)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트랜스코딩 비디오 저장소 : 트랜스코딩 완료된 비디오를 저장하는 BLOB 저장소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CDN : 비디오 캐시 역할 / 트랜스코딩 완료 큐/핸들러 : 완료 이벤트 저장 및 캐시/DB 갱신 역할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비디오 업로드 프로세스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비디오 업로드 : p. 255 그림 14-5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메타데이터 갱신 : p. 256 그림 14-6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비디오 스트리밍 절차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스트리밍 프로토콜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MPEG</a:t>
            </a:r>
            <a:r>
              <a:rPr lang="ko"/>
              <a:t>-DASH, Apple HLS, Microsoft Smooth Streaming, Adobe HDS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CDN에서 바로 스트리밍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