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3613f06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3613f06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3751c65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3751c65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3751c65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3751c65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3751c65b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3751c65b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3751c65b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3751c65b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3751c65b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3751c65b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3751c65b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3751c65b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3751c65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3751c65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3613f06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3613f06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3613f06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3613f06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3613f06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3613f06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3613f0631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3613f0631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3613f0631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3613f0631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3613f0631_1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3613f0631_1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3613f0631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3613f0631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3613f0631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3613f0631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ssunw.tistory.com/entry/%EB%94%94%EC%BB%A4%ED%94%8C%EB%A7%81-%EC%95%A0%ED%94%8C%EB%A6%AC%EC%BC%80%EC%9D%B4%EC%85%98-SNS-SQS-Fan-Ou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nblog.ai/unchaptered/aws-disaster-recovery-part-4-16391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[3장] 시스템 설계 면접 공략법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가상 면접 사례로 배우는 대규모 시스템 설계 기초</a:t>
            </a:r>
            <a:endParaRPr b="1" sz="15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5367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이민석 / unchaptered</a:t>
            </a:r>
            <a:endParaRPr sz="1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25775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https://inblog.ai/monthly-cs</a:t>
            </a:r>
            <a:endParaRPr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https://github.com/monthly-cs/2024-03-system-design-interview-1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2단계 | </a:t>
            </a:r>
            <a:r>
              <a:rPr b="1" lang="ko" sz="2300">
                <a:solidFill>
                  <a:srgbClr val="EA9999"/>
                </a:solidFill>
              </a:rPr>
              <a:t>초기 설계</a:t>
            </a:r>
            <a:r>
              <a:rPr b="1" lang="ko" sz="2300"/>
              <a:t> | 개략적인 설계안 제시 및 동의 구하기</a:t>
            </a:r>
            <a:endParaRPr b="1" sz="2320"/>
          </a:p>
        </p:txBody>
      </p:sp>
      <p:sp>
        <p:nvSpPr>
          <p:cNvPr id="241" name="Google Shape;241;p22"/>
          <p:cNvSpPr/>
          <p:nvPr/>
        </p:nvSpPr>
        <p:spPr>
          <a:xfrm>
            <a:off x="1482875" y="1162000"/>
            <a:ext cx="5919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WEB</a:t>
            </a:r>
            <a:endParaRPr sz="700"/>
          </a:p>
        </p:txBody>
      </p:sp>
      <p:sp>
        <p:nvSpPr>
          <p:cNvPr id="242" name="Google Shape;242;p22"/>
          <p:cNvSpPr/>
          <p:nvPr/>
        </p:nvSpPr>
        <p:spPr>
          <a:xfrm>
            <a:off x="2343800" y="1162000"/>
            <a:ext cx="5919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APP</a:t>
            </a:r>
            <a:endParaRPr sz="700"/>
          </a:p>
        </p:txBody>
      </p:sp>
      <p:sp>
        <p:nvSpPr>
          <p:cNvPr id="243" name="Google Shape;243;p22"/>
          <p:cNvSpPr/>
          <p:nvPr/>
        </p:nvSpPr>
        <p:spPr>
          <a:xfrm>
            <a:off x="1767875" y="1792013"/>
            <a:ext cx="8538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Load Balancer</a:t>
            </a:r>
            <a:endParaRPr sz="700"/>
          </a:p>
        </p:txBody>
      </p:sp>
      <p:sp>
        <p:nvSpPr>
          <p:cNvPr id="244" name="Google Shape;244;p22"/>
          <p:cNvSpPr/>
          <p:nvPr/>
        </p:nvSpPr>
        <p:spPr>
          <a:xfrm>
            <a:off x="1767875" y="2456988"/>
            <a:ext cx="8538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Web Server</a:t>
            </a:r>
            <a:endParaRPr sz="700"/>
          </a:p>
        </p:txBody>
      </p:sp>
      <p:sp>
        <p:nvSpPr>
          <p:cNvPr id="245" name="Google Shape;245;p22"/>
          <p:cNvSpPr/>
          <p:nvPr/>
        </p:nvSpPr>
        <p:spPr>
          <a:xfrm>
            <a:off x="752350" y="3121963"/>
            <a:ext cx="8538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포스팅 저장 서비스</a:t>
            </a:r>
            <a:endParaRPr sz="600"/>
          </a:p>
        </p:txBody>
      </p:sp>
      <p:sp>
        <p:nvSpPr>
          <p:cNvPr id="246" name="Google Shape;246;p22"/>
          <p:cNvSpPr/>
          <p:nvPr/>
        </p:nvSpPr>
        <p:spPr>
          <a:xfrm>
            <a:off x="1767875" y="3121963"/>
            <a:ext cx="8538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포스팅 전송 서비스</a:t>
            </a:r>
            <a:endParaRPr sz="600"/>
          </a:p>
        </p:txBody>
      </p:sp>
      <p:sp>
        <p:nvSpPr>
          <p:cNvPr id="247" name="Google Shape;247;p22"/>
          <p:cNvSpPr/>
          <p:nvPr/>
        </p:nvSpPr>
        <p:spPr>
          <a:xfrm>
            <a:off x="2783400" y="3121963"/>
            <a:ext cx="8538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 서비스</a:t>
            </a:r>
            <a:endParaRPr sz="600"/>
          </a:p>
        </p:txBody>
      </p:sp>
      <p:sp>
        <p:nvSpPr>
          <p:cNvPr id="248" name="Google Shape;248;p22"/>
          <p:cNvSpPr/>
          <p:nvPr/>
        </p:nvSpPr>
        <p:spPr>
          <a:xfrm>
            <a:off x="752350" y="3796175"/>
            <a:ext cx="8538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포스팅 캐시</a:t>
            </a:r>
            <a:endParaRPr sz="600"/>
          </a:p>
        </p:txBody>
      </p:sp>
      <p:sp>
        <p:nvSpPr>
          <p:cNvPr id="249" name="Google Shape;249;p22"/>
          <p:cNvSpPr/>
          <p:nvPr/>
        </p:nvSpPr>
        <p:spPr>
          <a:xfrm>
            <a:off x="1767875" y="3796175"/>
            <a:ext cx="8538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뉴스 피드 캐시</a:t>
            </a:r>
            <a:endParaRPr sz="600"/>
          </a:p>
        </p:txBody>
      </p:sp>
      <p:sp>
        <p:nvSpPr>
          <p:cNvPr id="250" name="Google Shape;250;p22"/>
          <p:cNvSpPr/>
          <p:nvPr/>
        </p:nvSpPr>
        <p:spPr>
          <a:xfrm>
            <a:off x="752350" y="4470375"/>
            <a:ext cx="853800" cy="3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포스팅 데이터베이스</a:t>
            </a:r>
            <a:endParaRPr sz="600"/>
          </a:p>
        </p:txBody>
      </p:sp>
      <p:cxnSp>
        <p:nvCxnSpPr>
          <p:cNvPr id="251" name="Google Shape;251;p22"/>
          <p:cNvCxnSpPr>
            <a:stCxn id="244" idx="2"/>
            <a:endCxn id="245" idx="0"/>
          </p:cNvCxnSpPr>
          <p:nvPr/>
        </p:nvCxnSpPr>
        <p:spPr>
          <a:xfrm rot="5400000">
            <a:off x="1523975" y="2451288"/>
            <a:ext cx="326100" cy="10155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2"/>
          <p:cNvCxnSpPr>
            <a:stCxn id="244" idx="2"/>
            <a:endCxn id="247" idx="0"/>
          </p:cNvCxnSpPr>
          <p:nvPr/>
        </p:nvCxnSpPr>
        <p:spPr>
          <a:xfrm flipH="1" rot="-5400000">
            <a:off x="2539475" y="2451288"/>
            <a:ext cx="326100" cy="10155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2"/>
          <p:cNvCxnSpPr>
            <a:stCxn id="244" idx="2"/>
            <a:endCxn id="246" idx="0"/>
          </p:cNvCxnSpPr>
          <p:nvPr/>
        </p:nvCxnSpPr>
        <p:spPr>
          <a:xfrm flipH="1" rot="-5400000">
            <a:off x="2032025" y="2958738"/>
            <a:ext cx="326100" cy="6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2"/>
          <p:cNvCxnSpPr>
            <a:stCxn id="245" idx="2"/>
            <a:endCxn id="248" idx="0"/>
          </p:cNvCxnSpPr>
          <p:nvPr/>
        </p:nvCxnSpPr>
        <p:spPr>
          <a:xfrm flipH="1" rot="-5400000">
            <a:off x="1012000" y="3628213"/>
            <a:ext cx="335100" cy="600"/>
          </a:xfrm>
          <a:prstGeom prst="curvedConnector3">
            <a:avLst>
              <a:gd fmla="val 5001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2"/>
          <p:cNvCxnSpPr>
            <a:stCxn id="248" idx="2"/>
            <a:endCxn id="250" idx="0"/>
          </p:cNvCxnSpPr>
          <p:nvPr/>
        </p:nvCxnSpPr>
        <p:spPr>
          <a:xfrm flipH="1" rot="-5400000">
            <a:off x="1012000" y="4302425"/>
            <a:ext cx="3351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2"/>
          <p:cNvCxnSpPr>
            <a:stCxn id="246" idx="2"/>
            <a:endCxn id="249" idx="0"/>
          </p:cNvCxnSpPr>
          <p:nvPr/>
        </p:nvCxnSpPr>
        <p:spPr>
          <a:xfrm flipH="1" rot="-5400000">
            <a:off x="2027525" y="3628213"/>
            <a:ext cx="335100" cy="600"/>
          </a:xfrm>
          <a:prstGeom prst="curvedConnector3">
            <a:avLst>
              <a:gd fmla="val 5001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2"/>
          <p:cNvCxnSpPr>
            <a:stCxn id="243" idx="2"/>
            <a:endCxn id="244" idx="0"/>
          </p:cNvCxnSpPr>
          <p:nvPr/>
        </p:nvCxnSpPr>
        <p:spPr>
          <a:xfrm flipH="1" rot="-5400000">
            <a:off x="2032025" y="2293763"/>
            <a:ext cx="326100" cy="6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2"/>
          <p:cNvCxnSpPr>
            <a:stCxn id="241" idx="2"/>
            <a:endCxn id="243" idx="0"/>
          </p:cNvCxnSpPr>
          <p:nvPr/>
        </p:nvCxnSpPr>
        <p:spPr>
          <a:xfrm flipH="1" rot="-5400000">
            <a:off x="1841375" y="1438450"/>
            <a:ext cx="291000" cy="4161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2"/>
          <p:cNvCxnSpPr>
            <a:stCxn id="242" idx="2"/>
            <a:endCxn id="243" idx="0"/>
          </p:cNvCxnSpPr>
          <p:nvPr/>
        </p:nvCxnSpPr>
        <p:spPr>
          <a:xfrm rot="5400000">
            <a:off x="2271800" y="1424050"/>
            <a:ext cx="291000" cy="4449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2"/>
          <p:cNvSpPr txBox="1"/>
          <p:nvPr/>
        </p:nvSpPr>
        <p:spPr>
          <a:xfrm>
            <a:off x="2639750" y="1508050"/>
            <a:ext cx="202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2"/>
                </a:solidFill>
              </a:rPr>
              <a:t>v1/me/feed?content?hello&amp;auth_token={auth_token}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693825" y="3728750"/>
            <a:ext cx="969600" cy="4737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647925" y="3672225"/>
            <a:ext cx="2024700" cy="120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3798925" y="3091675"/>
            <a:ext cx="22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lt2"/>
                </a:solidFill>
              </a:rPr>
              <a:t>관점 3</a:t>
            </a:r>
            <a:br>
              <a:rPr b="1" lang="ko" sz="600">
                <a:solidFill>
                  <a:schemeClr val="lt2"/>
                </a:solidFill>
              </a:rPr>
            </a:br>
            <a:r>
              <a:rPr lang="ko" sz="600">
                <a:solidFill>
                  <a:schemeClr val="lt2"/>
                </a:solidFill>
              </a:rPr>
              <a:t>가용성을 극대화하기 위해서 </a:t>
            </a:r>
            <a:r>
              <a:rPr b="1" lang="ko" sz="600">
                <a:solidFill>
                  <a:schemeClr val="lt2"/>
                </a:solidFill>
              </a:rPr>
              <a:t>핵심 기능 별로 서비스를 구성</a:t>
            </a:r>
            <a:endParaRPr b="1" sz="600">
              <a:solidFill>
                <a:schemeClr val="lt2"/>
              </a:solidFill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2783400" y="4347675"/>
            <a:ext cx="22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EA9999"/>
                </a:solidFill>
              </a:rPr>
              <a:t>의문 1</a:t>
            </a:r>
            <a:br>
              <a:rPr lang="ko" sz="600">
                <a:solidFill>
                  <a:srgbClr val="EA9999"/>
                </a:solidFill>
              </a:rPr>
            </a:br>
            <a:r>
              <a:rPr lang="ko" sz="600">
                <a:solidFill>
                  <a:srgbClr val="EA9999"/>
                </a:solidFill>
              </a:rPr>
              <a:t>피드를 별도로 구성한다면, 포스팅 캐시의 역할은 무엇인가?</a:t>
            </a:r>
            <a:br>
              <a:rPr lang="ko" sz="600">
                <a:solidFill>
                  <a:srgbClr val="EA9999"/>
                </a:solidFill>
              </a:rPr>
            </a:br>
            <a:r>
              <a:rPr lang="ko" sz="600">
                <a:solidFill>
                  <a:srgbClr val="EA9999"/>
                </a:solidFill>
              </a:rPr>
              <a:t>불필요하게 복잡성을 높이는 부분이 아닐까?</a:t>
            </a:r>
            <a:endParaRPr sz="600">
              <a:solidFill>
                <a:srgbClr val="EA9999"/>
              </a:solidFill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647925" y="3031393"/>
            <a:ext cx="3077100" cy="52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 txBox="1"/>
          <p:nvPr/>
        </p:nvSpPr>
        <p:spPr>
          <a:xfrm>
            <a:off x="2783400" y="3673550"/>
            <a:ext cx="22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lt2"/>
                </a:solidFill>
              </a:rPr>
              <a:t>관점 4</a:t>
            </a:r>
            <a:br>
              <a:rPr lang="ko" sz="600">
                <a:solidFill>
                  <a:schemeClr val="lt2"/>
                </a:solidFill>
              </a:rPr>
            </a:br>
            <a:r>
              <a:rPr lang="ko" sz="600">
                <a:solidFill>
                  <a:schemeClr val="lt2"/>
                </a:solidFill>
              </a:rPr>
              <a:t>포스팅은 영속성 데이터로서 캐시 + 데이터베이스에 저장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2"/>
                </a:solidFill>
              </a:rPr>
              <a:t>뉴스 피드는 비영속성 데이터로서 캐시에만 저장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2747875" y="2441850"/>
            <a:ext cx="22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lt2"/>
                </a:solidFill>
              </a:rPr>
              <a:t>관점 2</a:t>
            </a:r>
            <a:br>
              <a:rPr b="1" lang="ko" sz="600">
                <a:solidFill>
                  <a:schemeClr val="lt2"/>
                </a:solidFill>
              </a:rPr>
            </a:br>
            <a:r>
              <a:rPr lang="ko" sz="600">
                <a:solidFill>
                  <a:schemeClr val="lt2"/>
                </a:solidFill>
              </a:rPr>
              <a:t>HTTP 요청을 내부 서비스들로 중계하는 역할을 진행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2747875" y="1786763"/>
            <a:ext cx="22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lt2"/>
                </a:solidFill>
              </a:rPr>
              <a:t>관점 1</a:t>
            </a:r>
            <a:br>
              <a:rPr b="1" lang="ko" sz="600">
                <a:solidFill>
                  <a:schemeClr val="lt2"/>
                </a:solidFill>
              </a:rPr>
            </a:br>
            <a:r>
              <a:rPr lang="ko" sz="600">
                <a:solidFill>
                  <a:schemeClr val="lt2"/>
                </a:solidFill>
              </a:rPr>
              <a:t>트래픽을 여러 웹 서버로 분산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5422575" y="3885975"/>
            <a:ext cx="229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ADADAD"/>
                </a:solidFill>
              </a:rPr>
              <a:t>AS-IS (포스팅 캐시가 없을 경우)</a:t>
            </a:r>
            <a:endParaRPr sz="6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ADADAD"/>
                </a:solidFill>
              </a:rPr>
              <a:t>- 피드 최초 구성 시, “시간 역순”을 충족하는 대상을 데이터베이스에서 모두 SELECT해야 한다</a:t>
            </a:r>
            <a:br>
              <a:rPr lang="ko" sz="600">
                <a:solidFill>
                  <a:schemeClr val="dk1"/>
                </a:solidFill>
              </a:rPr>
            </a:br>
            <a:br>
              <a:rPr lang="ko" sz="600">
                <a:solidFill>
                  <a:schemeClr val="dk1"/>
                </a:solidFill>
              </a:rPr>
            </a:br>
            <a:br>
              <a:rPr lang="ko" sz="600">
                <a:solidFill>
                  <a:srgbClr val="EA9999"/>
                </a:solidFill>
              </a:rPr>
            </a:br>
            <a:r>
              <a:rPr lang="ko" sz="600">
                <a:solidFill>
                  <a:srgbClr val="EA9999"/>
                </a:solidFill>
              </a:rPr>
              <a:t>TO-BE (포스팅 캐시가 있을 경우)</a:t>
            </a:r>
            <a:br>
              <a:rPr lang="ko" sz="600">
                <a:solidFill>
                  <a:srgbClr val="EA9999"/>
                </a:solidFill>
              </a:rPr>
            </a:br>
            <a:r>
              <a:rPr lang="ko" sz="600">
                <a:solidFill>
                  <a:srgbClr val="EA9999"/>
                </a:solidFill>
              </a:rPr>
              <a:t>- 피드 최초 구성 시, 포스팅 캐시에 적재된 캐시들이 “시간 역순”을 충족하게만 저장을 해두면 로직이 간결해진다.</a:t>
            </a:r>
            <a:endParaRPr sz="600">
              <a:solidFill>
                <a:srgbClr val="EA9999"/>
              </a:solidFill>
            </a:endParaRPr>
          </a:p>
        </p:txBody>
      </p:sp>
      <p:cxnSp>
        <p:nvCxnSpPr>
          <p:cNvPr id="270" name="Google Shape;270;p22"/>
          <p:cNvCxnSpPr>
            <a:stCxn id="264" idx="3"/>
            <a:endCxn id="269" idx="1"/>
          </p:cNvCxnSpPr>
          <p:nvPr/>
        </p:nvCxnSpPr>
        <p:spPr>
          <a:xfrm flipH="1" rot="10800000">
            <a:off x="5082600" y="4347825"/>
            <a:ext cx="339900" cy="2307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/>
          <p:nvPr/>
        </p:nvSpPr>
        <p:spPr>
          <a:xfrm>
            <a:off x="0" y="974950"/>
            <a:ext cx="9144000" cy="38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</a:t>
            </a:r>
            <a:r>
              <a:rPr b="1" lang="ko" sz="2300"/>
              <a:t>단계 | </a:t>
            </a:r>
            <a:r>
              <a:rPr b="1" lang="ko" sz="2300">
                <a:solidFill>
                  <a:srgbClr val="EA9999"/>
                </a:solidFill>
              </a:rPr>
              <a:t>상세</a:t>
            </a:r>
            <a:r>
              <a:rPr b="1" lang="ko" sz="2300">
                <a:solidFill>
                  <a:srgbClr val="EA9999"/>
                </a:solidFill>
              </a:rPr>
              <a:t> 설계</a:t>
            </a:r>
            <a:endParaRPr b="1" sz="2320"/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825" y="1014425"/>
            <a:ext cx="2983933" cy="379985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729650" y="4804800"/>
            <a:ext cx="763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haron/%EA%B0%80%EC%83%81-%EB%A9%B4%EC%A0%91-%EC%82%AC%EB%A1%80%EB%A1%9C-%EB%B0%B0%EC%9A%B0%EB%8A%94-%EB%8C%80%EA%B7%9C%EB%AA%A8-%EC%8B%9C%EC%8A%A4%ED%85%9C-%EC%84%A4%EA%B3%84-%EA%B8%B0%EC%B4%88-11%EC%9E%A5-%EB%89%B4%EC%8A%A4-%ED%94%BC%EB%93%9C-%EC%8B%9C%EC%8A%A4%ED%85%9C-%EC%84%A4%EA%B3%84-i6re3cjt</a:t>
            </a:r>
            <a:endParaRPr sz="500">
              <a:solidFill>
                <a:schemeClr val="lt2"/>
              </a:solidFill>
            </a:endParaRPr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852450" y="1313638"/>
            <a:ext cx="2431522" cy="687750"/>
            <a:chOff x="4220325" y="1480913"/>
            <a:chExt cx="2431522" cy="687750"/>
          </a:xfrm>
        </p:grpSpPr>
        <p:sp>
          <p:nvSpPr>
            <p:cNvPr id="280" name="Google Shape;280;p23"/>
            <p:cNvSpPr txBox="1"/>
            <p:nvPr/>
          </p:nvSpPr>
          <p:spPr>
            <a:xfrm>
              <a:off x="4220325" y="1480913"/>
              <a:ext cx="229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관점 1</a:t>
              </a:r>
              <a:br>
                <a:rPr b="1" lang="ko" sz="600">
                  <a:solidFill>
                    <a:schemeClr val="dk2"/>
                  </a:solidFill>
                </a:rPr>
              </a:br>
              <a:r>
                <a:rPr lang="ko" sz="600">
                  <a:solidFill>
                    <a:schemeClr val="dk2"/>
                  </a:solidFill>
                </a:rPr>
                <a:t>웹 서버에서 처리율 제한 기능을 수행</a:t>
              </a:r>
              <a:endParaRPr sz="600">
                <a:solidFill>
                  <a:schemeClr val="dk2"/>
                </a:solidFill>
              </a:endParaRPr>
            </a:p>
          </p:txBody>
        </p:sp>
        <p:grpSp>
          <p:nvGrpSpPr>
            <p:cNvPr id="281" name="Google Shape;281;p23"/>
            <p:cNvGrpSpPr/>
            <p:nvPr/>
          </p:nvGrpSpPr>
          <p:grpSpPr>
            <a:xfrm>
              <a:off x="4319339" y="1799363"/>
              <a:ext cx="2332507" cy="369300"/>
              <a:chOff x="4339125" y="1799363"/>
              <a:chExt cx="2332507" cy="369300"/>
            </a:xfrm>
          </p:grpSpPr>
          <p:sp>
            <p:nvSpPr>
              <p:cNvPr id="282" name="Google Shape;282;p23"/>
              <p:cNvSpPr txBox="1"/>
              <p:nvPr/>
            </p:nvSpPr>
            <p:spPr>
              <a:xfrm>
                <a:off x="4372432" y="1799363"/>
                <a:ext cx="2299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처리율 제한?</a:t>
                </a:r>
                <a:endParaRPr b="1" sz="600">
                  <a:solidFill>
                    <a:schemeClr val="dk2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>
                    <a:solidFill>
                      <a:schemeClr val="dk2"/>
                    </a:solidFill>
                  </a:rPr>
                  <a:t>서버가 동시에 처리할 수 있는 </a:t>
                </a:r>
                <a:r>
                  <a:rPr b="1" lang="ko" sz="600">
                    <a:solidFill>
                      <a:schemeClr val="dk2"/>
                    </a:solidFill>
                  </a:rPr>
                  <a:t>동시 처리량</a:t>
                </a:r>
                <a:r>
                  <a:rPr lang="ko" sz="600">
                    <a:solidFill>
                      <a:schemeClr val="dk2"/>
                    </a:solidFill>
                  </a:rPr>
                  <a:t> 제한</a:t>
                </a:r>
                <a:endParaRPr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4339125" y="1857263"/>
                <a:ext cx="21900" cy="25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4" name="Google Shape;284;p23"/>
          <p:cNvSpPr/>
          <p:nvPr/>
        </p:nvSpPr>
        <p:spPr>
          <a:xfrm>
            <a:off x="2246800" y="2031650"/>
            <a:ext cx="1095300" cy="49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23"/>
          <p:cNvCxnSpPr>
            <a:stCxn id="284" idx="3"/>
            <a:endCxn id="283" idx="1"/>
          </p:cNvCxnSpPr>
          <p:nvPr/>
        </p:nvCxnSpPr>
        <p:spPr>
          <a:xfrm flipH="1" rot="10800000">
            <a:off x="3342100" y="1816700"/>
            <a:ext cx="1609500" cy="463200"/>
          </a:xfrm>
          <a:prstGeom prst="curvedConnector3">
            <a:avLst>
              <a:gd fmla="val 1806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3"/>
          <p:cNvSpPr/>
          <p:nvPr/>
        </p:nvSpPr>
        <p:spPr>
          <a:xfrm>
            <a:off x="2246800" y="2613425"/>
            <a:ext cx="2224500" cy="219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3"/>
          <p:cNvGrpSpPr/>
          <p:nvPr/>
        </p:nvGrpSpPr>
        <p:grpSpPr>
          <a:xfrm>
            <a:off x="4612575" y="2495050"/>
            <a:ext cx="2431522" cy="2233263"/>
            <a:chOff x="4382225" y="2613425"/>
            <a:chExt cx="2431522" cy="2233263"/>
          </a:xfrm>
        </p:grpSpPr>
        <p:sp>
          <p:nvSpPr>
            <p:cNvPr id="288" name="Google Shape;288;p23"/>
            <p:cNvSpPr txBox="1"/>
            <p:nvPr/>
          </p:nvSpPr>
          <p:spPr>
            <a:xfrm>
              <a:off x="4514547" y="4292588"/>
              <a:ext cx="2299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왜 Fanout-on-demand를 선택하는가?</a:t>
              </a:r>
              <a:br>
                <a:rPr b="1" lang="ko" sz="600">
                  <a:solidFill>
                    <a:schemeClr val="dk2"/>
                  </a:solidFill>
                </a:rPr>
              </a:br>
              <a:r>
                <a:rPr lang="ko" sz="600">
                  <a:solidFill>
                    <a:schemeClr val="dk2"/>
                  </a:solidFill>
                </a:rPr>
                <a:t>친구가 5,000명에 가까운 사용자의 활동을 모두 써버리면 Hotkey 이슈가 발생합니다. Fanout-on-demand로 이를 방지합니다.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4481250" y="4350523"/>
              <a:ext cx="21900" cy="418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 txBox="1"/>
            <p:nvPr/>
          </p:nvSpPr>
          <p:spPr>
            <a:xfrm>
              <a:off x="4382225" y="2613425"/>
              <a:ext cx="2332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관점 2</a:t>
              </a:r>
              <a:br>
                <a:rPr b="1" lang="ko" sz="600">
                  <a:solidFill>
                    <a:schemeClr val="dk2"/>
                  </a:solidFill>
                </a:rPr>
              </a:br>
              <a:r>
                <a:rPr lang="ko" sz="600">
                  <a:solidFill>
                    <a:schemeClr val="dk2"/>
                  </a:solidFill>
                </a:rPr>
                <a:t>포스팅 전송 서비스는 </a:t>
              </a:r>
              <a:r>
                <a:rPr b="1" lang="ko" sz="600" u="sng">
                  <a:solidFill>
                    <a:schemeClr val="dk2"/>
                  </a:solid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Fanout Pattern</a:t>
              </a:r>
              <a:r>
                <a:rPr lang="ko" sz="600">
                  <a:solidFill>
                    <a:schemeClr val="dk2"/>
                  </a:solidFill>
                </a:rPr>
                <a:t>을 사용하여 아래의 목표를 달성 가능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1. 실패한 작업의 재실행 보장(N회 한정)</a:t>
              </a:r>
              <a:br>
                <a:rPr lang="ko" sz="600">
                  <a:solidFill>
                    <a:schemeClr val="dk2"/>
                  </a:solidFill>
                </a:rPr>
              </a:br>
              <a:r>
                <a:rPr lang="ko" sz="600">
                  <a:solidFill>
                    <a:schemeClr val="dk2"/>
                  </a:solidFill>
                </a:rPr>
                <a:t>2. 작업의 순서 보장(FIFO Queue인 경우)</a:t>
              </a:r>
              <a:br>
                <a:rPr lang="ko" sz="600">
                  <a:solidFill>
                    <a:schemeClr val="dk2"/>
                  </a:solidFill>
                </a:rPr>
              </a:br>
              <a:br>
                <a:rPr lang="ko" sz="600">
                  <a:solidFill>
                    <a:schemeClr val="dk2"/>
                  </a:solidFill>
                </a:rPr>
              </a:br>
              <a:r>
                <a:rPr lang="ko" sz="600">
                  <a:solidFill>
                    <a:schemeClr val="dk2"/>
                  </a:solidFill>
                </a:rPr>
                <a:t>읽기에 유리한 Fanout-on-write와 쓰기에 유리한 Fanout-on-demand 방식이 있다.</a:t>
              </a:r>
              <a:br>
                <a:rPr lang="ko" sz="600">
                  <a:solidFill>
                    <a:schemeClr val="dk2"/>
                  </a:solidFill>
                </a:rPr>
              </a:br>
              <a:r>
                <a:rPr lang="ko" sz="600">
                  <a:solidFill>
                    <a:schemeClr val="dk2"/>
                  </a:solidFill>
                </a:rPr>
                <a:t>여기서는 일반 사용자는 Fanout-on-write를 사용하고 친구가 많은 사용자는 Fanout-on-demand 방식을 사용해서 시스템 부하를 줄일 것입니다</a:t>
              </a:r>
              <a:endParaRPr sz="600">
                <a:solidFill>
                  <a:schemeClr val="dk2"/>
                </a:solidFill>
              </a:endParaRPr>
            </a:p>
          </p:txBody>
        </p:sp>
        <p:grpSp>
          <p:nvGrpSpPr>
            <p:cNvPr id="291" name="Google Shape;291;p23"/>
            <p:cNvGrpSpPr/>
            <p:nvPr/>
          </p:nvGrpSpPr>
          <p:grpSpPr>
            <a:xfrm>
              <a:off x="4481250" y="3719138"/>
              <a:ext cx="2332497" cy="646500"/>
              <a:chOff x="4339136" y="2586638"/>
              <a:chExt cx="2332497" cy="646500"/>
            </a:xfrm>
          </p:grpSpPr>
          <p:sp>
            <p:nvSpPr>
              <p:cNvPr id="292" name="Google Shape;292;p23"/>
              <p:cNvSpPr/>
              <p:nvPr/>
            </p:nvSpPr>
            <p:spPr>
              <a:xfrm>
                <a:off x="4339136" y="2644564"/>
                <a:ext cx="21900" cy="540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 txBox="1"/>
              <p:nvPr/>
            </p:nvSpPr>
            <p:spPr>
              <a:xfrm>
                <a:off x="4372432" y="2586638"/>
                <a:ext cx="22992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왜 Fanout-on-write를 선택하는가?</a:t>
                </a:r>
                <a:br>
                  <a:rPr b="1" lang="ko" sz="600">
                    <a:solidFill>
                      <a:schemeClr val="dk2"/>
                    </a:solidFill>
                  </a:rPr>
                </a:br>
                <a:r>
                  <a:rPr lang="ko" sz="600">
                    <a:solidFill>
                      <a:schemeClr val="dk2"/>
                    </a:solidFill>
                  </a:rPr>
                  <a:t>요구사항 분석 단계에서 발행된 피드는 최대 5,000명의 친구들에게 일괄적으로 보여지게 됨을 알게 되었습니다.</a:t>
                </a:r>
                <a:br>
                  <a:rPr lang="ko" sz="600">
                    <a:solidFill>
                      <a:schemeClr val="dk2"/>
                    </a:solidFill>
                  </a:rPr>
                </a:br>
                <a:r>
                  <a:rPr lang="ko" sz="600">
                    <a:solidFill>
                      <a:schemeClr val="dk2"/>
                    </a:solidFill>
                  </a:rPr>
                  <a:t>따라서 대량의 읽기 작업이 발생할 수 있고 </a:t>
                </a:r>
                <a:r>
                  <a:rPr b="1" lang="ko" sz="600">
                    <a:solidFill>
                      <a:schemeClr val="dk2"/>
                    </a:solidFill>
                  </a:rPr>
                  <a:t>시스템 부하</a:t>
                </a:r>
                <a:r>
                  <a:rPr lang="ko" sz="600">
                    <a:solidFill>
                      <a:schemeClr val="dk2"/>
                    </a:solidFill>
                  </a:rPr>
                  <a:t>를 줄이기 위해서 읽기 캐시를 쓰는 것이 합리적입니다.</a:t>
                </a:r>
                <a:endParaRPr sz="600"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>
            <a:off x="0" y="974950"/>
            <a:ext cx="9144000" cy="38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| </a:t>
            </a:r>
            <a:r>
              <a:rPr b="1" lang="ko" sz="2300">
                <a:solidFill>
                  <a:srgbClr val="EA9999"/>
                </a:solidFill>
              </a:rPr>
              <a:t>상세 설계</a:t>
            </a:r>
            <a:endParaRPr b="1" sz="2320"/>
          </a:p>
        </p:txBody>
      </p:sp>
      <p:sp>
        <p:nvSpPr>
          <p:cNvPr id="300" name="Google Shape;300;p24"/>
          <p:cNvSpPr txBox="1"/>
          <p:nvPr/>
        </p:nvSpPr>
        <p:spPr>
          <a:xfrm>
            <a:off x="729650" y="4804800"/>
            <a:ext cx="763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haron/%EA%B0%80%EC%83%81-%EB%A9%B4%EC%A0%91-%EC%82%AC%EB%A1%80%EB%A1%9C-%EB%B0%B0%EC%9A%B0%EB%8A%94-%EB%8C%80%EA%B7%9C%EB%AA%A8-%EC%8B%9C%EC%8A%A4%ED%85%9C-%EC%84%A4%EA%B3%84-%EA%B8%B0%EC%B4%88-11%EC%9E%A5-%EB%89%B4%EC%8A%A4-%ED%94%BC%EB%93%9C-%EC%8B%9C%EC%8A%A4%ED%85%9C-%EC%84%A4%EA%B3%84-i6re3cjt</a:t>
            </a:r>
            <a:endParaRPr sz="500">
              <a:solidFill>
                <a:schemeClr val="lt2"/>
              </a:solidFill>
            </a:endParaRPr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75" y="1191250"/>
            <a:ext cx="3394002" cy="34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4852450" y="1313638"/>
            <a:ext cx="22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관점 1</a:t>
            </a:r>
            <a:br>
              <a:rPr b="1" lang="ko" sz="600">
                <a:solidFill>
                  <a:schemeClr val="dk2"/>
                </a:solidFill>
              </a:rPr>
            </a:br>
            <a:r>
              <a:rPr lang="ko" sz="600">
                <a:solidFill>
                  <a:schemeClr val="dk2"/>
                </a:solidFill>
              </a:rPr>
              <a:t>이미지, 동영상은 CDN을 사용해서 공급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4755800" y="2955638"/>
            <a:ext cx="22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E06666"/>
                </a:solidFill>
              </a:rPr>
              <a:t>의문 1</a:t>
            </a:r>
            <a:endParaRPr sz="6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E06666"/>
                </a:solidFill>
              </a:rPr>
              <a:t>왜 사용자 데이터베이스와 포스팅 데이터베이스를 분리하였는가?</a:t>
            </a:r>
            <a:endParaRPr sz="600">
              <a:solidFill>
                <a:srgbClr val="E06666"/>
              </a:solidFill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4755800" y="3685313"/>
            <a:ext cx="229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AS-IS (분리하지 않을 경우)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- 대량의 쓰기, 조회 작업에서 DB 부하가 걸릴 시, 데이터베이스의 장애로 인해서 MSA형태로 분할된 서비스 전체가 사용 불가능해짐. → 가용성 악화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CC0000"/>
                </a:solidFill>
              </a:rPr>
              <a:t>TO-BE (분리한 경우)</a:t>
            </a:r>
            <a:br>
              <a:rPr b="1" lang="ko" sz="600">
                <a:solidFill>
                  <a:srgbClr val="CC0000"/>
                </a:solidFill>
              </a:rPr>
            </a:br>
            <a:r>
              <a:rPr lang="ko" sz="600">
                <a:solidFill>
                  <a:srgbClr val="CC0000"/>
                </a:solidFill>
              </a:rPr>
              <a:t>- 신규 친구 정보가 되지 않더라도, 기존의 포스팅과 뉴스 피드가 조회 가능함. → 가용성 강화</a:t>
            </a:r>
            <a:br>
              <a:rPr lang="ko" sz="600">
                <a:solidFill>
                  <a:srgbClr val="CC0000"/>
                </a:solidFill>
              </a:rPr>
            </a:br>
            <a:r>
              <a:rPr lang="ko" sz="600">
                <a:solidFill>
                  <a:srgbClr val="CC0000"/>
                </a:solidFill>
              </a:rPr>
              <a:t>- 대신 최저 비용은 더 많이 나올 것</a:t>
            </a:r>
            <a:endParaRPr sz="600">
              <a:solidFill>
                <a:srgbClr val="CC0000"/>
              </a:solidFill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3970375" y="3157700"/>
            <a:ext cx="697800" cy="147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24"/>
          <p:cNvCxnSpPr>
            <a:endCxn id="304" idx="0"/>
          </p:cNvCxnSpPr>
          <p:nvPr/>
        </p:nvCxnSpPr>
        <p:spPr>
          <a:xfrm flipH="1" rot="-5400000">
            <a:off x="5771150" y="3551063"/>
            <a:ext cx="267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4"/>
          <p:cNvSpPr txBox="1"/>
          <p:nvPr/>
        </p:nvSpPr>
        <p:spPr>
          <a:xfrm>
            <a:off x="4852450" y="1621088"/>
            <a:ext cx="229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E06666"/>
                </a:solidFill>
              </a:rPr>
              <a:t>개인적 </a:t>
            </a:r>
            <a:r>
              <a:rPr b="1" lang="ko" sz="600">
                <a:solidFill>
                  <a:srgbClr val="E06666"/>
                </a:solidFill>
              </a:rPr>
              <a:t>관점 1</a:t>
            </a:r>
            <a:br>
              <a:rPr b="1" lang="ko" sz="600">
                <a:solidFill>
                  <a:srgbClr val="E06666"/>
                </a:solidFill>
              </a:rPr>
            </a:br>
            <a:r>
              <a:rPr lang="ko" sz="600">
                <a:solidFill>
                  <a:srgbClr val="E06666"/>
                </a:solidFill>
              </a:rPr>
              <a:t>이미지와 동영상은 서로 다른 CDN을 사용하는 것이 좋음</a:t>
            </a:r>
            <a:br>
              <a:rPr lang="ko" sz="600">
                <a:solidFill>
                  <a:srgbClr val="E06666"/>
                </a:solidFill>
              </a:rPr>
            </a:br>
            <a:r>
              <a:rPr lang="ko" sz="600">
                <a:solidFill>
                  <a:srgbClr val="E06666"/>
                </a:solidFill>
              </a:rPr>
              <a:t>- 일반적으로 동영상의 캐시 적중률이 낮기 때문에, 서로 </a:t>
            </a:r>
            <a:r>
              <a:rPr b="1" lang="ko" sz="600">
                <a:solidFill>
                  <a:srgbClr val="E06666"/>
                </a:solidFill>
              </a:rPr>
              <a:t>다른 캐시 정책(TTL)을 적용</a:t>
            </a:r>
            <a:r>
              <a:rPr lang="ko" sz="600">
                <a:solidFill>
                  <a:srgbClr val="E06666"/>
                </a:solidFill>
              </a:rPr>
              <a:t>할 필요성이 있습니다.</a:t>
            </a:r>
            <a:endParaRPr sz="6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4</a:t>
            </a:r>
            <a:r>
              <a:rPr b="1" lang="ko" sz="2300"/>
              <a:t>단계 - 1 | </a:t>
            </a:r>
            <a:r>
              <a:rPr b="1" lang="ko" sz="2300"/>
              <a:t>요약</a:t>
            </a:r>
            <a:endParaRPr b="1" sz="2320"/>
          </a:p>
        </p:txBody>
      </p:sp>
      <p:sp>
        <p:nvSpPr>
          <p:cNvPr id="313" name="Google Shape;313;p25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4</a:t>
            </a:r>
            <a:r>
              <a:rPr b="1" lang="ko" sz="820"/>
              <a:t>단계 | </a:t>
            </a:r>
            <a:r>
              <a:rPr b="1" lang="ko" sz="820">
                <a:solidFill>
                  <a:srgbClr val="EA9999"/>
                </a:solidFill>
              </a:rPr>
              <a:t>마무리</a:t>
            </a:r>
            <a:endParaRPr b="1" sz="820"/>
          </a:p>
        </p:txBody>
      </p:sp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하나의 서비스를 여러 개의 서비스로 분할하여 배포</a:t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각 서비스의 연결고리는 Fanout Pattern을 사용하여 추상화</a:t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서비스에 맞게 캐시, 데이터베이스를 적절히 사용하여 병목 지점을 예방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4단계 - 2 | 구간 별 장애 발생 시의 상황</a:t>
            </a:r>
            <a:endParaRPr b="1" sz="2320"/>
          </a:p>
        </p:txBody>
      </p:sp>
      <p:sp>
        <p:nvSpPr>
          <p:cNvPr id="320" name="Google Shape;320;p26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4단계 | </a:t>
            </a:r>
            <a:r>
              <a:rPr b="1" lang="ko" sz="820">
                <a:solidFill>
                  <a:srgbClr val="EA9999"/>
                </a:solidFill>
              </a:rPr>
              <a:t>마무리</a:t>
            </a:r>
            <a:endParaRPr b="1" sz="820"/>
          </a:p>
        </p:txBody>
      </p:sp>
      <p:sp>
        <p:nvSpPr>
          <p:cNvPr id="321" name="Google Shape;321;p26"/>
          <p:cNvSpPr txBox="1"/>
          <p:nvPr>
            <p:ph idx="1" type="body"/>
          </p:nvPr>
        </p:nvSpPr>
        <p:spPr>
          <a:xfrm>
            <a:off x="3859025" y="1152475"/>
            <a:ext cx="49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사용자 정보 캐시, 포스팅 캐시가 다운될 경</a:t>
            </a:r>
            <a:r>
              <a:rPr b="1" lang="ko" sz="1200"/>
              <a:t>우</a:t>
            </a:r>
            <a:br>
              <a:rPr b="1" lang="ko" sz="1200"/>
            </a:br>
            <a:r>
              <a:rPr lang="ko" sz="1000"/>
              <a:t>- 대다수의 메모리 기반 데이터베이스(In-mem DB)는 데이터가 휘발되기 때문에, 일시적으로 성능 저하가 발생할 수 있다.</a:t>
            </a:r>
            <a:endParaRPr sz="10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사용자 정보 캐시, 포스킹 캐시가 오버플로우 되는 경우</a:t>
            </a:r>
            <a:br>
              <a:rPr b="1" lang="ko" sz="1200"/>
            </a:br>
            <a:r>
              <a:rPr lang="ko" sz="1000"/>
              <a:t>- 가장 오래된 정보부터 지워지도록 구성하더라도 캐시가 적정량 보다 못미칠 경우, 반복적인 메모리 정리 작업이 진행될 수 있다. 따라서 스케일 업이나 아웃을 통해서 이를 방지해야 한다.</a:t>
            </a:r>
            <a:endParaRPr sz="10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200"/>
              <a:t>뉴스 피드 캐시가 다운될 경우</a:t>
            </a:r>
            <a:br>
              <a:rPr b="1" lang="ko" sz="1200"/>
            </a:br>
            <a:r>
              <a:rPr lang="ko" sz="1000"/>
              <a:t>- 뉴스 피드 캐시가 다운되면, 피드를 보여줄 방법이 존재하지 않아보인다. 따라서 뉴스 피드 캐시는 고가용성(HA)이 확보될 수 있게 여러 지역에 배포를 해야 한다. 또한 장애로 휘발된 데이터가 복구되거나, 여러 지역의 메모리가 동기화될 수 있는 설정 또한 필요하다. </a:t>
            </a:r>
            <a:endParaRPr sz="1000"/>
          </a:p>
        </p:txBody>
      </p:sp>
      <p:pic>
        <p:nvPicPr>
          <p:cNvPr id="322" name="Google Shape;3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50" y="1191250"/>
            <a:ext cx="3394002" cy="34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4단계 - 3 | 운영 측면</a:t>
            </a:r>
            <a:endParaRPr b="1" sz="2320"/>
          </a:p>
        </p:txBody>
      </p:sp>
      <p:sp>
        <p:nvSpPr>
          <p:cNvPr id="328" name="Google Shape;328;p27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4단계 | </a:t>
            </a:r>
            <a:r>
              <a:rPr b="1" lang="ko" sz="820">
                <a:solidFill>
                  <a:srgbClr val="EA9999"/>
                </a:solidFill>
              </a:rPr>
              <a:t>마무리</a:t>
            </a:r>
            <a:endParaRPr b="1" sz="820"/>
          </a:p>
        </p:txBody>
      </p:sp>
      <p:sp>
        <p:nvSpPr>
          <p:cNvPr id="329" name="Google Shape;329;p27"/>
          <p:cNvSpPr txBox="1"/>
          <p:nvPr>
            <p:ph idx="1" type="body"/>
          </p:nvPr>
        </p:nvSpPr>
        <p:spPr>
          <a:xfrm>
            <a:off x="3859025" y="1152475"/>
            <a:ext cx="49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Fanout Pattern은 디버깅이 어려워서</a:t>
            </a:r>
            <a:r>
              <a:rPr lang="ko" sz="1200"/>
              <a:t>, 로그 및 모니터링이 반드시 필요하다.</a:t>
            </a:r>
            <a:br>
              <a:rPr b="1" lang="ko" sz="1200"/>
            </a:br>
            <a:r>
              <a:rPr b="1" lang="ko" sz="1200"/>
              <a:t>- </a:t>
            </a:r>
            <a:r>
              <a:rPr lang="ko" sz="1000"/>
              <a:t>높은 가용성(HA)과 확장성을 보장하는 Grafana </a:t>
            </a:r>
            <a:r>
              <a:rPr lang="ko" sz="1000"/>
              <a:t>+ Prometheus, Pinpoint, Datadog과 같은 서비스들을 적절히 사용할 필요가 있다.</a:t>
            </a:r>
            <a:endParaRPr sz="10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개별 서비스에 대한 알림 설정 필요</a:t>
            </a:r>
            <a:br>
              <a:rPr b="1" lang="ko" sz="1200"/>
            </a:br>
            <a:r>
              <a:rPr lang="ko" sz="1000"/>
              <a:t>서비스의 일부/전체가 다운될 경우에 재해복구 알림이 반드시 필요하다.</a:t>
            </a:r>
            <a:br>
              <a:rPr lang="ko" sz="1000"/>
            </a:br>
            <a:r>
              <a:rPr lang="ko" sz="1000"/>
              <a:t>나아가서 알림을 통해서 자동 복구(Failover)가 되는 전략을 마련해둘 필요가 있다.</a:t>
            </a:r>
            <a:br>
              <a:rPr lang="ko" sz="1000"/>
            </a:br>
            <a:br>
              <a:rPr lang="ko" sz="1000"/>
            </a:br>
            <a:r>
              <a:rPr lang="ko" sz="1000"/>
              <a:t>캐시, 데이터베이스 등은 5.2.에서 말한 바와 같이 조치할 필요가 있다.</a:t>
            </a:r>
            <a:br>
              <a:rPr lang="ko" sz="1000"/>
            </a:br>
            <a:r>
              <a:rPr lang="ko" sz="1000"/>
              <a:t>특히 데이터베이스는 Multi-Region에 배포하여 더 높은 가용성을 보장할 수 있다.</a:t>
            </a:r>
            <a:endParaRPr sz="10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그 외우 경우, 목표 RTO에 맞는 </a:t>
            </a:r>
            <a:r>
              <a:rPr lang="ko" sz="1000" u="sng">
                <a:solidFill>
                  <a:schemeClr val="hlink"/>
                </a:solidFill>
                <a:hlinkClick r:id="rId3"/>
              </a:rPr>
              <a:t>Active-Passive 혹은 Active-Active 전략</a:t>
            </a:r>
            <a:r>
              <a:rPr lang="ko" sz="1000"/>
              <a:t>이 필요하다.</a:t>
            </a:r>
            <a:endParaRPr sz="1000"/>
          </a:p>
        </p:txBody>
      </p:sp>
      <p:pic>
        <p:nvPicPr>
          <p:cNvPr id="330" name="Google Shape;3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50" y="1014425"/>
            <a:ext cx="2983933" cy="379985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/>
          <p:nvPr/>
        </p:nvSpPr>
        <p:spPr>
          <a:xfrm>
            <a:off x="1233925" y="2613425"/>
            <a:ext cx="2224500" cy="219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4단계 - 4 | 백만 사용자가 된다면, 일어날 법한 일들</a:t>
            </a:r>
            <a:endParaRPr b="1" sz="2320"/>
          </a:p>
        </p:txBody>
      </p:sp>
      <p:sp>
        <p:nvSpPr>
          <p:cNvPr id="337" name="Google Shape;337;p28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4단계 | </a:t>
            </a:r>
            <a:r>
              <a:rPr b="1" lang="ko" sz="820">
                <a:solidFill>
                  <a:srgbClr val="EA9999"/>
                </a:solidFill>
              </a:rPr>
              <a:t>마무리</a:t>
            </a:r>
            <a:endParaRPr b="1" sz="820"/>
          </a:p>
        </p:txBody>
      </p:sp>
      <p:sp>
        <p:nvSpPr>
          <p:cNvPr id="338" name="Google Shape;338;p28"/>
          <p:cNvSpPr txBox="1"/>
          <p:nvPr>
            <p:ph idx="1" type="body"/>
          </p:nvPr>
        </p:nvSpPr>
        <p:spPr>
          <a:xfrm>
            <a:off x="3859025" y="1152475"/>
            <a:ext cx="49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추가 할당 가능한 서버 자원이 없을 경우, 어떻게할 것인가?</a:t>
            </a:r>
            <a:br>
              <a:rPr lang="ko" sz="1200"/>
            </a:br>
            <a:r>
              <a:rPr lang="ko" sz="1000"/>
              <a:t>→ 서버 상한선의 70~80% 가까이 되었을 때의 알림이 필요하다.</a:t>
            </a:r>
            <a:br>
              <a:rPr lang="ko" sz="1000"/>
            </a:br>
            <a:r>
              <a:rPr lang="ko" sz="1000"/>
              <a:t>→ 또한 90%가 넘어가면 별도의 계정을 사용할 준비가 필요하다.</a:t>
            </a:r>
            <a:br>
              <a:rPr lang="ko" sz="1000"/>
            </a:br>
            <a:r>
              <a:rPr lang="ko" sz="1000"/>
              <a:t>→ 이에 따라 별도 계정에 VPC, Subnet, Peering(각 VPC 들을 연결) 해놔야 한다.</a:t>
            </a:r>
            <a:br>
              <a:rPr lang="ko" sz="1000"/>
            </a:b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사용 중인 서버들에서 낭비되고 있는 자원들은 어떻게 할 것인가?</a:t>
            </a:r>
            <a:br>
              <a:rPr lang="ko" sz="1200"/>
            </a:br>
            <a:r>
              <a:rPr lang="ko" sz="1000"/>
              <a:t>→ 1개 컴퓨터에 1개 서비스를 띄우는 것이 아니라 가상화 기술을 이용해서 자원을 효율적으로 활용할 수 있을 것이다.</a:t>
            </a:r>
            <a:br>
              <a:rPr lang="ko" sz="1000"/>
            </a:b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로드 밸런서에 과한 부하가 걸릴 경우에 어떻게 할 것인가?</a:t>
            </a:r>
            <a:br>
              <a:rPr lang="ko" sz="1200"/>
            </a:br>
            <a:r>
              <a:rPr lang="ko" sz="1000"/>
              <a:t>→ 규모가 큰 서비스들은 별도의 로드밸런서를 써야하는가?</a:t>
            </a:r>
            <a:br>
              <a:rPr lang="ko" sz="1000"/>
            </a:br>
            <a:r>
              <a:rPr lang="ko" sz="1000"/>
              <a:t>→ 혹은 L7 로드밸런서에서 L4 로드밸런서로 변경해야 하는가?</a:t>
            </a:r>
            <a:br>
              <a:rPr lang="ko" sz="1000"/>
            </a:br>
            <a:endParaRPr sz="10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할당 가능한 Private IP가 없을 경우에는 어떻게 할 것인가?</a:t>
            </a:r>
            <a:br>
              <a:rPr lang="ko" sz="1200"/>
            </a:br>
            <a:r>
              <a:rPr lang="ko" sz="1000"/>
              <a:t>→ IPAM 등을 이용해서 VPC, Subnet 내의 활성 Private IP를 체크 가능</a:t>
            </a:r>
            <a:endParaRPr sz="1000"/>
          </a:p>
        </p:txBody>
      </p:sp>
      <p:pic>
        <p:nvPicPr>
          <p:cNvPr id="339" name="Google Shape;3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50" y="1191250"/>
            <a:ext cx="3394002" cy="34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감사합니다.</a:t>
            </a:r>
            <a:endParaRPr b="1" sz="2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설계 기술의 시연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의사결정에 대한 </a:t>
            </a:r>
            <a:r>
              <a:rPr b="1" lang="ko" sz="1200">
                <a:solidFill>
                  <a:srgbClr val="EA9999"/>
                </a:solidFill>
              </a:rPr>
              <a:t>방어 능력</a:t>
            </a:r>
            <a:r>
              <a:rPr lang="ko" sz="1200">
                <a:solidFill>
                  <a:srgbClr val="ADADAD"/>
                </a:solidFill>
              </a:rPr>
              <a:t> | 의사결정에 대한 당위성을 설득</a:t>
            </a:r>
            <a:endParaRPr sz="1200">
              <a:solidFill>
                <a:srgbClr val="ADADAD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피드백에 대한</a:t>
            </a:r>
            <a:r>
              <a:rPr lang="ko" sz="1200">
                <a:solidFill>
                  <a:srgbClr val="EA9999"/>
                </a:solidFill>
              </a:rPr>
              <a:t> </a:t>
            </a:r>
            <a:r>
              <a:rPr b="1" lang="ko" sz="1200">
                <a:solidFill>
                  <a:srgbClr val="EA9999"/>
                </a:solidFill>
              </a:rPr>
              <a:t>추가 조치 능력</a:t>
            </a:r>
            <a:endParaRPr b="1" sz="12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시스템 설계 면접(면접자)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3129750"/>
            <a:ext cx="8520600" cy="1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rgbClr val="E06666"/>
                </a:solidFill>
              </a:rPr>
              <a:t>기술</a:t>
            </a:r>
            <a:r>
              <a:rPr lang="ko" sz="1200"/>
              <a:t>적 측면에 대한 평가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rgbClr val="E06666"/>
                </a:solidFill>
              </a:rPr>
              <a:t>협력</a:t>
            </a:r>
            <a:r>
              <a:rPr lang="ko" sz="1200"/>
              <a:t>에 적합한 사람인지 평가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rgbClr val="E06666"/>
                </a:solidFill>
              </a:rPr>
              <a:t>압박</a:t>
            </a:r>
            <a:r>
              <a:rPr lang="ko" sz="1200"/>
              <a:t>에 대한 내성 평가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rgbClr val="E06666"/>
                </a:solidFill>
              </a:rPr>
              <a:t>모호한 질문</a:t>
            </a:r>
            <a:r>
              <a:rPr lang="ko" sz="1200"/>
              <a:t>을 해결할 수 있는 능력을 평가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설계의 순수성(Purity)과 타협적 결정(Tradeoff)의 불균형 평가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시스템 설계 면접(면접관)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1단계 | </a:t>
            </a:r>
            <a:r>
              <a:rPr b="1" lang="ko" sz="1200">
                <a:solidFill>
                  <a:srgbClr val="EA9999"/>
                </a:solidFill>
              </a:rPr>
              <a:t>요구사항 분석</a:t>
            </a:r>
            <a:r>
              <a:rPr lang="ko" sz="1200"/>
              <a:t> | 문제 이해 및 설계 범위 확정</a:t>
            </a:r>
            <a:br>
              <a:rPr lang="ko" sz="1200"/>
            </a:br>
            <a:r>
              <a:rPr lang="ko" sz="1200"/>
              <a:t>   1단계 - 1 | 기능 요구사항 탐색</a:t>
            </a:r>
            <a:br>
              <a:rPr lang="ko" sz="1200"/>
            </a:br>
            <a:r>
              <a:rPr lang="ko" sz="1200"/>
              <a:t>   </a:t>
            </a:r>
            <a:r>
              <a:rPr lang="ko" sz="1200"/>
              <a:t>1단계 - 2 | 개략적인 규모 추정을 위한 수치 추정 탐색</a:t>
            </a:r>
            <a:br>
              <a:rPr lang="ko" sz="1200"/>
            </a:br>
            <a:r>
              <a:rPr lang="ko" sz="1200"/>
              <a:t>   1단계 - 3 | 추가적인 가용성, 재해복구에 대한 요구사항</a:t>
            </a:r>
            <a:br>
              <a:rPr lang="ko" sz="1200"/>
            </a:br>
            <a:r>
              <a:rPr lang="ko" sz="1200"/>
              <a:t>   1단계 - 4 | 정리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2단계 | </a:t>
            </a:r>
            <a:r>
              <a:rPr b="1" lang="ko" sz="1200">
                <a:solidFill>
                  <a:srgbClr val="EA9999"/>
                </a:solidFill>
              </a:rPr>
              <a:t>초기 설계</a:t>
            </a:r>
            <a:r>
              <a:rPr lang="ko" sz="1200"/>
              <a:t> | 개략적인 설계안 제시 및 동의 구하기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3단계 | </a:t>
            </a:r>
            <a:r>
              <a:rPr b="1" lang="ko" sz="1200">
                <a:solidFill>
                  <a:srgbClr val="EA9999"/>
                </a:solidFill>
              </a:rPr>
              <a:t>상세 설계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4단계 | </a:t>
            </a:r>
            <a:r>
              <a:rPr b="1" lang="ko" sz="1200">
                <a:solidFill>
                  <a:srgbClr val="EA9999"/>
                </a:solidFill>
              </a:rPr>
              <a:t>마무리</a:t>
            </a:r>
            <a:br>
              <a:rPr lang="ko" sz="1200"/>
            </a:br>
            <a:r>
              <a:rPr lang="ko" sz="1200"/>
              <a:t>   4단계 - 1 | 요약</a:t>
            </a:r>
            <a:br>
              <a:rPr lang="ko" sz="1200"/>
            </a:br>
            <a:r>
              <a:rPr lang="ko" sz="1200"/>
              <a:t>   4단계 - 2 | 구간 별 장애 발생 시의 상황</a:t>
            </a:r>
            <a:br>
              <a:rPr lang="ko" sz="1200"/>
            </a:br>
            <a:r>
              <a:rPr lang="ko" sz="1200"/>
              <a:t>   4단계 - 3 | 운영 측면</a:t>
            </a:r>
            <a:br>
              <a:rPr lang="ko" sz="1200"/>
            </a:br>
            <a:r>
              <a:rPr lang="ko" sz="1200"/>
              <a:t>   4단계 - 4 | 백만 사용자가 된다면 일어날 법한 일들</a:t>
            </a:r>
            <a:endParaRPr sz="12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효과적 면접을 위한 4단계 접근법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320"/>
              <a:t>1단계 | </a:t>
            </a:r>
            <a:r>
              <a:rPr b="1" lang="ko" sz="2320">
                <a:solidFill>
                  <a:srgbClr val="EA9999"/>
                </a:solidFill>
              </a:rPr>
              <a:t>요구사항 분석</a:t>
            </a:r>
            <a:r>
              <a:rPr b="1" lang="ko" sz="2320"/>
              <a:t> | 문제 이해 및 설계 범위 확정</a:t>
            </a:r>
            <a:endParaRPr b="1" sz="23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시스템 설계를 위한 </a:t>
            </a:r>
            <a:r>
              <a:rPr b="1" lang="ko" sz="1200">
                <a:solidFill>
                  <a:srgbClr val="EA9999"/>
                </a:solidFill>
              </a:rPr>
              <a:t>기능 요구사항</a:t>
            </a:r>
            <a:r>
              <a:rPr lang="ko" sz="1200"/>
              <a:t> 탐색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개략적인 규모 </a:t>
            </a:r>
            <a:r>
              <a:rPr lang="ko" sz="1200"/>
              <a:t>추정을 위한 </a:t>
            </a:r>
            <a:r>
              <a:rPr b="1" lang="ko" sz="1200">
                <a:solidFill>
                  <a:srgbClr val="EA9999"/>
                </a:solidFill>
              </a:rPr>
              <a:t>수치 추정</a:t>
            </a:r>
            <a:r>
              <a:rPr lang="ko" sz="1200"/>
              <a:t> 탐색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추가적인 </a:t>
            </a:r>
            <a:r>
              <a:rPr b="1" lang="ko" sz="1200">
                <a:solidFill>
                  <a:srgbClr val="EA9999"/>
                </a:solidFill>
              </a:rPr>
              <a:t>가용성, 재해복구</a:t>
            </a:r>
            <a:r>
              <a:rPr lang="ko" sz="1200"/>
              <a:t>에 대한 요구사항</a:t>
            </a:r>
            <a:endParaRPr b="1" sz="1200">
              <a:solidFill>
                <a:srgbClr val="EA999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200"/>
              <a:buAutoNum type="arabicPeriod"/>
            </a:pPr>
            <a:r>
              <a:rPr b="1" lang="ko" sz="1200">
                <a:solidFill>
                  <a:srgbClr val="EA9999"/>
                </a:solidFill>
              </a:rPr>
              <a:t>정리</a:t>
            </a:r>
            <a:endParaRPr b="1" sz="120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320"/>
              <a:t>1단계 - 1 | </a:t>
            </a:r>
            <a:r>
              <a:rPr b="1" lang="ko" sz="2320">
                <a:solidFill>
                  <a:srgbClr val="EA9999"/>
                </a:solidFill>
              </a:rPr>
              <a:t>기능 요구사항</a:t>
            </a:r>
            <a:r>
              <a:rPr b="1" lang="ko" sz="2320"/>
              <a:t> 탐색</a:t>
            </a:r>
            <a:endParaRPr b="1" sz="2320"/>
          </a:p>
        </p:txBody>
      </p:sp>
      <p:sp>
        <p:nvSpPr>
          <p:cNvPr id="83" name="Google Shape;83;p17"/>
          <p:cNvSpPr/>
          <p:nvPr/>
        </p:nvSpPr>
        <p:spPr>
          <a:xfrm>
            <a:off x="1571763" y="1504320"/>
            <a:ext cx="19116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뉴스 피드를 설계하라</a:t>
            </a:r>
            <a:endParaRPr b="1" sz="1000"/>
          </a:p>
        </p:txBody>
      </p:sp>
      <p:sp>
        <p:nvSpPr>
          <p:cNvPr id="84" name="Google Shape;84;p17"/>
          <p:cNvSpPr/>
          <p:nvPr/>
        </p:nvSpPr>
        <p:spPr>
          <a:xfrm>
            <a:off x="2730850" y="2005820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어떤 </a:t>
            </a:r>
            <a:r>
              <a:rPr b="1" lang="ko" sz="700"/>
              <a:t>환경</a:t>
            </a:r>
            <a:r>
              <a:rPr lang="ko" sz="700"/>
              <a:t>이 지원되어야 하는가?</a:t>
            </a:r>
            <a:endParaRPr sz="700"/>
          </a:p>
        </p:txBody>
      </p:sp>
      <p:cxnSp>
        <p:nvCxnSpPr>
          <p:cNvPr id="85" name="Google Shape;85;p17"/>
          <p:cNvCxnSpPr>
            <a:stCxn id="83" idx="2"/>
            <a:endCxn id="84" idx="1"/>
          </p:cNvCxnSpPr>
          <p:nvPr/>
        </p:nvCxnSpPr>
        <p:spPr>
          <a:xfrm flipH="1" rot="-5400000">
            <a:off x="2522313" y="1938270"/>
            <a:ext cx="213900" cy="2034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4719938" y="2003218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APP</a:t>
            </a:r>
            <a:endParaRPr sz="700"/>
          </a:p>
        </p:txBody>
      </p:sp>
      <p:cxnSp>
        <p:nvCxnSpPr>
          <p:cNvPr id="87" name="Google Shape;87;p17"/>
          <p:cNvCxnSpPr>
            <a:stCxn id="84" idx="3"/>
            <a:endCxn id="86" idx="1"/>
          </p:cNvCxnSpPr>
          <p:nvPr/>
        </p:nvCxnSpPr>
        <p:spPr>
          <a:xfrm flipH="1" rot="10800000">
            <a:off x="4435150" y="2144120"/>
            <a:ext cx="284700" cy="27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/>
          <p:nvPr/>
        </p:nvSpPr>
        <p:spPr>
          <a:xfrm>
            <a:off x="2730850" y="2371204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어떤 </a:t>
            </a:r>
            <a:r>
              <a:rPr b="1" lang="ko" sz="700"/>
              <a:t>기능</a:t>
            </a:r>
            <a:r>
              <a:rPr lang="ko" sz="700"/>
              <a:t>이 지원되어야 하는가?</a:t>
            </a:r>
            <a:endParaRPr sz="700"/>
          </a:p>
        </p:txBody>
      </p:sp>
      <p:sp>
        <p:nvSpPr>
          <p:cNvPr id="89" name="Google Shape;89;p17"/>
          <p:cNvSpPr/>
          <p:nvPr/>
        </p:nvSpPr>
        <p:spPr>
          <a:xfrm>
            <a:off x="4719938" y="2371204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포스트 작성</a:t>
            </a:r>
            <a:endParaRPr sz="700"/>
          </a:p>
        </p:txBody>
      </p:sp>
      <p:sp>
        <p:nvSpPr>
          <p:cNvPr id="90" name="Google Shape;90;p17"/>
          <p:cNvSpPr/>
          <p:nvPr/>
        </p:nvSpPr>
        <p:spPr>
          <a:xfrm>
            <a:off x="4719938" y="3474390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친구의 뉴스 피드 조회</a:t>
            </a:r>
            <a:endParaRPr sz="700"/>
          </a:p>
        </p:txBody>
      </p:sp>
      <p:cxnSp>
        <p:nvCxnSpPr>
          <p:cNvPr id="91" name="Google Shape;91;p17"/>
          <p:cNvCxnSpPr>
            <a:stCxn id="83" idx="2"/>
            <a:endCxn id="88" idx="1"/>
          </p:cNvCxnSpPr>
          <p:nvPr/>
        </p:nvCxnSpPr>
        <p:spPr>
          <a:xfrm flipH="1" rot="-5400000">
            <a:off x="2339613" y="2120970"/>
            <a:ext cx="579300" cy="203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8" idx="3"/>
            <a:endCxn id="89" idx="1"/>
          </p:cNvCxnSpPr>
          <p:nvPr/>
        </p:nvCxnSpPr>
        <p:spPr>
          <a:xfrm>
            <a:off x="4435150" y="2512204"/>
            <a:ext cx="2847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88" idx="3"/>
            <a:endCxn id="90" idx="1"/>
          </p:cNvCxnSpPr>
          <p:nvPr/>
        </p:nvCxnSpPr>
        <p:spPr>
          <a:xfrm>
            <a:off x="4435150" y="2512204"/>
            <a:ext cx="284700" cy="11031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6270338" y="3106301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동영상 포함</a:t>
            </a:r>
            <a:endParaRPr sz="700"/>
          </a:p>
        </p:txBody>
      </p:sp>
      <p:cxnSp>
        <p:nvCxnSpPr>
          <p:cNvPr id="95" name="Google Shape;95;p17"/>
          <p:cNvCxnSpPr>
            <a:stCxn id="90" idx="3"/>
            <a:endCxn id="96" idx="1"/>
          </p:cNvCxnSpPr>
          <p:nvPr/>
        </p:nvCxnSpPr>
        <p:spPr>
          <a:xfrm>
            <a:off x="5968538" y="3615390"/>
            <a:ext cx="301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4719938" y="1635232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WEB</a:t>
            </a:r>
            <a:endParaRPr sz="700"/>
          </a:p>
        </p:txBody>
      </p:sp>
      <p:cxnSp>
        <p:nvCxnSpPr>
          <p:cNvPr id="98" name="Google Shape;98;p17"/>
          <p:cNvCxnSpPr>
            <a:stCxn id="84" idx="3"/>
            <a:endCxn id="97" idx="1"/>
          </p:cNvCxnSpPr>
          <p:nvPr/>
        </p:nvCxnSpPr>
        <p:spPr>
          <a:xfrm flipH="1" rot="10800000">
            <a:off x="4435150" y="1776320"/>
            <a:ext cx="284700" cy="3705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/>
          <p:nvPr/>
        </p:nvSpPr>
        <p:spPr>
          <a:xfrm>
            <a:off x="6270338" y="1635245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Android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270338" y="2003009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iOS</a:t>
            </a:r>
            <a:endParaRPr sz="700">
              <a:solidFill>
                <a:srgbClr val="FF0000"/>
              </a:solidFill>
            </a:endParaRPr>
          </a:p>
        </p:txBody>
      </p:sp>
      <p:cxnSp>
        <p:nvCxnSpPr>
          <p:cNvPr id="101" name="Google Shape;101;p17"/>
          <p:cNvCxnSpPr>
            <a:stCxn id="86" idx="3"/>
            <a:endCxn id="99" idx="1"/>
          </p:cNvCxnSpPr>
          <p:nvPr/>
        </p:nvCxnSpPr>
        <p:spPr>
          <a:xfrm flipH="1" rot="10800000">
            <a:off x="5968538" y="1776118"/>
            <a:ext cx="301800" cy="36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86" idx="3"/>
            <a:endCxn id="100" idx="1"/>
          </p:cNvCxnSpPr>
          <p:nvPr/>
        </p:nvCxnSpPr>
        <p:spPr>
          <a:xfrm>
            <a:off x="5968538" y="2144218"/>
            <a:ext cx="3018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/>
          <p:nvPr/>
        </p:nvSpPr>
        <p:spPr>
          <a:xfrm>
            <a:off x="4719938" y="3842376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최대 친구 수</a:t>
            </a:r>
            <a:endParaRPr sz="700"/>
          </a:p>
        </p:txBody>
      </p:sp>
      <p:cxnSp>
        <p:nvCxnSpPr>
          <p:cNvPr id="104" name="Google Shape;104;p17"/>
          <p:cNvCxnSpPr>
            <a:stCxn id="88" idx="3"/>
            <a:endCxn id="103" idx="1"/>
          </p:cNvCxnSpPr>
          <p:nvPr/>
        </p:nvCxnSpPr>
        <p:spPr>
          <a:xfrm>
            <a:off x="4435150" y="2512204"/>
            <a:ext cx="284700" cy="14712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/>
          <p:nvPr/>
        </p:nvSpPr>
        <p:spPr>
          <a:xfrm>
            <a:off x="6270338" y="2370773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텍스트 포함</a:t>
            </a:r>
            <a:endParaRPr sz="700"/>
          </a:p>
        </p:txBody>
      </p:sp>
      <p:sp>
        <p:nvSpPr>
          <p:cNvPr id="106" name="Google Shape;106;p17"/>
          <p:cNvSpPr/>
          <p:nvPr/>
        </p:nvSpPr>
        <p:spPr>
          <a:xfrm>
            <a:off x="6270338" y="2738537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이미지 포함</a:t>
            </a:r>
            <a:endParaRPr sz="700"/>
          </a:p>
        </p:txBody>
      </p:sp>
      <p:cxnSp>
        <p:nvCxnSpPr>
          <p:cNvPr id="107" name="Google Shape;107;p17"/>
          <p:cNvCxnSpPr>
            <a:stCxn id="89" idx="3"/>
            <a:endCxn id="105" idx="1"/>
          </p:cNvCxnSpPr>
          <p:nvPr/>
        </p:nvCxnSpPr>
        <p:spPr>
          <a:xfrm>
            <a:off x="5968538" y="2512204"/>
            <a:ext cx="301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89" idx="3"/>
            <a:endCxn id="106" idx="1"/>
          </p:cNvCxnSpPr>
          <p:nvPr/>
        </p:nvCxnSpPr>
        <p:spPr>
          <a:xfrm>
            <a:off x="5968538" y="2512204"/>
            <a:ext cx="301800" cy="36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/>
          <p:nvPr/>
        </p:nvSpPr>
        <p:spPr>
          <a:xfrm>
            <a:off x="6270338" y="3474065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시간 역순 조회</a:t>
            </a:r>
            <a:endParaRPr sz="700"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1단계 | </a:t>
            </a:r>
            <a:r>
              <a:rPr b="1" lang="ko" sz="820">
                <a:solidFill>
                  <a:srgbClr val="EA9999"/>
                </a:solidFill>
              </a:rPr>
              <a:t>요구사항 분석</a:t>
            </a:r>
            <a:r>
              <a:rPr b="1" lang="ko" sz="820"/>
              <a:t> | 문제 이해 및 설계 범위 확정</a:t>
            </a:r>
            <a:endParaRPr b="1" sz="820"/>
          </a:p>
        </p:txBody>
      </p:sp>
      <p:cxnSp>
        <p:nvCxnSpPr>
          <p:cNvPr id="110" name="Google Shape;110;p17"/>
          <p:cNvCxnSpPr>
            <a:stCxn id="89" idx="3"/>
            <a:endCxn id="94" idx="1"/>
          </p:cNvCxnSpPr>
          <p:nvPr/>
        </p:nvCxnSpPr>
        <p:spPr>
          <a:xfrm>
            <a:off x="5968538" y="2512204"/>
            <a:ext cx="301800" cy="73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320"/>
              <a:t>1단계 - 2 | 개략적인 규모 추정을 위한 </a:t>
            </a:r>
            <a:r>
              <a:rPr b="1" lang="ko" sz="2320">
                <a:solidFill>
                  <a:srgbClr val="EA9999"/>
                </a:solidFill>
              </a:rPr>
              <a:t>수치 추정</a:t>
            </a:r>
            <a:r>
              <a:rPr b="1" lang="ko" sz="2320"/>
              <a:t> 탐색</a:t>
            </a:r>
            <a:endParaRPr b="1" sz="2320"/>
          </a:p>
        </p:txBody>
      </p:sp>
      <p:sp>
        <p:nvSpPr>
          <p:cNvPr id="116" name="Google Shape;116;p18"/>
          <p:cNvSpPr/>
          <p:nvPr/>
        </p:nvSpPr>
        <p:spPr>
          <a:xfrm>
            <a:off x="1046725" y="1558757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어떤 </a:t>
            </a:r>
            <a:r>
              <a:rPr b="1" lang="ko" sz="700"/>
              <a:t>환경</a:t>
            </a:r>
            <a:r>
              <a:rPr lang="ko" sz="700"/>
              <a:t>이 지원되어야 하는가?</a:t>
            </a:r>
            <a:endParaRPr sz="700"/>
          </a:p>
        </p:txBody>
      </p:sp>
      <p:sp>
        <p:nvSpPr>
          <p:cNvPr id="117" name="Google Shape;117;p18"/>
          <p:cNvSpPr/>
          <p:nvPr/>
        </p:nvSpPr>
        <p:spPr>
          <a:xfrm>
            <a:off x="3035819" y="1556163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APP</a:t>
            </a:r>
            <a:endParaRPr sz="500"/>
          </a:p>
        </p:txBody>
      </p:sp>
      <p:cxnSp>
        <p:nvCxnSpPr>
          <p:cNvPr id="118" name="Google Shape;118;p18"/>
          <p:cNvCxnSpPr>
            <a:stCxn id="116" idx="3"/>
            <a:endCxn id="117" idx="1"/>
          </p:cNvCxnSpPr>
          <p:nvPr/>
        </p:nvCxnSpPr>
        <p:spPr>
          <a:xfrm flipH="1" rot="10800000">
            <a:off x="2751025" y="1697057"/>
            <a:ext cx="284700" cy="27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/>
          <p:nvPr/>
        </p:nvSpPr>
        <p:spPr>
          <a:xfrm>
            <a:off x="1046725" y="1924142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어떤 </a:t>
            </a:r>
            <a:r>
              <a:rPr b="1" lang="ko" sz="700"/>
              <a:t>기능</a:t>
            </a:r>
            <a:r>
              <a:rPr lang="ko" sz="700"/>
              <a:t>이 지원되어야 하는가?</a:t>
            </a:r>
            <a:endParaRPr sz="700"/>
          </a:p>
        </p:txBody>
      </p:sp>
      <p:sp>
        <p:nvSpPr>
          <p:cNvPr id="120" name="Google Shape;120;p18"/>
          <p:cNvSpPr/>
          <p:nvPr/>
        </p:nvSpPr>
        <p:spPr>
          <a:xfrm>
            <a:off x="3035819" y="192413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포스트 작성</a:t>
            </a:r>
            <a:endParaRPr sz="500"/>
          </a:p>
        </p:txBody>
      </p:sp>
      <p:sp>
        <p:nvSpPr>
          <p:cNvPr id="121" name="Google Shape;121;p18"/>
          <p:cNvSpPr/>
          <p:nvPr/>
        </p:nvSpPr>
        <p:spPr>
          <a:xfrm>
            <a:off x="3035819" y="302733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친구의 뉴스 피드 조회</a:t>
            </a:r>
            <a:endParaRPr sz="500"/>
          </a:p>
        </p:txBody>
      </p:sp>
      <p:cxnSp>
        <p:nvCxnSpPr>
          <p:cNvPr id="122" name="Google Shape;122;p18"/>
          <p:cNvCxnSpPr>
            <a:stCxn id="119" idx="3"/>
            <a:endCxn id="120" idx="1"/>
          </p:cNvCxnSpPr>
          <p:nvPr/>
        </p:nvCxnSpPr>
        <p:spPr>
          <a:xfrm>
            <a:off x="2751025" y="2065142"/>
            <a:ext cx="284700" cy="6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8"/>
          <p:cNvCxnSpPr>
            <a:stCxn id="119" idx="3"/>
            <a:endCxn id="121" idx="1"/>
          </p:cNvCxnSpPr>
          <p:nvPr/>
        </p:nvCxnSpPr>
        <p:spPr>
          <a:xfrm>
            <a:off x="2751025" y="2065142"/>
            <a:ext cx="284700" cy="11031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/>
          <p:nvPr/>
        </p:nvSpPr>
        <p:spPr>
          <a:xfrm>
            <a:off x="3961863" y="2659239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동영상 포함</a:t>
            </a:r>
            <a:endParaRPr sz="600"/>
          </a:p>
        </p:txBody>
      </p:sp>
      <p:cxnSp>
        <p:nvCxnSpPr>
          <p:cNvPr id="125" name="Google Shape;125;p18"/>
          <p:cNvCxnSpPr>
            <a:stCxn id="121" idx="3"/>
            <a:endCxn id="126" idx="1"/>
          </p:cNvCxnSpPr>
          <p:nvPr/>
        </p:nvCxnSpPr>
        <p:spPr>
          <a:xfrm>
            <a:off x="3658619" y="3168338"/>
            <a:ext cx="303300" cy="6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/>
          <p:nvPr/>
        </p:nvSpPr>
        <p:spPr>
          <a:xfrm>
            <a:off x="3035819" y="1188163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WEB</a:t>
            </a:r>
            <a:endParaRPr sz="500"/>
          </a:p>
        </p:txBody>
      </p:sp>
      <p:cxnSp>
        <p:nvCxnSpPr>
          <p:cNvPr id="128" name="Google Shape;128;p18"/>
          <p:cNvCxnSpPr>
            <a:stCxn id="116" idx="3"/>
            <a:endCxn id="127" idx="1"/>
          </p:cNvCxnSpPr>
          <p:nvPr/>
        </p:nvCxnSpPr>
        <p:spPr>
          <a:xfrm flipH="1" rot="10800000">
            <a:off x="2751025" y="1329257"/>
            <a:ext cx="284700" cy="3705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/>
          <p:nvPr/>
        </p:nvSpPr>
        <p:spPr>
          <a:xfrm>
            <a:off x="3961863" y="1189232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</a:rPr>
              <a:t>Android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3961863" y="1556996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</a:rPr>
              <a:t>iOS</a:t>
            </a:r>
            <a:endParaRPr sz="600">
              <a:solidFill>
                <a:srgbClr val="FF0000"/>
              </a:solidFill>
            </a:endParaRPr>
          </a:p>
        </p:txBody>
      </p:sp>
      <p:cxnSp>
        <p:nvCxnSpPr>
          <p:cNvPr id="131" name="Google Shape;131;p18"/>
          <p:cNvCxnSpPr>
            <a:stCxn id="117" idx="3"/>
            <a:endCxn id="129" idx="1"/>
          </p:cNvCxnSpPr>
          <p:nvPr/>
        </p:nvCxnSpPr>
        <p:spPr>
          <a:xfrm flipH="1" rot="10800000">
            <a:off x="3658619" y="1330263"/>
            <a:ext cx="303300" cy="3669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17" idx="3"/>
            <a:endCxn id="130" idx="1"/>
          </p:cNvCxnSpPr>
          <p:nvPr/>
        </p:nvCxnSpPr>
        <p:spPr>
          <a:xfrm>
            <a:off x="3658619" y="1697163"/>
            <a:ext cx="303300" cy="9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8"/>
          <p:cNvSpPr/>
          <p:nvPr/>
        </p:nvSpPr>
        <p:spPr>
          <a:xfrm>
            <a:off x="3035819" y="3395313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최대 친구 수</a:t>
            </a:r>
            <a:endParaRPr sz="500"/>
          </a:p>
        </p:txBody>
      </p:sp>
      <p:cxnSp>
        <p:nvCxnSpPr>
          <p:cNvPr id="134" name="Google Shape;134;p18"/>
          <p:cNvCxnSpPr>
            <a:stCxn id="119" idx="3"/>
            <a:endCxn id="133" idx="1"/>
          </p:cNvCxnSpPr>
          <p:nvPr/>
        </p:nvCxnSpPr>
        <p:spPr>
          <a:xfrm>
            <a:off x="2751025" y="2065142"/>
            <a:ext cx="284700" cy="1471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8"/>
          <p:cNvSpPr/>
          <p:nvPr/>
        </p:nvSpPr>
        <p:spPr>
          <a:xfrm>
            <a:off x="3961863" y="1923710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텍스트 포함</a:t>
            </a:r>
            <a:endParaRPr sz="600"/>
          </a:p>
        </p:txBody>
      </p:sp>
      <p:sp>
        <p:nvSpPr>
          <p:cNvPr id="136" name="Google Shape;136;p18"/>
          <p:cNvSpPr/>
          <p:nvPr/>
        </p:nvSpPr>
        <p:spPr>
          <a:xfrm>
            <a:off x="3961863" y="2291475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이미지 포함</a:t>
            </a:r>
            <a:endParaRPr sz="600"/>
          </a:p>
        </p:txBody>
      </p:sp>
      <p:cxnSp>
        <p:nvCxnSpPr>
          <p:cNvPr id="137" name="Google Shape;137;p18"/>
          <p:cNvCxnSpPr>
            <a:stCxn id="120" idx="3"/>
            <a:endCxn id="135" idx="1"/>
          </p:cNvCxnSpPr>
          <p:nvPr/>
        </p:nvCxnSpPr>
        <p:spPr>
          <a:xfrm>
            <a:off x="3658619" y="2065138"/>
            <a:ext cx="303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20" idx="3"/>
            <a:endCxn id="136" idx="1"/>
          </p:cNvCxnSpPr>
          <p:nvPr/>
        </p:nvCxnSpPr>
        <p:spPr>
          <a:xfrm>
            <a:off x="3658619" y="2065138"/>
            <a:ext cx="303300" cy="367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/>
          <p:nvPr/>
        </p:nvSpPr>
        <p:spPr>
          <a:xfrm>
            <a:off x="3961863" y="3027003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시간 역순 조회</a:t>
            </a:r>
            <a:endParaRPr sz="600"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1단계 | </a:t>
            </a:r>
            <a:r>
              <a:rPr b="1" lang="ko" sz="820">
                <a:solidFill>
                  <a:srgbClr val="EA9999"/>
                </a:solidFill>
              </a:rPr>
              <a:t>요구사항 분석</a:t>
            </a:r>
            <a:r>
              <a:rPr b="1" lang="ko" sz="820"/>
              <a:t> | 문제 이해 및 설계 범위 확정</a:t>
            </a:r>
            <a:endParaRPr b="1" sz="820"/>
          </a:p>
        </p:txBody>
      </p:sp>
      <p:sp>
        <p:nvSpPr>
          <p:cNvPr id="140" name="Google Shape;140;p18"/>
          <p:cNvSpPr/>
          <p:nvPr/>
        </p:nvSpPr>
        <p:spPr>
          <a:xfrm>
            <a:off x="5377838" y="19237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1024자 (KR/EN)</a:t>
            </a:r>
            <a:endParaRPr sz="600"/>
          </a:p>
        </p:txBody>
      </p:sp>
      <p:sp>
        <p:nvSpPr>
          <p:cNvPr id="141" name="Google Shape;141;p18"/>
          <p:cNvSpPr/>
          <p:nvPr/>
        </p:nvSpPr>
        <p:spPr>
          <a:xfrm>
            <a:off x="5377838" y="229146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5장</a:t>
            </a:r>
            <a:endParaRPr sz="600"/>
          </a:p>
        </p:txBody>
      </p:sp>
      <p:cxnSp>
        <p:nvCxnSpPr>
          <p:cNvPr id="142" name="Google Shape;142;p18"/>
          <p:cNvCxnSpPr>
            <a:stCxn id="120" idx="3"/>
            <a:endCxn id="124" idx="1"/>
          </p:cNvCxnSpPr>
          <p:nvPr/>
        </p:nvCxnSpPr>
        <p:spPr>
          <a:xfrm>
            <a:off x="3658619" y="2065138"/>
            <a:ext cx="303300" cy="735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8"/>
          <p:cNvSpPr/>
          <p:nvPr/>
        </p:nvSpPr>
        <p:spPr>
          <a:xfrm>
            <a:off x="5377838" y="26592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3개</a:t>
            </a:r>
            <a:endParaRPr sz="600"/>
          </a:p>
        </p:txBody>
      </p:sp>
      <p:cxnSp>
        <p:nvCxnSpPr>
          <p:cNvPr id="144" name="Google Shape;144;p18"/>
          <p:cNvCxnSpPr>
            <a:endCxn id="140" idx="1"/>
          </p:cNvCxnSpPr>
          <p:nvPr/>
        </p:nvCxnSpPr>
        <p:spPr>
          <a:xfrm>
            <a:off x="5210438" y="2064110"/>
            <a:ext cx="167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36" idx="3"/>
            <a:endCxn id="141" idx="1"/>
          </p:cNvCxnSpPr>
          <p:nvPr/>
        </p:nvCxnSpPr>
        <p:spPr>
          <a:xfrm>
            <a:off x="5210463" y="2432475"/>
            <a:ext cx="1674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24" idx="3"/>
            <a:endCxn id="143" idx="1"/>
          </p:cNvCxnSpPr>
          <p:nvPr/>
        </p:nvCxnSpPr>
        <p:spPr>
          <a:xfrm>
            <a:off x="5210463" y="2800239"/>
            <a:ext cx="1674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/>
          <p:nvPr/>
        </p:nvSpPr>
        <p:spPr>
          <a:xfrm>
            <a:off x="6848663" y="19237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2048 Byte / </a:t>
            </a:r>
            <a:r>
              <a:rPr lang="ko" sz="600">
                <a:solidFill>
                  <a:srgbClr val="FF0000"/>
                </a:solidFill>
              </a:rPr>
              <a:t>2 KiB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6848663" y="229146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 MiB * 5 </a:t>
            </a:r>
            <a:r>
              <a:rPr lang="ko" sz="600">
                <a:solidFill>
                  <a:srgbClr val="FF0000"/>
                </a:solidFill>
              </a:rPr>
              <a:t>= 50 MiB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848663" y="26592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200 MiB * 5 = 1000 MiB</a:t>
            </a:r>
            <a:br>
              <a:rPr lang="ko" sz="600"/>
            </a:br>
            <a:r>
              <a:rPr lang="ko" sz="600">
                <a:solidFill>
                  <a:srgbClr val="FF0000"/>
                </a:solidFill>
              </a:rPr>
              <a:t>≒ 1 GiB</a:t>
            </a:r>
            <a:endParaRPr sz="600">
              <a:solidFill>
                <a:srgbClr val="FF0000"/>
              </a:solidFill>
            </a:endParaRPr>
          </a:p>
        </p:txBody>
      </p:sp>
      <p:cxnSp>
        <p:nvCxnSpPr>
          <p:cNvPr id="150" name="Google Shape;150;p18"/>
          <p:cNvCxnSpPr>
            <a:stCxn id="140" idx="3"/>
            <a:endCxn id="147" idx="1"/>
          </p:cNvCxnSpPr>
          <p:nvPr/>
        </p:nvCxnSpPr>
        <p:spPr>
          <a:xfrm>
            <a:off x="6626438" y="2064710"/>
            <a:ext cx="222300" cy="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41" idx="3"/>
            <a:endCxn id="148" idx="1"/>
          </p:cNvCxnSpPr>
          <p:nvPr/>
        </p:nvCxnSpPr>
        <p:spPr>
          <a:xfrm>
            <a:off x="6626438" y="2432460"/>
            <a:ext cx="222300" cy="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43" idx="3"/>
            <a:endCxn id="149" idx="1"/>
          </p:cNvCxnSpPr>
          <p:nvPr/>
        </p:nvCxnSpPr>
        <p:spPr>
          <a:xfrm>
            <a:off x="6626438" y="2800210"/>
            <a:ext cx="222300" cy="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/>
          <p:nvPr/>
        </p:nvSpPr>
        <p:spPr>
          <a:xfrm>
            <a:off x="1046725" y="3760717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어느 정도의 </a:t>
            </a:r>
            <a:r>
              <a:rPr b="1" lang="ko" sz="700"/>
              <a:t>트래픽</a:t>
            </a:r>
            <a:r>
              <a:rPr lang="ko" sz="700"/>
              <a:t>이 발생하는가?</a:t>
            </a:r>
            <a:endParaRPr sz="700"/>
          </a:p>
        </p:txBody>
      </p:sp>
      <p:sp>
        <p:nvSpPr>
          <p:cNvPr id="154" name="Google Shape;154;p18"/>
          <p:cNvSpPr/>
          <p:nvPr/>
        </p:nvSpPr>
        <p:spPr>
          <a:xfrm>
            <a:off x="3035819" y="376328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월간 사용자 수</a:t>
            </a:r>
            <a:endParaRPr sz="500"/>
          </a:p>
        </p:txBody>
      </p:sp>
      <p:sp>
        <p:nvSpPr>
          <p:cNvPr id="155" name="Google Shape;155;p18"/>
          <p:cNvSpPr/>
          <p:nvPr/>
        </p:nvSpPr>
        <p:spPr>
          <a:xfrm>
            <a:off x="3035819" y="413053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일간 능동 사용자</a:t>
            </a:r>
            <a:endParaRPr sz="500"/>
          </a:p>
        </p:txBody>
      </p:sp>
      <p:sp>
        <p:nvSpPr>
          <p:cNvPr id="156" name="Google Shape;156;p18"/>
          <p:cNvSpPr/>
          <p:nvPr/>
        </p:nvSpPr>
        <p:spPr>
          <a:xfrm>
            <a:off x="3035819" y="449778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일당 평균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피드 작성 수</a:t>
            </a:r>
            <a:endParaRPr sz="500"/>
          </a:p>
        </p:txBody>
      </p:sp>
      <p:cxnSp>
        <p:nvCxnSpPr>
          <p:cNvPr id="157" name="Google Shape;157;p18"/>
          <p:cNvCxnSpPr>
            <a:stCxn id="153" idx="3"/>
            <a:endCxn id="154" idx="1"/>
          </p:cNvCxnSpPr>
          <p:nvPr/>
        </p:nvCxnSpPr>
        <p:spPr>
          <a:xfrm>
            <a:off x="2751025" y="3901717"/>
            <a:ext cx="284700" cy="27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53" idx="3"/>
            <a:endCxn id="155" idx="1"/>
          </p:cNvCxnSpPr>
          <p:nvPr/>
        </p:nvCxnSpPr>
        <p:spPr>
          <a:xfrm>
            <a:off x="2751025" y="3901717"/>
            <a:ext cx="284700" cy="3699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3" idx="3"/>
            <a:endCxn id="156" idx="1"/>
          </p:cNvCxnSpPr>
          <p:nvPr/>
        </p:nvCxnSpPr>
        <p:spPr>
          <a:xfrm>
            <a:off x="2751025" y="3901717"/>
            <a:ext cx="284700" cy="7371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/>
          <p:nvPr/>
        </p:nvSpPr>
        <p:spPr>
          <a:xfrm>
            <a:off x="3943413" y="3762535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10,000,000</a:t>
            </a:r>
            <a:endParaRPr sz="600"/>
          </a:p>
        </p:txBody>
      </p:sp>
      <p:sp>
        <p:nvSpPr>
          <p:cNvPr id="161" name="Google Shape;161;p18"/>
          <p:cNvSpPr txBox="1"/>
          <p:nvPr/>
        </p:nvSpPr>
        <p:spPr>
          <a:xfrm>
            <a:off x="2351355" y="3975132"/>
            <a:ext cx="62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2"/>
                </a:solidFill>
              </a:rPr>
              <a:t>37p 참고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947688" y="41303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10,000,000 * 50%</a:t>
            </a:r>
            <a:br>
              <a:rPr lang="ko" sz="600"/>
            </a:br>
            <a:r>
              <a:rPr lang="ko" sz="600"/>
              <a:t>= </a:t>
            </a:r>
            <a:r>
              <a:rPr lang="ko" sz="600">
                <a:solidFill>
                  <a:srgbClr val="FF0000"/>
                </a:solidFill>
              </a:rPr>
              <a:t>5,000,000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961863" y="4498085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10,000,000 * 50% * 2</a:t>
            </a:r>
            <a:br>
              <a:rPr lang="ko" sz="600"/>
            </a:br>
            <a:r>
              <a:rPr lang="ko" sz="600"/>
              <a:t>= </a:t>
            </a:r>
            <a:r>
              <a:rPr lang="ko" sz="600">
                <a:solidFill>
                  <a:srgbClr val="FF0000"/>
                </a:solidFill>
              </a:rPr>
              <a:t>10,000,000</a:t>
            </a:r>
            <a:endParaRPr sz="600">
              <a:solidFill>
                <a:srgbClr val="FF0000"/>
              </a:solidFill>
            </a:endParaRPr>
          </a:p>
        </p:txBody>
      </p:sp>
      <p:cxnSp>
        <p:nvCxnSpPr>
          <p:cNvPr id="164" name="Google Shape;164;p18"/>
          <p:cNvCxnSpPr>
            <a:stCxn id="154" idx="3"/>
            <a:endCxn id="160" idx="1"/>
          </p:cNvCxnSpPr>
          <p:nvPr/>
        </p:nvCxnSpPr>
        <p:spPr>
          <a:xfrm flipH="1" rot="10800000">
            <a:off x="3658619" y="3903388"/>
            <a:ext cx="284700" cy="9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>
            <a:stCxn id="155" idx="3"/>
            <a:endCxn id="162" idx="1"/>
          </p:cNvCxnSpPr>
          <p:nvPr/>
        </p:nvCxnSpPr>
        <p:spPr>
          <a:xfrm>
            <a:off x="3658619" y="4271538"/>
            <a:ext cx="289200" cy="6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56" idx="3"/>
            <a:endCxn id="163" idx="1"/>
          </p:cNvCxnSpPr>
          <p:nvPr/>
        </p:nvCxnSpPr>
        <p:spPr>
          <a:xfrm>
            <a:off x="3658619" y="4638788"/>
            <a:ext cx="303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/>
          <p:nvPr/>
        </p:nvSpPr>
        <p:spPr>
          <a:xfrm>
            <a:off x="3961863" y="3394773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5,000</a:t>
            </a:r>
            <a:endParaRPr sz="600"/>
          </a:p>
        </p:txBody>
      </p:sp>
      <p:cxnSp>
        <p:nvCxnSpPr>
          <p:cNvPr id="168" name="Google Shape;168;p18"/>
          <p:cNvCxnSpPr>
            <a:stCxn id="133" idx="3"/>
            <a:endCxn id="167" idx="1"/>
          </p:cNvCxnSpPr>
          <p:nvPr/>
        </p:nvCxnSpPr>
        <p:spPr>
          <a:xfrm flipH="1" rot="10800000">
            <a:off x="3658619" y="3535713"/>
            <a:ext cx="303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/>
          <p:nvPr/>
        </p:nvSpPr>
        <p:spPr>
          <a:xfrm>
            <a:off x="7974625" y="2330600"/>
            <a:ext cx="89400" cy="873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974625" y="1951750"/>
            <a:ext cx="89400" cy="873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974625" y="2683850"/>
            <a:ext cx="89400" cy="873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505350" y="2330600"/>
            <a:ext cx="89400" cy="873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505350" y="1951750"/>
            <a:ext cx="89400" cy="873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6505350" y="2683850"/>
            <a:ext cx="89400" cy="873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5066125" y="3792875"/>
            <a:ext cx="89400" cy="873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066125" y="4164725"/>
            <a:ext cx="89400" cy="873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5066125" y="4536575"/>
            <a:ext cx="89400" cy="873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320"/>
              <a:t>1단계 - 3 | 개략적인 규모 추정을 위한 </a:t>
            </a:r>
            <a:r>
              <a:rPr b="1" lang="ko" sz="2320">
                <a:solidFill>
                  <a:srgbClr val="EA9999"/>
                </a:solidFill>
              </a:rPr>
              <a:t>수치 추정</a:t>
            </a:r>
            <a:r>
              <a:rPr b="1" lang="ko" sz="2320"/>
              <a:t> 탐색</a:t>
            </a:r>
            <a:endParaRPr b="1" sz="2320"/>
          </a:p>
        </p:txBody>
      </p:sp>
      <p:sp>
        <p:nvSpPr>
          <p:cNvPr id="183" name="Google Shape;183;p19"/>
          <p:cNvSpPr/>
          <p:nvPr/>
        </p:nvSpPr>
        <p:spPr>
          <a:xfrm>
            <a:off x="571169" y="120303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포스트 작성</a:t>
            </a:r>
            <a:endParaRPr sz="500"/>
          </a:p>
        </p:txBody>
      </p:sp>
      <p:sp>
        <p:nvSpPr>
          <p:cNvPr id="184" name="Google Shape;184;p19"/>
          <p:cNvSpPr/>
          <p:nvPr/>
        </p:nvSpPr>
        <p:spPr>
          <a:xfrm>
            <a:off x="571169" y="230623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친구의 뉴스 피드 조회</a:t>
            </a:r>
            <a:endParaRPr sz="500"/>
          </a:p>
        </p:txBody>
      </p:sp>
      <p:sp>
        <p:nvSpPr>
          <p:cNvPr id="185" name="Google Shape;185;p19"/>
          <p:cNvSpPr/>
          <p:nvPr/>
        </p:nvSpPr>
        <p:spPr>
          <a:xfrm>
            <a:off x="1497213" y="1938139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동영상 포함</a:t>
            </a:r>
            <a:endParaRPr sz="600"/>
          </a:p>
        </p:txBody>
      </p:sp>
      <p:cxnSp>
        <p:nvCxnSpPr>
          <p:cNvPr id="186" name="Google Shape;186;p19"/>
          <p:cNvCxnSpPr>
            <a:stCxn id="184" idx="3"/>
            <a:endCxn id="187" idx="1"/>
          </p:cNvCxnSpPr>
          <p:nvPr/>
        </p:nvCxnSpPr>
        <p:spPr>
          <a:xfrm>
            <a:off x="1193969" y="2447238"/>
            <a:ext cx="303300" cy="6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/>
          <p:nvPr/>
        </p:nvSpPr>
        <p:spPr>
          <a:xfrm>
            <a:off x="571169" y="2674213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최대 친구 수</a:t>
            </a:r>
            <a:endParaRPr sz="500"/>
          </a:p>
        </p:txBody>
      </p:sp>
      <p:sp>
        <p:nvSpPr>
          <p:cNvPr id="189" name="Google Shape;189;p19"/>
          <p:cNvSpPr/>
          <p:nvPr/>
        </p:nvSpPr>
        <p:spPr>
          <a:xfrm>
            <a:off x="1497213" y="1202610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텍스트 포함</a:t>
            </a:r>
            <a:endParaRPr sz="600"/>
          </a:p>
        </p:txBody>
      </p:sp>
      <p:sp>
        <p:nvSpPr>
          <p:cNvPr id="190" name="Google Shape;190;p19"/>
          <p:cNvSpPr/>
          <p:nvPr/>
        </p:nvSpPr>
        <p:spPr>
          <a:xfrm>
            <a:off x="1497213" y="1570375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이미지 포함</a:t>
            </a:r>
            <a:endParaRPr sz="600"/>
          </a:p>
        </p:txBody>
      </p:sp>
      <p:cxnSp>
        <p:nvCxnSpPr>
          <p:cNvPr id="191" name="Google Shape;191;p19"/>
          <p:cNvCxnSpPr>
            <a:stCxn id="183" idx="3"/>
            <a:endCxn id="189" idx="1"/>
          </p:cNvCxnSpPr>
          <p:nvPr/>
        </p:nvCxnSpPr>
        <p:spPr>
          <a:xfrm>
            <a:off x="1193969" y="1344038"/>
            <a:ext cx="303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83" idx="3"/>
            <a:endCxn id="190" idx="1"/>
          </p:cNvCxnSpPr>
          <p:nvPr/>
        </p:nvCxnSpPr>
        <p:spPr>
          <a:xfrm>
            <a:off x="1193969" y="1344038"/>
            <a:ext cx="303300" cy="3672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9"/>
          <p:cNvSpPr/>
          <p:nvPr/>
        </p:nvSpPr>
        <p:spPr>
          <a:xfrm>
            <a:off x="1497213" y="2305903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시간 역순 조회</a:t>
            </a:r>
            <a:endParaRPr sz="600"/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1단계 | </a:t>
            </a:r>
            <a:r>
              <a:rPr b="1" lang="ko" sz="820">
                <a:solidFill>
                  <a:srgbClr val="EA9999"/>
                </a:solidFill>
              </a:rPr>
              <a:t>요구사항 분석</a:t>
            </a:r>
            <a:r>
              <a:rPr b="1" lang="ko" sz="820"/>
              <a:t> | 문제 이해 및 설계 범위 확정</a:t>
            </a:r>
            <a:endParaRPr b="1" sz="820"/>
          </a:p>
        </p:txBody>
      </p:sp>
      <p:sp>
        <p:nvSpPr>
          <p:cNvPr id="194" name="Google Shape;194;p19"/>
          <p:cNvSpPr/>
          <p:nvPr/>
        </p:nvSpPr>
        <p:spPr>
          <a:xfrm>
            <a:off x="2913188" y="12026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1024자 (KR/EN)</a:t>
            </a:r>
            <a:endParaRPr sz="600"/>
          </a:p>
        </p:txBody>
      </p:sp>
      <p:sp>
        <p:nvSpPr>
          <p:cNvPr id="195" name="Google Shape;195;p19"/>
          <p:cNvSpPr/>
          <p:nvPr/>
        </p:nvSpPr>
        <p:spPr>
          <a:xfrm>
            <a:off x="2913188" y="157036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5장</a:t>
            </a:r>
            <a:endParaRPr sz="600"/>
          </a:p>
        </p:txBody>
      </p:sp>
      <p:cxnSp>
        <p:nvCxnSpPr>
          <p:cNvPr id="196" name="Google Shape;196;p19"/>
          <p:cNvCxnSpPr>
            <a:stCxn id="183" idx="3"/>
            <a:endCxn id="185" idx="1"/>
          </p:cNvCxnSpPr>
          <p:nvPr/>
        </p:nvCxnSpPr>
        <p:spPr>
          <a:xfrm>
            <a:off x="1193969" y="1344038"/>
            <a:ext cx="303300" cy="735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9"/>
          <p:cNvSpPr/>
          <p:nvPr/>
        </p:nvSpPr>
        <p:spPr>
          <a:xfrm>
            <a:off x="2913188" y="19381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3개</a:t>
            </a:r>
            <a:endParaRPr sz="600"/>
          </a:p>
        </p:txBody>
      </p:sp>
      <p:cxnSp>
        <p:nvCxnSpPr>
          <p:cNvPr id="198" name="Google Shape;198;p19"/>
          <p:cNvCxnSpPr>
            <a:endCxn id="194" idx="1"/>
          </p:cNvCxnSpPr>
          <p:nvPr/>
        </p:nvCxnSpPr>
        <p:spPr>
          <a:xfrm>
            <a:off x="2745788" y="1343010"/>
            <a:ext cx="167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9"/>
          <p:cNvCxnSpPr>
            <a:stCxn id="190" idx="3"/>
            <a:endCxn id="195" idx="1"/>
          </p:cNvCxnSpPr>
          <p:nvPr/>
        </p:nvCxnSpPr>
        <p:spPr>
          <a:xfrm>
            <a:off x="2745813" y="1711375"/>
            <a:ext cx="1674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9"/>
          <p:cNvCxnSpPr>
            <a:stCxn id="185" idx="3"/>
            <a:endCxn id="197" idx="1"/>
          </p:cNvCxnSpPr>
          <p:nvPr/>
        </p:nvCxnSpPr>
        <p:spPr>
          <a:xfrm>
            <a:off x="2745813" y="2079139"/>
            <a:ext cx="1674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9"/>
          <p:cNvSpPr/>
          <p:nvPr/>
        </p:nvSpPr>
        <p:spPr>
          <a:xfrm>
            <a:off x="4384013" y="12026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2048 Byte / </a:t>
            </a:r>
            <a:r>
              <a:rPr lang="ko" sz="600">
                <a:solidFill>
                  <a:srgbClr val="FF0000"/>
                </a:solidFill>
              </a:rPr>
              <a:t>2 KiB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4384013" y="157036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 MiB * 5 </a:t>
            </a:r>
            <a:r>
              <a:rPr lang="ko" sz="600">
                <a:solidFill>
                  <a:srgbClr val="FF0000"/>
                </a:solidFill>
              </a:rPr>
              <a:t>= 50 MiB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4384013" y="19381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200 MiB * 5 = 1000 MiB</a:t>
            </a:r>
            <a:br>
              <a:rPr lang="ko" sz="600"/>
            </a:br>
            <a:r>
              <a:rPr lang="ko" sz="600">
                <a:solidFill>
                  <a:srgbClr val="FF0000"/>
                </a:solidFill>
              </a:rPr>
              <a:t>≒ 1 GiB</a:t>
            </a:r>
            <a:endParaRPr sz="600">
              <a:solidFill>
                <a:srgbClr val="FF0000"/>
              </a:solidFill>
            </a:endParaRPr>
          </a:p>
        </p:txBody>
      </p:sp>
      <p:cxnSp>
        <p:nvCxnSpPr>
          <p:cNvPr id="204" name="Google Shape;204;p19"/>
          <p:cNvCxnSpPr>
            <a:stCxn id="194" idx="3"/>
            <a:endCxn id="201" idx="1"/>
          </p:cNvCxnSpPr>
          <p:nvPr/>
        </p:nvCxnSpPr>
        <p:spPr>
          <a:xfrm>
            <a:off x="4161788" y="1343610"/>
            <a:ext cx="222300" cy="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>
            <a:stCxn id="195" idx="3"/>
            <a:endCxn id="202" idx="1"/>
          </p:cNvCxnSpPr>
          <p:nvPr/>
        </p:nvCxnSpPr>
        <p:spPr>
          <a:xfrm>
            <a:off x="4161788" y="1711360"/>
            <a:ext cx="222300" cy="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9"/>
          <p:cNvCxnSpPr>
            <a:stCxn id="197" idx="3"/>
            <a:endCxn id="203" idx="1"/>
          </p:cNvCxnSpPr>
          <p:nvPr/>
        </p:nvCxnSpPr>
        <p:spPr>
          <a:xfrm>
            <a:off x="4161788" y="2079110"/>
            <a:ext cx="222300" cy="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9"/>
          <p:cNvSpPr/>
          <p:nvPr/>
        </p:nvSpPr>
        <p:spPr>
          <a:xfrm>
            <a:off x="571169" y="304218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월간 사용자 수</a:t>
            </a:r>
            <a:endParaRPr sz="500"/>
          </a:p>
        </p:txBody>
      </p:sp>
      <p:sp>
        <p:nvSpPr>
          <p:cNvPr id="208" name="Google Shape;208;p19"/>
          <p:cNvSpPr/>
          <p:nvPr/>
        </p:nvSpPr>
        <p:spPr>
          <a:xfrm>
            <a:off x="571169" y="340943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일간 능동 사용자</a:t>
            </a:r>
            <a:endParaRPr sz="500"/>
          </a:p>
        </p:txBody>
      </p:sp>
      <p:sp>
        <p:nvSpPr>
          <p:cNvPr id="209" name="Google Shape;209;p19"/>
          <p:cNvSpPr/>
          <p:nvPr/>
        </p:nvSpPr>
        <p:spPr>
          <a:xfrm>
            <a:off x="571169" y="3776688"/>
            <a:ext cx="6228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일당 평균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피드 작성 수</a:t>
            </a:r>
            <a:endParaRPr sz="500"/>
          </a:p>
        </p:txBody>
      </p:sp>
      <p:sp>
        <p:nvSpPr>
          <p:cNvPr id="210" name="Google Shape;210;p19"/>
          <p:cNvSpPr/>
          <p:nvPr/>
        </p:nvSpPr>
        <p:spPr>
          <a:xfrm>
            <a:off x="1478763" y="3041435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10,000,000</a:t>
            </a:r>
            <a:endParaRPr sz="600"/>
          </a:p>
        </p:txBody>
      </p:sp>
      <p:sp>
        <p:nvSpPr>
          <p:cNvPr id="211" name="Google Shape;211;p19"/>
          <p:cNvSpPr/>
          <p:nvPr/>
        </p:nvSpPr>
        <p:spPr>
          <a:xfrm>
            <a:off x="1483038" y="3409210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10,000,000 * 50%</a:t>
            </a:r>
            <a:br>
              <a:rPr lang="ko" sz="600"/>
            </a:br>
            <a:r>
              <a:rPr lang="ko" sz="600"/>
              <a:t>= </a:t>
            </a:r>
            <a:r>
              <a:rPr lang="ko" sz="600">
                <a:solidFill>
                  <a:srgbClr val="FF0000"/>
                </a:solidFill>
              </a:rPr>
              <a:t>5,000,000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497213" y="3776985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10,000,000 * 50% * 2</a:t>
            </a:r>
            <a:br>
              <a:rPr lang="ko" sz="600"/>
            </a:br>
            <a:r>
              <a:rPr lang="ko" sz="600"/>
              <a:t>= </a:t>
            </a:r>
            <a:r>
              <a:rPr lang="ko" sz="600">
                <a:solidFill>
                  <a:srgbClr val="FF0000"/>
                </a:solidFill>
              </a:rPr>
              <a:t>10,000,000</a:t>
            </a:r>
            <a:endParaRPr sz="600">
              <a:solidFill>
                <a:srgbClr val="FF0000"/>
              </a:solidFill>
            </a:endParaRPr>
          </a:p>
        </p:txBody>
      </p:sp>
      <p:cxnSp>
        <p:nvCxnSpPr>
          <p:cNvPr id="213" name="Google Shape;213;p19"/>
          <p:cNvCxnSpPr>
            <a:stCxn id="207" idx="3"/>
            <a:endCxn id="210" idx="1"/>
          </p:cNvCxnSpPr>
          <p:nvPr/>
        </p:nvCxnSpPr>
        <p:spPr>
          <a:xfrm flipH="1" rot="10800000">
            <a:off x="1193969" y="3182288"/>
            <a:ext cx="284700" cy="9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>
            <a:stCxn id="208" idx="3"/>
            <a:endCxn id="211" idx="1"/>
          </p:cNvCxnSpPr>
          <p:nvPr/>
        </p:nvCxnSpPr>
        <p:spPr>
          <a:xfrm>
            <a:off x="1193969" y="3550438"/>
            <a:ext cx="289200" cy="6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>
            <a:stCxn id="209" idx="3"/>
            <a:endCxn id="212" idx="1"/>
          </p:cNvCxnSpPr>
          <p:nvPr/>
        </p:nvCxnSpPr>
        <p:spPr>
          <a:xfrm>
            <a:off x="1193969" y="3917688"/>
            <a:ext cx="303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19"/>
          <p:cNvSpPr/>
          <p:nvPr/>
        </p:nvSpPr>
        <p:spPr>
          <a:xfrm>
            <a:off x="1497213" y="2673673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5,000</a:t>
            </a:r>
            <a:endParaRPr sz="600"/>
          </a:p>
        </p:txBody>
      </p:sp>
      <p:sp>
        <p:nvSpPr>
          <p:cNvPr id="217" name="Google Shape;217;p19"/>
          <p:cNvSpPr txBox="1"/>
          <p:nvPr/>
        </p:nvSpPr>
        <p:spPr>
          <a:xfrm>
            <a:off x="2913200" y="2391950"/>
            <a:ext cx="283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2"/>
                </a:solidFill>
              </a:rPr>
              <a:t>QPS = 일간 능동사용자 * 피드 작성 수 / 24시간 / 3600초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= 5,000,000 * 2 / 24/ 3600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</a:t>
            </a:r>
            <a:r>
              <a:rPr lang="ko" sz="800">
                <a:solidFill>
                  <a:srgbClr val="E06666"/>
                </a:solidFill>
              </a:rPr>
              <a:t>≒ </a:t>
            </a:r>
            <a:r>
              <a:rPr lang="ko" sz="800">
                <a:solidFill>
                  <a:srgbClr val="E06666"/>
                </a:solidFill>
              </a:rPr>
              <a:t>115</a:t>
            </a:r>
            <a:br>
              <a:rPr lang="ko" sz="800">
                <a:solidFill>
                  <a:srgbClr val="E06666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QPS, 텍스트 크기 = 115 * 2KiB </a:t>
            </a:r>
            <a:r>
              <a:rPr lang="ko" sz="800">
                <a:solidFill>
                  <a:srgbClr val="E06666"/>
                </a:solidFill>
              </a:rPr>
              <a:t>≒</a:t>
            </a:r>
            <a:r>
              <a:rPr lang="ko" sz="800">
                <a:solidFill>
                  <a:schemeClr val="lt2"/>
                </a:solidFill>
              </a:rPr>
              <a:t> </a:t>
            </a:r>
            <a:r>
              <a:rPr b="1" lang="ko" sz="800">
                <a:solidFill>
                  <a:srgbClr val="E06666"/>
                </a:solidFill>
              </a:rPr>
              <a:t>200KiB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QPS, 이미지 크기 = 115 * 10MiB </a:t>
            </a:r>
            <a:r>
              <a:rPr lang="ko" sz="800">
                <a:solidFill>
                  <a:srgbClr val="E06666"/>
                </a:solidFill>
              </a:rPr>
              <a:t>≒</a:t>
            </a:r>
            <a:r>
              <a:rPr lang="ko" sz="800">
                <a:solidFill>
                  <a:schemeClr val="lt2"/>
                </a:solidFill>
              </a:rPr>
              <a:t> </a:t>
            </a:r>
            <a:r>
              <a:rPr b="1" lang="ko" sz="800">
                <a:solidFill>
                  <a:srgbClr val="E06666"/>
                </a:solidFill>
              </a:rPr>
              <a:t>1GiB</a:t>
            </a:r>
            <a:br>
              <a:rPr lang="ko" sz="800">
                <a:solidFill>
                  <a:srgbClr val="E06666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QPS, 동영상 크기 = 115 * 200MiB = 23,000 MiB </a:t>
            </a:r>
            <a:r>
              <a:rPr lang="ko" sz="800">
                <a:solidFill>
                  <a:srgbClr val="E06666"/>
                </a:solidFill>
              </a:rPr>
              <a:t>≒ </a:t>
            </a:r>
            <a:r>
              <a:rPr b="1" lang="ko" sz="800">
                <a:solidFill>
                  <a:srgbClr val="E06666"/>
                </a:solidFill>
              </a:rPr>
              <a:t>23 GiB</a:t>
            </a:r>
            <a:endParaRPr b="1" sz="800">
              <a:solidFill>
                <a:srgbClr val="E06666"/>
              </a:solidFill>
            </a:endParaRPr>
          </a:p>
        </p:txBody>
      </p:sp>
      <p:cxnSp>
        <p:nvCxnSpPr>
          <p:cNvPr id="218" name="Google Shape;218;p19"/>
          <p:cNvCxnSpPr>
            <a:stCxn id="188" idx="3"/>
            <a:endCxn id="216" idx="1"/>
          </p:cNvCxnSpPr>
          <p:nvPr/>
        </p:nvCxnSpPr>
        <p:spPr>
          <a:xfrm flipH="1" rot="10800000">
            <a:off x="1193969" y="2814613"/>
            <a:ext cx="303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19"/>
          <p:cNvSpPr txBox="1"/>
          <p:nvPr/>
        </p:nvSpPr>
        <p:spPr>
          <a:xfrm>
            <a:off x="5800075" y="1203058"/>
            <a:ext cx="326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2"/>
                </a:solidFill>
              </a:rPr>
              <a:t>일간 텍스트 생성량(최댓값) = 일간 능동사용자 * 피드 작성 수 * 2KiB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= 5,000,000 * 2 * 2KiB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= 20,000,000 KiB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≒ 20,000 MiB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≒ 20 GiB</a:t>
            </a:r>
            <a:br>
              <a:rPr lang="ko" sz="800">
                <a:solidFill>
                  <a:srgbClr val="E06666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월간 텍스트 생성량(최댓값)  = 일간 텍스트 생성량 * 30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 ≒ 600 GiB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연간 텍스트 생성량(최댓값)  = 일간 텍스트 생성량 * 365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 = 7300 GiB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 </a:t>
            </a:r>
            <a:r>
              <a:rPr lang="ko" sz="800">
                <a:solidFill>
                  <a:srgbClr val="E06666"/>
                </a:solidFill>
              </a:rPr>
              <a:t>≒ 7 TiB</a:t>
            </a:r>
            <a:endParaRPr sz="800">
              <a:solidFill>
                <a:srgbClr val="E06666"/>
              </a:solidFill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5800075" y="3626025"/>
            <a:ext cx="326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2"/>
                </a:solidFill>
              </a:rPr>
              <a:t>일간 동영상 생성량(최댓값) = 5,000,000 * 3 * 200 MiB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= 3,000,000,000 MiB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≒ 3.0 PiB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월간 </a:t>
            </a:r>
            <a:r>
              <a:rPr lang="ko" sz="800">
                <a:solidFill>
                  <a:schemeClr val="lt2"/>
                </a:solidFill>
              </a:rPr>
              <a:t>동영상 </a:t>
            </a:r>
            <a:r>
              <a:rPr lang="ko" sz="800">
                <a:solidFill>
                  <a:schemeClr val="lt2"/>
                </a:solidFill>
              </a:rPr>
              <a:t>생성량(최댓값) = 일간 이미지 생성량 * 30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≒ 90.0 PiB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연간 </a:t>
            </a:r>
            <a:r>
              <a:rPr lang="ko" sz="800">
                <a:solidFill>
                  <a:schemeClr val="lt2"/>
                </a:solidFill>
              </a:rPr>
              <a:t>동영상 </a:t>
            </a:r>
            <a:r>
              <a:rPr lang="ko" sz="800">
                <a:solidFill>
                  <a:schemeClr val="lt2"/>
                </a:solidFill>
              </a:rPr>
              <a:t>생성량(최댓값) = 일간 이미지 생성량 * 365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</a:t>
            </a:r>
            <a:r>
              <a:rPr lang="ko" sz="800">
                <a:solidFill>
                  <a:srgbClr val="E06666"/>
                </a:solidFill>
              </a:rPr>
              <a:t>≒ 1095 PiB</a:t>
            </a:r>
            <a:endParaRPr sz="800">
              <a:solidFill>
                <a:srgbClr val="E06666"/>
              </a:solidFill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5800075" y="2599192"/>
            <a:ext cx="326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2"/>
                </a:solidFill>
              </a:rPr>
              <a:t>일간 이미지 생성량(최댓값) = 5,000,000 * 5 * 10MiB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= 250,000,000 MiB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≒ 0.25 PiB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월간 이미지 생성량(최댓값) = 일간 이미지 생성량 * 30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≒ 7.5 PiB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연간 이미지 생성량(최댓값) = 일간 이미지 생성량 * 365</a:t>
            </a:r>
            <a:br>
              <a:rPr lang="ko" sz="800">
                <a:solidFill>
                  <a:schemeClr val="lt2"/>
                </a:solidFill>
              </a:rPr>
            </a:br>
            <a:r>
              <a:rPr lang="ko" sz="800">
                <a:solidFill>
                  <a:schemeClr val="lt2"/>
                </a:solidFill>
              </a:rPr>
              <a:t>                                             </a:t>
            </a:r>
            <a:r>
              <a:rPr lang="ko" sz="800">
                <a:solidFill>
                  <a:srgbClr val="E06666"/>
                </a:solidFill>
              </a:rPr>
              <a:t>≒ 91.25 PiB</a:t>
            </a:r>
            <a:endParaRPr sz="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320"/>
              <a:t>1단계 - 3 | </a:t>
            </a:r>
            <a:r>
              <a:rPr b="1" lang="ko" sz="2320"/>
              <a:t>추가적인 </a:t>
            </a:r>
            <a:r>
              <a:rPr b="1" lang="ko" sz="2320">
                <a:solidFill>
                  <a:srgbClr val="EA9999"/>
                </a:solidFill>
              </a:rPr>
              <a:t>가용성, 재해복구</a:t>
            </a:r>
            <a:r>
              <a:rPr b="1" lang="ko" sz="2320"/>
              <a:t>에 대한 요구사항</a:t>
            </a:r>
            <a:endParaRPr b="1" sz="2320"/>
          </a:p>
        </p:txBody>
      </p:sp>
      <p:sp>
        <p:nvSpPr>
          <p:cNvPr id="227" name="Google Shape;227;p20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1단계 | </a:t>
            </a:r>
            <a:r>
              <a:rPr b="1" lang="ko" sz="820">
                <a:solidFill>
                  <a:srgbClr val="EA9999"/>
                </a:solidFill>
              </a:rPr>
              <a:t>요구사항 분석</a:t>
            </a:r>
            <a:r>
              <a:rPr b="1" lang="ko" sz="820"/>
              <a:t> | 문제 이해 및 설계 범위 확정</a:t>
            </a:r>
            <a:endParaRPr b="1" sz="820"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ADADAD"/>
                </a:solidFill>
              </a:rPr>
              <a:t>[가용성]</a:t>
            </a:r>
            <a:br>
              <a:rPr b="1"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최초에는 </a:t>
            </a:r>
            <a:r>
              <a:rPr lang="ko" sz="1200">
                <a:solidFill>
                  <a:srgbClr val="EA9999"/>
                </a:solidFill>
              </a:rPr>
              <a:t>Multi-AZ</a:t>
            </a:r>
            <a:r>
              <a:rPr lang="ko" sz="1200">
                <a:solidFill>
                  <a:srgbClr val="ADADAD"/>
                </a:solidFill>
              </a:rPr>
              <a:t>로 배포를 하지만 추후에는 </a:t>
            </a:r>
            <a:r>
              <a:rPr lang="ko" sz="1200">
                <a:solidFill>
                  <a:srgbClr val="EA9999"/>
                </a:solidFill>
              </a:rPr>
              <a:t>Multi-Region</a:t>
            </a:r>
            <a:r>
              <a:rPr lang="ko" sz="1200">
                <a:solidFill>
                  <a:srgbClr val="ADADAD"/>
                </a:solidFill>
              </a:rPr>
              <a:t>으로 서비스 이전이 필요할 수 있음</a:t>
            </a:r>
            <a:br>
              <a:rPr lang="ko" sz="1200">
                <a:solidFill>
                  <a:srgbClr val="ADADAD"/>
                </a:solidFill>
              </a:rPr>
            </a:b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200">
                <a:solidFill>
                  <a:srgbClr val="ADADAD"/>
                </a:solidFill>
              </a:rPr>
              <a:t>[</a:t>
            </a:r>
            <a:r>
              <a:rPr b="1" lang="ko" sz="1200">
                <a:solidFill>
                  <a:srgbClr val="ADADAD"/>
                </a:solidFill>
              </a:rPr>
              <a:t>재해복구]</a:t>
            </a:r>
            <a:br>
              <a:rPr b="1"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시스템은 </a:t>
            </a:r>
            <a:r>
              <a:rPr lang="ko" sz="1200">
                <a:solidFill>
                  <a:srgbClr val="EA9999"/>
                </a:solidFill>
              </a:rPr>
              <a:t>분단위(minutes)</a:t>
            </a:r>
            <a:r>
              <a:rPr lang="ko" sz="1200">
                <a:solidFill>
                  <a:srgbClr val="ADADAD"/>
                </a:solidFill>
              </a:rPr>
              <a:t> 내로 복구가 되어야함</a:t>
            </a:r>
            <a:endParaRPr sz="12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320"/>
              <a:t>1단계 - 4 | 정리</a:t>
            </a:r>
            <a:endParaRPr b="1" sz="2320"/>
          </a:p>
        </p:txBody>
      </p:sp>
      <p:sp>
        <p:nvSpPr>
          <p:cNvPr id="234" name="Google Shape;234;p21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1단계 | </a:t>
            </a:r>
            <a:r>
              <a:rPr b="1" lang="ko" sz="820">
                <a:solidFill>
                  <a:srgbClr val="EA9999"/>
                </a:solidFill>
              </a:rPr>
              <a:t>요구사항 분석</a:t>
            </a:r>
            <a:r>
              <a:rPr b="1" lang="ko" sz="820"/>
              <a:t> | 문제 이해 및 설계 범위 확정</a:t>
            </a:r>
            <a:endParaRPr b="1" sz="820"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[트래픽]</a:t>
            </a:r>
            <a:br>
              <a:rPr b="1" lang="ko" sz="1200">
                <a:solidFill>
                  <a:srgbClr val="EA9999"/>
                </a:solidFill>
              </a:rPr>
            </a:br>
            <a:r>
              <a:rPr lang="ko" sz="1200">
                <a:solidFill>
                  <a:srgbClr val="EA9999"/>
                </a:solidFill>
              </a:rPr>
              <a:t>예측 불가능한 시간대</a:t>
            </a:r>
            <a:r>
              <a:rPr lang="ko" sz="1200"/>
              <a:t>에 트래픽이 몰릴 가능성이 존재함</a:t>
            </a:r>
            <a:br>
              <a:rPr lang="ko" sz="1200"/>
            </a:br>
            <a:r>
              <a:rPr lang="ko" sz="1200"/>
              <a:t>1개의 쓰기 작업에 대해 </a:t>
            </a:r>
            <a:r>
              <a:rPr lang="ko" sz="1200">
                <a:solidFill>
                  <a:srgbClr val="EA9999"/>
                </a:solidFill>
              </a:rPr>
              <a:t>최대 5,000배</a:t>
            </a:r>
            <a:r>
              <a:rPr lang="ko" sz="1200"/>
              <a:t>의 조회작업이 발생할 수 있음</a:t>
            </a:r>
            <a:br>
              <a:rPr lang="ko" sz="1200"/>
            </a:br>
            <a:r>
              <a:rPr lang="ko" sz="1200"/>
              <a:t>글, 이미지, 동영상이 각각 7 TiB / 90 PiB / 1000 PiB씩 쓰일 수 있음</a:t>
            </a:r>
            <a:br>
              <a:rPr lang="ko" sz="1200"/>
            </a:b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[미디어 파일]</a:t>
            </a:r>
            <a:br>
              <a:rPr b="1" lang="ko" sz="1200"/>
            </a:br>
            <a:r>
              <a:rPr lang="ko" sz="1200">
                <a:solidFill>
                  <a:srgbClr val="EA9999"/>
                </a:solidFill>
              </a:rPr>
              <a:t>대량의 미디어 파일 업로드/다운로드</a:t>
            </a:r>
            <a:r>
              <a:rPr lang="ko" sz="1200"/>
              <a:t>로 인한 병목이 발생할 수 있음</a:t>
            </a:r>
            <a:br>
              <a:rPr lang="ko" sz="1200"/>
            </a:br>
            <a:r>
              <a:rPr lang="ko" sz="1200"/>
              <a:t>업로드 후, 피드 생성에 실패한 경우 </a:t>
            </a:r>
            <a:r>
              <a:rPr lang="ko" sz="1200">
                <a:solidFill>
                  <a:srgbClr val="EA9999"/>
                </a:solidFill>
              </a:rPr>
              <a:t>정크 동영상</a:t>
            </a:r>
            <a:r>
              <a:rPr lang="ko" sz="1200"/>
              <a:t>이 남을 수 있음</a:t>
            </a:r>
            <a:br>
              <a:rPr lang="ko" sz="1200"/>
            </a:br>
            <a:br>
              <a:rPr lang="ko" sz="1200"/>
            </a:br>
            <a:br>
              <a:rPr lang="ko" sz="1200"/>
            </a:br>
            <a:r>
              <a:rPr b="1" lang="ko" sz="1200">
                <a:solidFill>
                  <a:srgbClr val="ADADAD"/>
                </a:solidFill>
              </a:rPr>
              <a:t>[가용성]</a:t>
            </a:r>
            <a:br>
              <a:rPr b="1"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최초에는 </a:t>
            </a:r>
            <a:r>
              <a:rPr lang="ko" sz="1200">
                <a:solidFill>
                  <a:srgbClr val="EA9999"/>
                </a:solidFill>
              </a:rPr>
              <a:t>Multi-AZ</a:t>
            </a:r>
            <a:r>
              <a:rPr lang="ko" sz="1200">
                <a:solidFill>
                  <a:srgbClr val="ADADAD"/>
                </a:solidFill>
              </a:rPr>
              <a:t>로 배포를 하지만 추후에는 </a:t>
            </a:r>
            <a:r>
              <a:rPr lang="ko" sz="1200">
                <a:solidFill>
                  <a:srgbClr val="EA9999"/>
                </a:solidFill>
              </a:rPr>
              <a:t>Multi-Region</a:t>
            </a:r>
            <a:r>
              <a:rPr lang="ko" sz="1200">
                <a:solidFill>
                  <a:srgbClr val="ADADAD"/>
                </a:solidFill>
              </a:rPr>
              <a:t>으로 서비스 이전이 필요할 수 있음</a:t>
            </a:r>
            <a:br>
              <a:rPr lang="ko" sz="1200">
                <a:solidFill>
                  <a:srgbClr val="ADADAD"/>
                </a:solidFill>
              </a:rPr>
            </a:b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200">
                <a:solidFill>
                  <a:srgbClr val="ADADAD"/>
                </a:solidFill>
              </a:rPr>
              <a:t>[재해복구]</a:t>
            </a:r>
            <a:br>
              <a:rPr b="1"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시스템은 </a:t>
            </a:r>
            <a:r>
              <a:rPr lang="ko" sz="1200">
                <a:solidFill>
                  <a:srgbClr val="EA9999"/>
                </a:solidFill>
              </a:rPr>
              <a:t>분단위(minutes)</a:t>
            </a:r>
            <a:r>
              <a:rPr lang="ko" sz="1200">
                <a:solidFill>
                  <a:srgbClr val="ADADAD"/>
                </a:solidFill>
              </a:rPr>
              <a:t> 내로 복구가 되어야함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