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37921dd22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37921dd22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37921dd22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37921dd22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37921dd22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c37921dd22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37921dd22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37921dd22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37921dd22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37921dd22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37921dd22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c37921dd22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c37921dd22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c37921dd22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c37921dd22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c37921dd22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c37921dd22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c37921dd22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c37921dd22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c37921dd22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df53aecc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df53aecc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37921dd22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37921dd22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37921dd2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37921dd2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37921dd2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37921dd2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37921dd2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37921dd2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37921dd2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37921dd2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37921dd22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37921dd22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37921dd22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37921dd22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37921dd22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37921dd22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github.com/lyft/ratelimit" TargetMode="External"/><Relationship Id="rId4" Type="http://schemas.openxmlformats.org/officeDocument/2006/relationships/hyperlink" Target="http://github.com/lyft/ratelimit" TargetMode="External"/><Relationship Id="rId5" Type="http://schemas.openxmlformats.org/officeDocument/2006/relationships/hyperlink" Target="http://github.com/envoyproxy/ratelimit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hyperlink" Target="https://jupiny.com/2020/03/28/redis-sorted-set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github.com/envoyproxy/ratelim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github.com/envoyproxy/ratelim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[4장] 처리율 제한 장치의 설계</a:t>
            </a:r>
            <a:endParaRPr sz="2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가상 면접 사례로 배우는 대규모 시스템 설계 기초</a:t>
            </a:r>
            <a:endParaRPr b="1" sz="15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53675"/>
            <a:ext cx="85206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이민석 / unchaptered</a:t>
            </a:r>
            <a:endParaRPr sz="1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425775"/>
            <a:ext cx="85206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https://inblog.ai/monthly-cs</a:t>
            </a:r>
            <a:endParaRPr sz="11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https://github.com/monthly-cs/2024-03-system-design-interview-1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3단계 | </a:t>
            </a:r>
            <a:r>
              <a:rPr b="1" lang="ko" sz="2300">
                <a:solidFill>
                  <a:srgbClr val="EA9999"/>
                </a:solidFill>
              </a:rPr>
              <a:t>상세 설계</a:t>
            </a:r>
            <a:endParaRPr b="1" sz="2320"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311700" y="1152475"/>
            <a:ext cx="8520600" cy="23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/>
              <a:t>1. 처리율 제한 규칙 (Lyft → EnvoyProxy)</a:t>
            </a:r>
            <a:br>
              <a:rPr lang="ko" sz="1200"/>
            </a:br>
            <a:r>
              <a:rPr lang="ko" sz="1200"/>
              <a:t>2. 처리율 한도 초과 트래픽의 처리</a:t>
            </a:r>
            <a:br>
              <a:rPr lang="ko" sz="1200"/>
            </a:br>
            <a:r>
              <a:rPr lang="ko" sz="1200"/>
              <a:t>3. 상세 설계</a:t>
            </a:r>
            <a:br>
              <a:rPr lang="ko" sz="1200"/>
            </a:br>
            <a:r>
              <a:rPr lang="ko" sz="1200"/>
              <a:t>4. 분산 환경에서의 제약 조건</a:t>
            </a:r>
            <a:br>
              <a:rPr lang="ko" sz="1200"/>
            </a:br>
            <a:r>
              <a:rPr lang="ko" sz="1200"/>
              <a:t>   a. 경쟁 조건</a:t>
            </a:r>
            <a:br>
              <a:rPr lang="ko" sz="1200"/>
            </a:br>
            <a:r>
              <a:rPr lang="ko" sz="1200"/>
              <a:t>   b. 동기화 이슈</a:t>
            </a:r>
            <a:br>
              <a:rPr lang="ko" sz="1200"/>
            </a:br>
            <a:r>
              <a:rPr lang="ko" sz="1200"/>
              <a:t>   c. 성능 최적화</a:t>
            </a:r>
            <a:br>
              <a:rPr lang="ko" sz="1200"/>
            </a:br>
            <a:r>
              <a:rPr lang="ko" sz="1200"/>
              <a:t>   d. 모니터링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3단계 - 1(a) | </a:t>
            </a:r>
            <a:r>
              <a:rPr b="1" lang="ko" sz="2300"/>
              <a:t>처리율 제한 규칙</a:t>
            </a:r>
            <a:endParaRPr b="1" sz="2320"/>
          </a:p>
        </p:txBody>
      </p:sp>
      <p:sp>
        <p:nvSpPr>
          <p:cNvPr id="218" name="Google Shape;218;p23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2단계 | </a:t>
            </a:r>
            <a:r>
              <a:rPr b="1" lang="ko" sz="820">
                <a:solidFill>
                  <a:srgbClr val="EA9999"/>
                </a:solidFill>
              </a:rPr>
              <a:t>상세 설계</a:t>
            </a:r>
            <a:endParaRPr b="1" sz="820"/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311700" y="1152475"/>
            <a:ext cx="8520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일반적으로 </a:t>
            </a:r>
            <a:r>
              <a:rPr b="1" lang="ko" sz="1200">
                <a:solidFill>
                  <a:srgbClr val="EA9999"/>
                </a:solidFill>
              </a:rPr>
              <a:t>선언형 프로그래밍 방식</a:t>
            </a:r>
            <a:r>
              <a:rPr lang="ko" sz="1200"/>
              <a:t>으로 구현되며, 설정 파일(configuration file) 들에 규칙을 명시한다.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학습 도서에는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github.com/lyft/</a:t>
            </a:r>
            <a:r>
              <a:rPr lang="ko" sz="1200" u="sng">
                <a:solidFill>
                  <a:schemeClr val="hlink"/>
                </a:solidFill>
                <a:hlinkClick r:id="rId4"/>
              </a:rPr>
              <a:t>ratelimit</a:t>
            </a:r>
            <a:r>
              <a:rPr lang="ko" sz="1200"/>
              <a:t>을 말했지만 현재는 </a:t>
            </a:r>
            <a:r>
              <a:rPr lang="ko" sz="1200" u="sng">
                <a:solidFill>
                  <a:schemeClr val="hlink"/>
                </a:solidFill>
                <a:hlinkClick r:id="rId5"/>
              </a:rPr>
              <a:t>github.com/envoyproxy/ratelimit</a:t>
            </a:r>
            <a:r>
              <a:rPr lang="ko" sz="1200"/>
              <a:t>으로 구현되어 있다.</a:t>
            </a:r>
            <a:endParaRPr sz="1200"/>
          </a:p>
        </p:txBody>
      </p:sp>
      <p:pic>
        <p:nvPicPr>
          <p:cNvPr id="220" name="Google Shape;220;p23"/>
          <p:cNvPicPr preferRelativeResize="0"/>
          <p:nvPr/>
        </p:nvPicPr>
        <p:blipFill rotWithShape="1">
          <a:blip r:embed="rId6">
            <a:alphaModFix/>
          </a:blip>
          <a:srcRect b="64930" l="0" r="0" t="0"/>
          <a:stretch/>
        </p:blipFill>
        <p:spPr>
          <a:xfrm>
            <a:off x="4092583" y="1958500"/>
            <a:ext cx="4397549" cy="6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/>
        </p:nvSpPr>
        <p:spPr>
          <a:xfrm>
            <a:off x="3769558" y="2776700"/>
            <a:ext cx="504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ADADAD"/>
                </a:solidFill>
              </a:rPr>
              <a:t>https://github.com/envoyproxy/ratelimit</a:t>
            </a:r>
            <a:endParaRPr sz="1000">
              <a:solidFill>
                <a:srgbClr val="ADADAD"/>
              </a:solidFill>
            </a:endParaRPr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7508" y="1958500"/>
            <a:ext cx="2528876" cy="26244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 txBox="1"/>
          <p:nvPr/>
        </p:nvSpPr>
        <p:spPr>
          <a:xfrm>
            <a:off x="330842" y="4657525"/>
            <a:ext cx="392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ADADAD"/>
                </a:solidFill>
              </a:rPr>
              <a:t>https://youtu.be/2EKU8zCQAow?si=Ds_IDtIy1KyLElot</a:t>
            </a:r>
            <a:endParaRPr sz="10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3단계 - 1(b) | 처리율 제한 규칙 | Envoy란?</a:t>
            </a:r>
            <a:endParaRPr b="1" sz="2320"/>
          </a:p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2단계 | </a:t>
            </a:r>
            <a:r>
              <a:rPr b="1" lang="ko" sz="820">
                <a:solidFill>
                  <a:srgbClr val="EA9999"/>
                </a:solidFill>
              </a:rPr>
              <a:t>상세 설계</a:t>
            </a:r>
            <a:endParaRPr b="1" sz="820"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13" y="3275800"/>
            <a:ext cx="8019175" cy="10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311700" y="1117925"/>
            <a:ext cx="8520600" cy="21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rgbClr val="ADADAD"/>
                </a:solidFill>
              </a:rPr>
              <a:t>Envoy는 L4,L7에서 작동하는 Proxy 서버의 일종으로 아래의 기능들을 제공한다.</a:t>
            </a:r>
            <a:br>
              <a:rPr lang="ko" sz="1200">
                <a:solidFill>
                  <a:srgbClr val="ADADAD"/>
                </a:solidFill>
              </a:rPr>
            </a:br>
            <a:r>
              <a:rPr lang="ko" sz="1200">
                <a:solidFill>
                  <a:srgbClr val="ADADAD"/>
                </a:solidFill>
              </a:rPr>
              <a:t>- DownStream/Upstream/Cluster/Network Filter/Connection Pools/Threading Model</a:t>
            </a:r>
            <a:br>
              <a:rPr lang="ko" sz="1200">
                <a:solidFill>
                  <a:srgbClr val="ADADAD"/>
                </a:solidFill>
              </a:rPr>
            </a:br>
            <a:r>
              <a:rPr lang="ko" sz="1200">
                <a:solidFill>
                  <a:srgbClr val="ADADAD"/>
                </a:solidFill>
              </a:rPr>
              <a:t>- L7 Proxy, Splited Load Balancer, Block specific routes(/api/v1/admin)</a:t>
            </a:r>
            <a:br>
              <a:rPr lang="ko" sz="1200">
                <a:solidFill>
                  <a:srgbClr val="ADADAD"/>
                </a:solidFill>
              </a:rPr>
            </a:br>
            <a:r>
              <a:rPr lang="ko" sz="1200">
                <a:solidFill>
                  <a:srgbClr val="ADADAD"/>
                </a:solidFill>
              </a:rPr>
              <a:t>- L4 Proxy(tcp router)</a:t>
            </a:r>
            <a:br>
              <a:rPr lang="ko" sz="1200">
                <a:solidFill>
                  <a:srgbClr val="ADADAD"/>
                </a:solidFill>
              </a:rPr>
            </a:br>
            <a:r>
              <a:rPr lang="ko" sz="1200">
                <a:solidFill>
                  <a:srgbClr val="ADADAD"/>
                </a:solidFill>
              </a:rPr>
              <a:t>- DNS Record</a:t>
            </a:r>
            <a:br>
              <a:rPr lang="ko" sz="1200">
                <a:solidFill>
                  <a:srgbClr val="ADADAD"/>
                </a:solidFill>
              </a:rPr>
            </a:br>
            <a:r>
              <a:rPr lang="ko" sz="1200">
                <a:solidFill>
                  <a:srgbClr val="ADADAD"/>
                </a:solidFill>
              </a:rPr>
              <a:t>- HTTPS on Envoy (lets encrypt),</a:t>
            </a:r>
            <a:br>
              <a:rPr lang="ko" sz="1200">
                <a:solidFill>
                  <a:srgbClr val="ADADAD"/>
                </a:solidFill>
              </a:rPr>
            </a:br>
            <a:r>
              <a:rPr lang="ko" sz="1200">
                <a:solidFill>
                  <a:srgbClr val="ADADAD"/>
                </a:solidFill>
              </a:rPr>
              <a:t>- HTTP2/ on Envoy</a:t>
            </a:r>
            <a:br>
              <a:rPr lang="ko" sz="1200">
                <a:solidFill>
                  <a:srgbClr val="ADADAD"/>
                </a:solidFill>
              </a:rPr>
            </a:br>
            <a:r>
              <a:rPr lang="ko" sz="1200">
                <a:solidFill>
                  <a:srgbClr val="ADADAD"/>
                </a:solidFill>
              </a:rPr>
              <a:t>- Disable 1.1/1.0 Enable TLS 1.2 and TLS 1.3 Only on Envoy</a:t>
            </a:r>
            <a:br>
              <a:rPr lang="ko" sz="1200">
                <a:solidFill>
                  <a:srgbClr val="ADADAD"/>
                </a:solidFill>
              </a:rPr>
            </a:br>
            <a:r>
              <a:rPr lang="ko" sz="1200">
                <a:solidFill>
                  <a:srgbClr val="ADADAD"/>
                </a:solidFill>
              </a:rPr>
              <a:t>- SSL Labs Tes</a:t>
            </a:r>
            <a:endParaRPr sz="1200"/>
          </a:p>
        </p:txBody>
      </p:sp>
      <p:sp>
        <p:nvSpPr>
          <p:cNvPr id="232" name="Google Shape;232;p24"/>
          <p:cNvSpPr txBox="1"/>
          <p:nvPr/>
        </p:nvSpPr>
        <p:spPr>
          <a:xfrm>
            <a:off x="729650" y="4467650"/>
            <a:ext cx="763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ADADAD"/>
                </a:solidFill>
              </a:rPr>
              <a:t>https://youtu.be/40gKzHQWgP0?si=ZSnijs0BaMAyfyHj</a:t>
            </a:r>
            <a:endParaRPr sz="10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2단계 | </a:t>
            </a:r>
            <a:r>
              <a:rPr b="1" lang="ko" sz="820">
                <a:solidFill>
                  <a:srgbClr val="EA9999"/>
                </a:solidFill>
              </a:rPr>
              <a:t>상세 설계</a:t>
            </a:r>
            <a:endParaRPr b="1" sz="820"/>
          </a:p>
        </p:txBody>
      </p:sp>
      <p:sp>
        <p:nvSpPr>
          <p:cNvPr id="238" name="Google Shape;238;p25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3단계 - 1(c) | 처리율 제한 규칙 | EnvoyProxy RateLimit Tinder</a:t>
            </a:r>
            <a:endParaRPr b="1" sz="2320"/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774" y="1260825"/>
            <a:ext cx="4009075" cy="4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00" y="1260825"/>
            <a:ext cx="4855025" cy="35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5380663" y="1797400"/>
            <a:ext cx="331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ADADAD"/>
                </a:solidFill>
              </a:rPr>
              <a:t>https://youtu.be/40gKzHQWgP0?si=ZSnijs0BaMAyfyHj</a:t>
            </a:r>
            <a:endParaRPr sz="10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2단계 | </a:t>
            </a:r>
            <a:r>
              <a:rPr b="1" lang="ko" sz="820">
                <a:solidFill>
                  <a:srgbClr val="EA9999"/>
                </a:solidFill>
              </a:rPr>
              <a:t>상세 설계</a:t>
            </a:r>
            <a:endParaRPr b="1" sz="820"/>
          </a:p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3단계 - 2 | 처리율 한도 초과 트래픽 처리</a:t>
            </a:r>
            <a:endParaRPr b="1" sz="2320"/>
          </a:p>
        </p:txBody>
      </p:sp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311700" y="1152475"/>
            <a:ext cx="85206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/>
              <a:t>X-Ratelimit-Remaining : 윈도 내에 남은 처리 가능 요청의 수</a:t>
            </a:r>
            <a:br>
              <a:rPr lang="ko" sz="1200"/>
            </a:br>
            <a:r>
              <a:rPr lang="ko" sz="1200"/>
              <a:t>X-Ratelimit-Limit : 매 윈도마다 클라이언트가 전송할 수 있는 요청의 수</a:t>
            </a:r>
            <a:br>
              <a:rPr lang="ko" sz="1200"/>
            </a:br>
            <a:r>
              <a:rPr lang="ko" sz="1200"/>
              <a:t>X-Ratelimit-Retry-After : 한도 제한에 걸리지 않으려면 몇 초 뒤에 요청을 다시 보내야 하는지 알림</a:t>
            </a:r>
            <a:endParaRPr sz="1200"/>
          </a:p>
        </p:txBody>
      </p:sp>
      <p:sp>
        <p:nvSpPr>
          <p:cNvPr id="249" name="Google Shape;249;p26"/>
          <p:cNvSpPr/>
          <p:nvPr/>
        </p:nvSpPr>
        <p:spPr>
          <a:xfrm>
            <a:off x="357975" y="1152475"/>
            <a:ext cx="203400" cy="797400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357978" y="2035238"/>
            <a:ext cx="26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4CCCC"/>
                </a:solidFill>
              </a:rPr>
              <a:t>관점 1</a:t>
            </a:r>
            <a:br>
              <a:rPr b="1" lang="ko" sz="800">
                <a:solidFill>
                  <a:srgbClr val="F4CCCC"/>
                </a:solidFill>
              </a:rPr>
            </a:br>
            <a:r>
              <a:rPr lang="ko" sz="800">
                <a:solidFill>
                  <a:srgbClr val="F4CCCC"/>
                </a:solidFill>
              </a:rPr>
              <a:t>일반적으로 특정한 프로그램에서 만든 Custom Header는 접두사에 X를 붙여서 나온다.</a:t>
            </a:r>
            <a:endParaRPr sz="800">
              <a:solidFill>
                <a:srgbClr val="F4CCCC"/>
              </a:solidFill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463" y="2711275"/>
            <a:ext cx="3298526" cy="8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 txBox="1"/>
          <p:nvPr/>
        </p:nvSpPr>
        <p:spPr>
          <a:xfrm>
            <a:off x="1107063" y="3675650"/>
            <a:ext cx="331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ADADAD"/>
                </a:solidFill>
              </a:rPr>
              <a:t>https://www.ietf.org/archive/id/draft-polli-ratelimit-headers-02.html</a:t>
            </a:r>
            <a:endParaRPr sz="800">
              <a:solidFill>
                <a:srgbClr val="ADADAD"/>
              </a:solidFill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4694888" y="3675650"/>
            <a:ext cx="331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ADADAD"/>
                </a:solidFill>
              </a:rPr>
              <a:t>https://medium.com/@guillaume.viguierjust/rate-limiting-your-restful-api-3148f8e77248</a:t>
            </a:r>
            <a:endParaRPr sz="800">
              <a:solidFill>
                <a:srgbClr val="ADADAD"/>
              </a:solidFill>
            </a:endParaRPr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543" y="2711268"/>
            <a:ext cx="2661485" cy="8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1440678" y="3983438"/>
            <a:ext cx="264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관점 2</a:t>
            </a:r>
            <a:br>
              <a:rPr b="1" lang="ko" sz="800">
                <a:solidFill>
                  <a:schemeClr val="dk1"/>
                </a:solidFill>
              </a:rPr>
            </a:br>
            <a:r>
              <a:rPr lang="ko" sz="800">
                <a:solidFill>
                  <a:schemeClr val="dk1"/>
                </a:solidFill>
              </a:rPr>
              <a:t>2020년에 IEFE에 게시된 Ratelimit-Remaining 표준을 따르되, 요구사항에 맞춰서 수정된 Custom Header를 사용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5028503" y="3983438"/>
            <a:ext cx="264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관점 3</a:t>
            </a:r>
            <a:br>
              <a:rPr b="1" lang="ko" sz="800">
                <a:solidFill>
                  <a:schemeClr val="dk1"/>
                </a:solidFill>
              </a:rPr>
            </a:br>
            <a:r>
              <a:rPr lang="ko" sz="800">
                <a:solidFill>
                  <a:schemeClr val="dk1"/>
                </a:solidFill>
              </a:rPr>
              <a:t>Twitter에서는 X-Rate-limit-Remaining을 쓰고</a:t>
            </a:r>
            <a:br>
              <a:rPr lang="ko" sz="800">
                <a:solidFill>
                  <a:schemeClr val="dk1"/>
                </a:solidFill>
              </a:rPr>
            </a:br>
            <a:r>
              <a:rPr lang="ko" sz="800">
                <a:solidFill>
                  <a:schemeClr val="dk1"/>
                </a:solidFill>
              </a:rPr>
              <a:t>GitHub에서는 X-Ratelimit-Remaining을 쓰듯이,</a:t>
            </a:r>
            <a:br>
              <a:rPr lang="ko" sz="800">
                <a:solidFill>
                  <a:schemeClr val="dk1"/>
                </a:solidFill>
              </a:rPr>
            </a:br>
            <a:r>
              <a:rPr lang="ko" sz="800">
                <a:solidFill>
                  <a:schemeClr val="dk1"/>
                </a:solidFill>
              </a:rPr>
              <a:t>기업 마다 사용 사례가 다르다.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/>
          <p:nvPr/>
        </p:nvSpPr>
        <p:spPr>
          <a:xfrm>
            <a:off x="0" y="974950"/>
            <a:ext cx="9144000" cy="383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2단계 | </a:t>
            </a:r>
            <a:r>
              <a:rPr b="1" lang="ko" sz="820">
                <a:solidFill>
                  <a:srgbClr val="EA9999"/>
                </a:solidFill>
              </a:rPr>
              <a:t>상세 설계</a:t>
            </a:r>
            <a:endParaRPr b="1" sz="820"/>
          </a:p>
        </p:txBody>
      </p:sp>
      <p:sp>
        <p:nvSpPr>
          <p:cNvPr id="263" name="Google Shape;263;p27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3단계 - 3 | 상세 설계</a:t>
            </a:r>
            <a:endParaRPr b="1" sz="2320"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824" y="1268999"/>
            <a:ext cx="3994902" cy="28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/>
          <p:nvPr/>
        </p:nvSpPr>
        <p:spPr>
          <a:xfrm>
            <a:off x="1287613" y="4243413"/>
            <a:ext cx="331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ADADAD"/>
                </a:solidFill>
              </a:rPr>
              <a:t>https://youtu.be/40gKzHQWgP0?si=ZSnijs0BaMAyfyHj</a:t>
            </a:r>
            <a:endParaRPr sz="600">
              <a:solidFill>
                <a:srgbClr val="ADADAD"/>
              </a:solidFill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3374825" y="1481875"/>
            <a:ext cx="579000" cy="908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5687203" y="1481875"/>
            <a:ext cx="264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관점 1</a:t>
            </a:r>
            <a:br>
              <a:rPr b="1" lang="ko" sz="800">
                <a:solidFill>
                  <a:schemeClr val="dk2"/>
                </a:solidFill>
              </a:rPr>
            </a:br>
            <a:r>
              <a:rPr lang="ko" sz="800">
                <a:solidFill>
                  <a:schemeClr val="dk2"/>
                </a:solidFill>
              </a:rPr>
              <a:t>처리율 제한 장치를 별도의 </a:t>
            </a:r>
            <a:r>
              <a:rPr b="1" lang="ko" sz="800">
                <a:solidFill>
                  <a:schemeClr val="dk2"/>
                </a:solidFill>
              </a:rPr>
              <a:t>사이드카</a:t>
            </a:r>
            <a:r>
              <a:rPr lang="ko" sz="800">
                <a:solidFill>
                  <a:schemeClr val="dk2"/>
                </a:solidFill>
              </a:rPr>
              <a:t>처럼 배포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5687203" y="2094475"/>
            <a:ext cx="264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관점 2</a:t>
            </a:r>
            <a:br>
              <a:rPr b="1" lang="ko" sz="800">
                <a:solidFill>
                  <a:schemeClr val="dk2"/>
                </a:solidFill>
              </a:rPr>
            </a:br>
            <a:r>
              <a:rPr lang="ko" sz="800">
                <a:solidFill>
                  <a:schemeClr val="dk2"/>
                </a:solidFill>
              </a:rPr>
              <a:t>처리율 제한 장치의 </a:t>
            </a:r>
            <a:r>
              <a:rPr b="1" lang="ko" sz="800">
                <a:solidFill>
                  <a:schemeClr val="dk2"/>
                </a:solidFill>
              </a:rPr>
              <a:t>데이터 기록</a:t>
            </a:r>
            <a:r>
              <a:rPr lang="ko" sz="800">
                <a:solidFill>
                  <a:schemeClr val="dk2"/>
                </a:solidFill>
              </a:rPr>
              <a:t>은 레디스를 사용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4185400" y="1481875"/>
            <a:ext cx="757200" cy="908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7"/>
          <p:cNvCxnSpPr>
            <a:stCxn id="266" idx="2"/>
            <a:endCxn id="267" idx="1"/>
          </p:cNvCxnSpPr>
          <p:nvPr/>
        </p:nvCxnSpPr>
        <p:spPr>
          <a:xfrm rot="-5400000">
            <a:off x="4329575" y="1032325"/>
            <a:ext cx="692400" cy="2022900"/>
          </a:xfrm>
          <a:prstGeom prst="bentConnector4">
            <a:avLst>
              <a:gd fmla="val -34391" name="adj1"/>
              <a:gd fmla="val 6907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7"/>
          <p:cNvCxnSpPr>
            <a:stCxn id="269" idx="2"/>
            <a:endCxn id="268" idx="1"/>
          </p:cNvCxnSpPr>
          <p:nvPr/>
        </p:nvCxnSpPr>
        <p:spPr>
          <a:xfrm rot="-5400000">
            <a:off x="5085700" y="1788475"/>
            <a:ext cx="79800" cy="1123200"/>
          </a:xfrm>
          <a:prstGeom prst="bentConnector4">
            <a:avLst>
              <a:gd fmla="val -201034" name="adj1"/>
              <a:gd fmla="val 6685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2단계 | </a:t>
            </a:r>
            <a:r>
              <a:rPr b="1" lang="ko" sz="820">
                <a:solidFill>
                  <a:srgbClr val="EA9999"/>
                </a:solidFill>
              </a:rPr>
              <a:t>상세 설계</a:t>
            </a:r>
            <a:endParaRPr b="1" sz="820"/>
          </a:p>
        </p:txBody>
      </p:sp>
      <p:sp>
        <p:nvSpPr>
          <p:cNvPr id="277" name="Google Shape;277;p28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3단계 - 4(a) | 분산 환경에서의 제약 조건 | 경쟁 조건</a:t>
            </a:r>
            <a:endParaRPr b="1" sz="2320"/>
          </a:p>
        </p:txBody>
      </p:sp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25" y="1850700"/>
            <a:ext cx="3938798" cy="209798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 txBox="1"/>
          <p:nvPr/>
        </p:nvSpPr>
        <p:spPr>
          <a:xfrm>
            <a:off x="812375" y="3998050"/>
            <a:ext cx="331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ADADAD"/>
                </a:solidFill>
              </a:rPr>
              <a:t>https://jjingho.tistory.com/155</a:t>
            </a:r>
            <a:endParaRPr sz="800">
              <a:solidFill>
                <a:srgbClr val="ADADAD"/>
              </a:solidFill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4903303" y="2176425"/>
            <a:ext cx="264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관점 1</a:t>
            </a:r>
            <a:br>
              <a:rPr b="1" lang="ko" sz="800">
                <a:solidFill>
                  <a:schemeClr val="dk1"/>
                </a:solidFill>
              </a:rPr>
            </a:br>
            <a:r>
              <a:rPr lang="ko" sz="800">
                <a:solidFill>
                  <a:schemeClr val="dk1"/>
                </a:solidFill>
              </a:rPr>
              <a:t>경쟁 조건의 문제를 해결하는 방법은 </a:t>
            </a:r>
            <a:r>
              <a:rPr b="1" lang="ko" sz="800">
                <a:solidFill>
                  <a:schemeClr val="dk1"/>
                </a:solidFill>
              </a:rPr>
              <a:t>Lock</a:t>
            </a:r>
            <a:r>
              <a:rPr lang="ko" sz="800">
                <a:solidFill>
                  <a:schemeClr val="dk1"/>
                </a:solidFill>
              </a:rPr>
              <a:t>이다.</a:t>
            </a:r>
            <a:br>
              <a:rPr lang="ko" sz="800">
                <a:solidFill>
                  <a:schemeClr val="dk1"/>
                </a:solidFill>
              </a:rPr>
            </a:br>
            <a:r>
              <a:rPr lang="ko" sz="800">
                <a:solidFill>
                  <a:schemeClr val="dk1"/>
                </a:solidFill>
              </a:rPr>
              <a:t>하지만 처리율 제한 장치 설계의 두 번째 제한 사항인 </a:t>
            </a:r>
            <a:r>
              <a:rPr b="1" lang="ko" sz="800">
                <a:solidFill>
                  <a:srgbClr val="EA9999"/>
                </a:solidFill>
              </a:rPr>
              <a:t>낮은 응답시간</a:t>
            </a:r>
            <a:r>
              <a:rPr lang="ko" sz="800">
                <a:solidFill>
                  <a:schemeClr val="dk1"/>
                </a:solidFill>
              </a:rPr>
              <a:t>에 반하는 기술적 선택이다.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4903303" y="3068850"/>
            <a:ext cx="26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관점 2</a:t>
            </a:r>
            <a:br>
              <a:rPr b="1" lang="ko" sz="800">
                <a:solidFill>
                  <a:schemeClr val="dk1"/>
                </a:solidFill>
              </a:rPr>
            </a:br>
            <a:r>
              <a:rPr lang="ko" sz="800">
                <a:solidFill>
                  <a:schemeClr val="dk1"/>
                </a:solidFill>
              </a:rPr>
              <a:t>혹은 LuaScript나 레디스의 </a:t>
            </a:r>
            <a:r>
              <a:rPr lang="ko" sz="800" u="sng">
                <a:solidFill>
                  <a:schemeClr val="hlink"/>
                </a:solidFill>
                <a:hlinkClick r:id="rId4"/>
              </a:rPr>
              <a:t>SortedSet을 사용</a:t>
            </a:r>
            <a:r>
              <a:rPr lang="ko" sz="800">
                <a:solidFill>
                  <a:schemeClr val="dk1"/>
                </a:solidFill>
              </a:rPr>
              <a:t>하면 된다.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2단계 | </a:t>
            </a:r>
            <a:r>
              <a:rPr b="1" lang="ko" sz="820">
                <a:solidFill>
                  <a:srgbClr val="EA9999"/>
                </a:solidFill>
              </a:rPr>
              <a:t>상세 설계</a:t>
            </a:r>
            <a:endParaRPr b="1" sz="820"/>
          </a:p>
        </p:txBody>
      </p:sp>
      <p:sp>
        <p:nvSpPr>
          <p:cNvPr id="287" name="Google Shape;287;p29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3단계 - 4(b) | 분산 환경에서의 제약 조건 | 동기화 이슈</a:t>
            </a:r>
            <a:endParaRPr b="1" sz="2320"/>
          </a:p>
        </p:txBody>
      </p:sp>
      <p:sp>
        <p:nvSpPr>
          <p:cNvPr id="288" name="Google Shape;288;p29"/>
          <p:cNvSpPr txBox="1"/>
          <p:nvPr/>
        </p:nvSpPr>
        <p:spPr>
          <a:xfrm>
            <a:off x="812375" y="3998050"/>
            <a:ext cx="331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ADADAD"/>
                </a:solidFill>
              </a:rPr>
              <a:t>https://jjingho.tistory.com/155</a:t>
            </a:r>
            <a:endParaRPr sz="800">
              <a:solidFill>
                <a:srgbClr val="ADADAD"/>
              </a:solidFill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7083553" y="2176425"/>
            <a:ext cx="264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90" name="Google Shape;2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75" y="2107125"/>
            <a:ext cx="4437301" cy="18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9"/>
          <p:cNvSpPr txBox="1"/>
          <p:nvPr/>
        </p:nvSpPr>
        <p:spPr>
          <a:xfrm>
            <a:off x="7083553" y="3125550"/>
            <a:ext cx="264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4903303" y="2176425"/>
            <a:ext cx="264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관점 1</a:t>
            </a:r>
            <a:br>
              <a:rPr b="1" lang="ko" sz="800">
                <a:solidFill>
                  <a:schemeClr val="dk1"/>
                </a:solidFill>
              </a:rPr>
            </a:br>
            <a:r>
              <a:rPr lang="ko" sz="800">
                <a:solidFill>
                  <a:schemeClr val="dk1"/>
                </a:solidFill>
              </a:rPr>
              <a:t>분산 환경에서 동기화 이슈를 해결하는 쉬운 방법은 Sticky Session이지만, 처리율 제한 장치 설계의 두 번째 제한 사항인 </a:t>
            </a:r>
            <a:r>
              <a:rPr b="1" lang="ko" sz="800">
                <a:solidFill>
                  <a:srgbClr val="EA9999"/>
                </a:solidFill>
              </a:rPr>
              <a:t>낮은 응답시간</a:t>
            </a:r>
            <a:r>
              <a:rPr lang="ko" sz="800">
                <a:solidFill>
                  <a:schemeClr val="dk1"/>
                </a:solidFill>
              </a:rPr>
              <a:t>에 반하는 기술적 선택이다.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4903303" y="3068850"/>
            <a:ext cx="26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관점 2</a:t>
            </a:r>
            <a:br>
              <a:rPr b="1" lang="ko" sz="800">
                <a:solidFill>
                  <a:schemeClr val="dk1"/>
                </a:solidFill>
              </a:rPr>
            </a:br>
            <a:r>
              <a:rPr lang="ko" sz="800">
                <a:solidFill>
                  <a:schemeClr val="dk1"/>
                </a:solidFill>
              </a:rPr>
              <a:t>중앙 집중형 레디스를 사용하여 이 문제를 해결 가능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2단계 | </a:t>
            </a:r>
            <a:r>
              <a:rPr b="1" lang="ko" sz="820">
                <a:solidFill>
                  <a:srgbClr val="EA9999"/>
                </a:solidFill>
              </a:rPr>
              <a:t>상세 설계</a:t>
            </a:r>
            <a:endParaRPr b="1" sz="820"/>
          </a:p>
        </p:txBody>
      </p:sp>
      <p:sp>
        <p:nvSpPr>
          <p:cNvPr id="299" name="Google Shape;299;p30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3단계 - 4(c) | 분산 환경에서의 제약 조건 | 성능 최적화</a:t>
            </a:r>
            <a:endParaRPr b="1" sz="2320"/>
          </a:p>
        </p:txBody>
      </p:sp>
      <p:sp>
        <p:nvSpPr>
          <p:cNvPr id="300" name="Google Shape;300;p30"/>
          <p:cNvSpPr txBox="1"/>
          <p:nvPr/>
        </p:nvSpPr>
        <p:spPr>
          <a:xfrm>
            <a:off x="7083553" y="2176425"/>
            <a:ext cx="264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7083553" y="3125550"/>
            <a:ext cx="264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1240000" y="2048400"/>
            <a:ext cx="30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관점 1</a:t>
            </a:r>
            <a:br>
              <a:rPr b="1"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Edge Computing을 통해서 지연시간 감소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4511624" y="2048400"/>
            <a:ext cx="3392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관점 2</a:t>
            </a:r>
            <a:br>
              <a:rPr b="1"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최종 일관성 모델을 사용하여, 데이터 동기화에 많은 시간 및 자원이 소모되지 않도록 구현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&gt; 진짜 쉽게 생각하면,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&gt; 최종 일관성 모델이란, “최종 데이터만 동기화되면 되는거다!”라고 생각해도 좋습니다. 해당 내용은 6장에서 자세히 나옵니다.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2단계 | </a:t>
            </a:r>
            <a:r>
              <a:rPr b="1" lang="ko" sz="820">
                <a:solidFill>
                  <a:srgbClr val="EA9999"/>
                </a:solidFill>
              </a:rPr>
              <a:t>상세 설계</a:t>
            </a:r>
            <a:endParaRPr b="1" sz="820"/>
          </a:p>
        </p:txBody>
      </p:sp>
      <p:sp>
        <p:nvSpPr>
          <p:cNvPr id="309" name="Google Shape;309;p31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3단계 - 4(d) | 분산 환경에서의 제약 조건 | 모니터링</a:t>
            </a:r>
            <a:endParaRPr b="1" sz="2320"/>
          </a:p>
        </p:txBody>
      </p:sp>
      <p:sp>
        <p:nvSpPr>
          <p:cNvPr id="310" name="Google Shape;310;p31"/>
          <p:cNvSpPr txBox="1"/>
          <p:nvPr/>
        </p:nvSpPr>
        <p:spPr>
          <a:xfrm>
            <a:off x="7083553" y="2176425"/>
            <a:ext cx="264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083553" y="3125550"/>
            <a:ext cx="264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2938500" y="2048400"/>
            <a:ext cx="3267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관점 1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OpenTelemetry라는 exporter를 통해서 </a:t>
            </a:r>
            <a:r>
              <a:rPr b="1" lang="ko" sz="1100" u="sng">
                <a:solidFill>
                  <a:schemeClr val="hlink"/>
                </a:solidFill>
                <a:hlinkClick r:id="rId3"/>
              </a:rPr>
              <a:t>github.com/envoyproxy/ratelimit</a:t>
            </a:r>
            <a:r>
              <a:rPr b="1" lang="ko" sz="1100">
                <a:solidFill>
                  <a:schemeClr val="dk1"/>
                </a:solidFill>
              </a:rPr>
              <a:t>의 작동 과정을 모니터링 할 수 있다.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처리율 제한 장치(Rate Limiter)란?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762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/>
              <a:t>클라이언트/서비스가 보내는 트래픽의 </a:t>
            </a:r>
            <a:r>
              <a:rPr b="1" lang="ko" sz="1200"/>
              <a:t>처리율</a:t>
            </a:r>
            <a:r>
              <a:rPr lang="ko" sz="1200"/>
              <a:t>을 제어하기 위한 장치</a:t>
            </a:r>
            <a:br>
              <a:rPr lang="ko" sz="1200"/>
            </a:br>
            <a:br>
              <a:rPr lang="ko" sz="1200"/>
            </a:br>
            <a:r>
              <a:rPr lang="ko" sz="1000"/>
              <a:t>- DoS(Denial of Service) 공격에 대한 자원 고갈 방지</a:t>
            </a:r>
            <a:br>
              <a:rPr lang="ko" sz="1000"/>
            </a:br>
            <a:r>
              <a:rPr lang="ko" sz="1000"/>
              <a:t>- 비용 절감</a:t>
            </a:r>
            <a:br>
              <a:rPr lang="ko" sz="1000"/>
            </a:br>
            <a:r>
              <a:rPr lang="ko" sz="1000"/>
              <a:t>- 서버 과부화 방지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4단계 - 1 | 요약</a:t>
            </a:r>
            <a:endParaRPr b="1" sz="2320"/>
          </a:p>
        </p:txBody>
      </p:sp>
      <p:sp>
        <p:nvSpPr>
          <p:cNvPr id="318" name="Google Shape;318;p32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4단계 | </a:t>
            </a:r>
            <a:r>
              <a:rPr b="1" lang="ko" sz="820">
                <a:solidFill>
                  <a:srgbClr val="EA9999"/>
                </a:solidFill>
              </a:rPr>
              <a:t>마무리</a:t>
            </a:r>
            <a:endParaRPr b="1" sz="820"/>
          </a:p>
        </p:txBody>
      </p:sp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처리율 제한 장치는 다음과 같이 2가지로 구성됨</a:t>
            </a:r>
            <a:endParaRPr sz="1200"/>
          </a:p>
          <a:p>
            <a:pPr indent="-304800" lvl="0" marL="4572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처리율 제한 장치 서비스</a:t>
            </a:r>
            <a:endParaRPr sz="1200"/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처리율 제한 장치 카운터</a:t>
            </a:r>
            <a:endParaRPr sz="1200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처리율 제한 장치 서비스는 직접 구현하거나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github.com/envoyproxy/ratelimit</a:t>
            </a:r>
            <a:r>
              <a:rPr lang="ko" sz="1200"/>
              <a:t> 등의 오픈소스를 활용할 수 있다.</a:t>
            </a:r>
            <a:br>
              <a:rPr lang="ko" sz="1200"/>
            </a:br>
            <a:r>
              <a:rPr lang="ko" sz="1200"/>
              <a:t>처리율 제한 장치 카운터는 인메모리 데이터베이스인 Redis를 사용할 수 있다.</a:t>
            </a:r>
            <a:endParaRPr sz="1200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고가용성(HA)을 위해서 분산 환경에 배포하면, 경쟁 조건(Race Condition)이 생기고 이를 SortedSet으로 극복 가능하다.</a:t>
            </a:r>
            <a:br>
              <a:rPr lang="ko" sz="1200"/>
            </a:br>
            <a:r>
              <a:rPr lang="ko" sz="1200"/>
              <a:t>만약 분산 환경에서, 동기화 이슈(Sync Issue)가 생기면 중앙 집중형 redis를 사용해서 이를 해결 가능하다.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320"/>
              <a:t>1단계 | </a:t>
            </a:r>
            <a:r>
              <a:rPr b="1" lang="ko" sz="2320">
                <a:solidFill>
                  <a:srgbClr val="EA9999"/>
                </a:solidFill>
              </a:rPr>
              <a:t>요구사항 분석</a:t>
            </a:r>
            <a:r>
              <a:rPr b="1" lang="ko" sz="2320"/>
              <a:t> | 문제 이해 및 설계 범위 확정</a:t>
            </a:r>
            <a:endParaRPr b="1" sz="23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시스템 설계를 위한 </a:t>
            </a:r>
            <a:r>
              <a:rPr b="1" lang="ko" sz="1200">
                <a:solidFill>
                  <a:srgbClr val="EA9999"/>
                </a:solidFill>
              </a:rPr>
              <a:t>기능 요구사항</a:t>
            </a:r>
            <a:r>
              <a:rPr lang="ko" sz="1200"/>
              <a:t> 탐색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개발팀의 기술 스텍 및 리소스 파악</a:t>
            </a:r>
            <a:endParaRPr b="1" sz="1200">
              <a:solidFill>
                <a:srgbClr val="EA999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200"/>
              <a:buAutoNum type="arabicPeriod"/>
            </a:pPr>
            <a:r>
              <a:rPr b="1" lang="ko" sz="1200">
                <a:solidFill>
                  <a:srgbClr val="EA9999"/>
                </a:solidFill>
              </a:rPr>
              <a:t>정리</a:t>
            </a:r>
            <a:endParaRPr b="1" sz="1200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320"/>
              <a:t>1단계 - 1 | </a:t>
            </a:r>
            <a:r>
              <a:rPr b="1" lang="ko" sz="2320">
                <a:solidFill>
                  <a:srgbClr val="EA9999"/>
                </a:solidFill>
              </a:rPr>
              <a:t>기능 요구사항</a:t>
            </a:r>
            <a:r>
              <a:rPr b="1" lang="ko" sz="2320"/>
              <a:t> 탐색</a:t>
            </a:r>
            <a:endParaRPr b="1" sz="2320"/>
          </a:p>
        </p:txBody>
      </p:sp>
      <p:sp>
        <p:nvSpPr>
          <p:cNvPr id="75" name="Google Shape;75;p16"/>
          <p:cNvSpPr/>
          <p:nvPr/>
        </p:nvSpPr>
        <p:spPr>
          <a:xfrm>
            <a:off x="1571763" y="1083270"/>
            <a:ext cx="19116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처리율 제한 장치를 설계해라</a:t>
            </a:r>
            <a:endParaRPr b="1" sz="1000"/>
          </a:p>
        </p:txBody>
      </p:sp>
      <p:sp>
        <p:nvSpPr>
          <p:cNvPr id="76" name="Google Shape;76;p16"/>
          <p:cNvSpPr/>
          <p:nvPr/>
        </p:nvSpPr>
        <p:spPr>
          <a:xfrm>
            <a:off x="2730850" y="1584770"/>
            <a:ext cx="17043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어느 측</a:t>
            </a:r>
            <a:r>
              <a:rPr lang="ko" sz="700"/>
              <a:t>의 처리율 제한 장치인가?</a:t>
            </a:r>
            <a:endParaRPr sz="700"/>
          </a:p>
        </p:txBody>
      </p:sp>
      <p:cxnSp>
        <p:nvCxnSpPr>
          <p:cNvPr id="77" name="Google Shape;77;p16"/>
          <p:cNvCxnSpPr>
            <a:stCxn id="75" idx="2"/>
            <a:endCxn id="76" idx="1"/>
          </p:cNvCxnSpPr>
          <p:nvPr/>
        </p:nvCxnSpPr>
        <p:spPr>
          <a:xfrm flipH="1" rot="-5400000">
            <a:off x="2522313" y="1517220"/>
            <a:ext cx="213900" cy="203400"/>
          </a:xfrm>
          <a:prstGeom prst="curved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6"/>
          <p:cNvSpPr/>
          <p:nvPr/>
        </p:nvSpPr>
        <p:spPr>
          <a:xfrm>
            <a:off x="4719938" y="1582168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API 측</a:t>
            </a:r>
            <a:endParaRPr sz="600"/>
          </a:p>
        </p:txBody>
      </p:sp>
      <p:cxnSp>
        <p:nvCxnSpPr>
          <p:cNvPr id="79" name="Google Shape;79;p16"/>
          <p:cNvCxnSpPr>
            <a:stCxn id="76" idx="3"/>
            <a:endCxn id="78" idx="1"/>
          </p:cNvCxnSpPr>
          <p:nvPr/>
        </p:nvCxnSpPr>
        <p:spPr>
          <a:xfrm flipH="1" rot="10800000">
            <a:off x="4435150" y="1723070"/>
            <a:ext cx="284700" cy="27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/>
          <p:nvPr/>
        </p:nvSpPr>
        <p:spPr>
          <a:xfrm>
            <a:off x="2730850" y="1950148"/>
            <a:ext cx="17043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처리율 제한 </a:t>
            </a:r>
            <a:r>
              <a:rPr b="1" lang="ko" sz="700"/>
              <a:t>기준</a:t>
            </a:r>
            <a:endParaRPr sz="700"/>
          </a:p>
        </p:txBody>
      </p:sp>
      <p:sp>
        <p:nvSpPr>
          <p:cNvPr id="81" name="Google Shape;81;p16"/>
          <p:cNvSpPr/>
          <p:nvPr/>
        </p:nvSpPr>
        <p:spPr>
          <a:xfrm>
            <a:off x="4719938" y="1950154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다양한 형태의 제어 규칙</a:t>
            </a:r>
            <a:endParaRPr sz="600"/>
          </a:p>
        </p:txBody>
      </p:sp>
      <p:cxnSp>
        <p:nvCxnSpPr>
          <p:cNvPr id="82" name="Google Shape;82;p16"/>
          <p:cNvCxnSpPr>
            <a:stCxn id="75" idx="2"/>
            <a:endCxn id="80" idx="1"/>
          </p:cNvCxnSpPr>
          <p:nvPr/>
        </p:nvCxnSpPr>
        <p:spPr>
          <a:xfrm flipH="1" rot="-5400000">
            <a:off x="2339613" y="1699920"/>
            <a:ext cx="579300" cy="2034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>
            <a:stCxn id="80" idx="3"/>
            <a:endCxn id="81" idx="1"/>
          </p:cNvCxnSpPr>
          <p:nvPr/>
        </p:nvCxnSpPr>
        <p:spPr>
          <a:xfrm>
            <a:off x="4435150" y="2091148"/>
            <a:ext cx="284700" cy="6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/>
          <p:nvPr/>
        </p:nvSpPr>
        <p:spPr>
          <a:xfrm>
            <a:off x="4719938" y="1214182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strike="sngStrike">
                <a:solidFill>
                  <a:srgbClr val="999999"/>
                </a:solidFill>
              </a:rPr>
              <a:t>클라이언트 측</a:t>
            </a:r>
            <a:endParaRPr sz="600" strike="sngStrike">
              <a:solidFill>
                <a:srgbClr val="999999"/>
              </a:solidFill>
            </a:endParaRPr>
          </a:p>
        </p:txBody>
      </p:sp>
      <p:cxnSp>
        <p:nvCxnSpPr>
          <p:cNvPr id="85" name="Google Shape;85;p16"/>
          <p:cNvCxnSpPr>
            <a:stCxn id="76" idx="3"/>
            <a:endCxn id="84" idx="1"/>
          </p:cNvCxnSpPr>
          <p:nvPr/>
        </p:nvCxnSpPr>
        <p:spPr>
          <a:xfrm flipH="1" rot="10800000">
            <a:off x="4435150" y="1355270"/>
            <a:ext cx="284700" cy="3705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/>
          <p:nvPr/>
        </p:nvSpPr>
        <p:spPr>
          <a:xfrm>
            <a:off x="6270338" y="1949723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IP 주소</a:t>
            </a:r>
            <a:endParaRPr sz="600"/>
          </a:p>
        </p:txBody>
      </p:sp>
      <p:cxnSp>
        <p:nvCxnSpPr>
          <p:cNvPr id="87" name="Google Shape;87;p16"/>
          <p:cNvCxnSpPr>
            <a:stCxn id="81" idx="3"/>
            <a:endCxn id="86" idx="1"/>
          </p:cNvCxnSpPr>
          <p:nvPr/>
        </p:nvCxnSpPr>
        <p:spPr>
          <a:xfrm>
            <a:off x="5968538" y="2091154"/>
            <a:ext cx="301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1단계 | </a:t>
            </a:r>
            <a:r>
              <a:rPr b="1" lang="ko" sz="820">
                <a:solidFill>
                  <a:srgbClr val="EA9999"/>
                </a:solidFill>
              </a:rPr>
              <a:t>요구사항 분석</a:t>
            </a:r>
            <a:r>
              <a:rPr b="1" lang="ko" sz="820"/>
              <a:t> | 문제 이해 및 설계 범위 확정</a:t>
            </a:r>
            <a:endParaRPr b="1" sz="820"/>
          </a:p>
        </p:txBody>
      </p:sp>
      <p:sp>
        <p:nvSpPr>
          <p:cNvPr id="89" name="Google Shape;89;p16"/>
          <p:cNvSpPr/>
          <p:nvPr/>
        </p:nvSpPr>
        <p:spPr>
          <a:xfrm>
            <a:off x="6270338" y="2318123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사용자 ID</a:t>
            </a:r>
            <a:endParaRPr sz="600"/>
          </a:p>
        </p:txBody>
      </p:sp>
      <p:cxnSp>
        <p:nvCxnSpPr>
          <p:cNvPr id="90" name="Google Shape;90;p16"/>
          <p:cNvCxnSpPr>
            <a:endCxn id="89" idx="1"/>
          </p:cNvCxnSpPr>
          <p:nvPr/>
        </p:nvCxnSpPr>
        <p:spPr>
          <a:xfrm flipH="1" rot="-5400000">
            <a:off x="5935388" y="2124173"/>
            <a:ext cx="368100" cy="3018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/>
          <p:nvPr/>
        </p:nvSpPr>
        <p:spPr>
          <a:xfrm>
            <a:off x="2730850" y="2316129"/>
            <a:ext cx="17043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시스템 규모</a:t>
            </a:r>
            <a:endParaRPr sz="700"/>
          </a:p>
        </p:txBody>
      </p:sp>
      <p:sp>
        <p:nvSpPr>
          <p:cNvPr id="92" name="Google Shape;92;p16"/>
          <p:cNvSpPr/>
          <p:nvPr/>
        </p:nvSpPr>
        <p:spPr>
          <a:xfrm>
            <a:off x="4719938" y="2316129"/>
            <a:ext cx="12486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strike="sngStrike">
                <a:solidFill>
                  <a:srgbClr val="999999"/>
                </a:solidFill>
              </a:rPr>
              <a:t>스타트업 규모</a:t>
            </a:r>
            <a:endParaRPr sz="600" strike="sngStrike">
              <a:solidFill>
                <a:srgbClr val="999999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719938" y="2681504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대규모 트래픽</a:t>
            </a:r>
            <a:endParaRPr sz="600"/>
          </a:p>
        </p:txBody>
      </p:sp>
      <p:cxnSp>
        <p:nvCxnSpPr>
          <p:cNvPr id="94" name="Google Shape;94;p16"/>
          <p:cNvCxnSpPr>
            <a:stCxn id="91" idx="3"/>
            <a:endCxn id="92" idx="1"/>
          </p:cNvCxnSpPr>
          <p:nvPr/>
        </p:nvCxnSpPr>
        <p:spPr>
          <a:xfrm>
            <a:off x="4435150" y="2457129"/>
            <a:ext cx="284700" cy="6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stCxn id="91" idx="3"/>
            <a:endCxn id="93" idx="1"/>
          </p:cNvCxnSpPr>
          <p:nvPr/>
        </p:nvCxnSpPr>
        <p:spPr>
          <a:xfrm>
            <a:off x="4435150" y="2457129"/>
            <a:ext cx="284700" cy="3654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/>
          <p:nvPr/>
        </p:nvSpPr>
        <p:spPr>
          <a:xfrm>
            <a:off x="2730850" y="2682104"/>
            <a:ext cx="17043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분산 시스템 기반</a:t>
            </a:r>
            <a:endParaRPr sz="700"/>
          </a:p>
        </p:txBody>
      </p:sp>
      <p:sp>
        <p:nvSpPr>
          <p:cNvPr id="97" name="Google Shape;97;p16"/>
          <p:cNvSpPr/>
          <p:nvPr/>
        </p:nvSpPr>
        <p:spPr>
          <a:xfrm>
            <a:off x="2730850" y="3047479"/>
            <a:ext cx="17043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사용자 경험</a:t>
            </a:r>
            <a:endParaRPr sz="700"/>
          </a:p>
        </p:txBody>
      </p:sp>
      <p:sp>
        <p:nvSpPr>
          <p:cNvPr id="98" name="Google Shape;98;p16"/>
          <p:cNvSpPr/>
          <p:nvPr/>
        </p:nvSpPr>
        <p:spPr>
          <a:xfrm>
            <a:off x="4719938" y="3048079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처리율 제한 시,</a:t>
            </a:r>
            <a:br>
              <a:rPr lang="ko" sz="600"/>
            </a:br>
            <a:r>
              <a:rPr lang="ko" sz="600"/>
              <a:t>고객한테 알림 발송</a:t>
            </a:r>
            <a:endParaRPr sz="600"/>
          </a:p>
        </p:txBody>
      </p:sp>
      <p:cxnSp>
        <p:nvCxnSpPr>
          <p:cNvPr id="99" name="Google Shape;99;p16"/>
          <p:cNvCxnSpPr>
            <a:stCxn id="97" idx="3"/>
            <a:endCxn id="98" idx="1"/>
          </p:cNvCxnSpPr>
          <p:nvPr/>
        </p:nvCxnSpPr>
        <p:spPr>
          <a:xfrm>
            <a:off x="4435150" y="3188479"/>
            <a:ext cx="284700" cy="6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stCxn id="75" idx="2"/>
            <a:endCxn id="96" idx="1"/>
          </p:cNvCxnSpPr>
          <p:nvPr/>
        </p:nvCxnSpPr>
        <p:spPr>
          <a:xfrm flipH="1" rot="-5400000">
            <a:off x="1973763" y="2065770"/>
            <a:ext cx="1311000" cy="2034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stCxn id="75" idx="2"/>
            <a:endCxn id="97" idx="1"/>
          </p:cNvCxnSpPr>
          <p:nvPr/>
        </p:nvCxnSpPr>
        <p:spPr>
          <a:xfrm flipH="1" rot="-5400000">
            <a:off x="1791063" y="2248470"/>
            <a:ext cx="1676400" cy="2034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/>
          <p:nvPr/>
        </p:nvSpPr>
        <p:spPr>
          <a:xfrm>
            <a:off x="2730850" y="3413454"/>
            <a:ext cx="17043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성능 요구사항</a:t>
            </a:r>
            <a:endParaRPr sz="700"/>
          </a:p>
        </p:txBody>
      </p:sp>
      <p:sp>
        <p:nvSpPr>
          <p:cNvPr id="103" name="Google Shape;103;p16"/>
          <p:cNvSpPr/>
          <p:nvPr/>
        </p:nvSpPr>
        <p:spPr>
          <a:xfrm>
            <a:off x="4719938" y="4148004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가능한 적은 메모리 사용</a:t>
            </a:r>
            <a:endParaRPr sz="600"/>
          </a:p>
        </p:txBody>
      </p:sp>
      <p:sp>
        <p:nvSpPr>
          <p:cNvPr id="104" name="Google Shape;104;p16"/>
          <p:cNvSpPr/>
          <p:nvPr/>
        </p:nvSpPr>
        <p:spPr>
          <a:xfrm>
            <a:off x="4719938" y="4515979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높은 결함 감내성</a:t>
            </a:r>
            <a:br>
              <a:rPr lang="ko" sz="600"/>
            </a:br>
            <a:r>
              <a:rPr lang="ko" sz="600"/>
              <a:t>(Fault Tolerance) 필요</a:t>
            </a:r>
            <a:endParaRPr sz="600"/>
          </a:p>
        </p:txBody>
      </p:sp>
      <p:sp>
        <p:nvSpPr>
          <p:cNvPr id="105" name="Google Shape;105;p16"/>
          <p:cNvSpPr/>
          <p:nvPr/>
        </p:nvSpPr>
        <p:spPr>
          <a:xfrm>
            <a:off x="4719938" y="3780029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낮은 응답시간</a:t>
            </a:r>
            <a:endParaRPr sz="600"/>
          </a:p>
        </p:txBody>
      </p:sp>
      <p:sp>
        <p:nvSpPr>
          <p:cNvPr id="106" name="Google Shape;106;p16"/>
          <p:cNvSpPr/>
          <p:nvPr/>
        </p:nvSpPr>
        <p:spPr>
          <a:xfrm>
            <a:off x="4719938" y="3414054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정확성</a:t>
            </a:r>
            <a:endParaRPr sz="600"/>
          </a:p>
        </p:txBody>
      </p:sp>
      <p:cxnSp>
        <p:nvCxnSpPr>
          <p:cNvPr id="107" name="Google Shape;107;p16"/>
          <p:cNvCxnSpPr>
            <a:stCxn id="102" idx="3"/>
            <a:endCxn id="106" idx="1"/>
          </p:cNvCxnSpPr>
          <p:nvPr/>
        </p:nvCxnSpPr>
        <p:spPr>
          <a:xfrm>
            <a:off x="4435150" y="3554454"/>
            <a:ext cx="284700" cy="6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102" idx="3"/>
            <a:endCxn id="105" idx="1"/>
          </p:cNvCxnSpPr>
          <p:nvPr/>
        </p:nvCxnSpPr>
        <p:spPr>
          <a:xfrm>
            <a:off x="4435150" y="3554454"/>
            <a:ext cx="284700" cy="3666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>
            <a:stCxn id="102" idx="3"/>
            <a:endCxn id="103" idx="1"/>
          </p:cNvCxnSpPr>
          <p:nvPr/>
        </p:nvCxnSpPr>
        <p:spPr>
          <a:xfrm>
            <a:off x="4435150" y="3554454"/>
            <a:ext cx="284700" cy="7347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>
            <a:stCxn id="102" idx="3"/>
            <a:endCxn id="104" idx="1"/>
          </p:cNvCxnSpPr>
          <p:nvPr/>
        </p:nvCxnSpPr>
        <p:spPr>
          <a:xfrm>
            <a:off x="4435150" y="3554454"/>
            <a:ext cx="284700" cy="11025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>
            <a:stCxn id="75" idx="2"/>
            <a:endCxn id="102" idx="1"/>
          </p:cNvCxnSpPr>
          <p:nvPr/>
        </p:nvCxnSpPr>
        <p:spPr>
          <a:xfrm flipH="1" rot="-5400000">
            <a:off x="1608063" y="2431470"/>
            <a:ext cx="2042400" cy="2034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2863388" y="2842739"/>
            <a:ext cx="41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YES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863388" y="2055239"/>
            <a:ext cx="41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YES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863388" y="3630239"/>
            <a:ext cx="41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YES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2320"/>
              <a:t>1</a:t>
            </a:r>
            <a:r>
              <a:rPr b="1" lang="ko" sz="2320"/>
              <a:t>단계 </a:t>
            </a:r>
            <a:r>
              <a:rPr b="1" lang="ko" sz="2320"/>
              <a:t>- 2 </a:t>
            </a:r>
            <a:r>
              <a:rPr b="1" lang="ko" sz="2320"/>
              <a:t>| 개발팀의 스텍 및 리소스 파악</a:t>
            </a:r>
            <a:endParaRPr b="1" sz="2320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1단계 | </a:t>
            </a:r>
            <a:r>
              <a:rPr b="1" lang="ko" sz="820">
                <a:solidFill>
                  <a:srgbClr val="EA9999"/>
                </a:solidFill>
              </a:rPr>
              <a:t>요구사항 분석</a:t>
            </a:r>
            <a:r>
              <a:rPr b="1" lang="ko" sz="820"/>
              <a:t> | 문제 이해 및 설계 범위 확정</a:t>
            </a:r>
            <a:endParaRPr b="1" sz="820"/>
          </a:p>
        </p:txBody>
      </p:sp>
      <p:sp>
        <p:nvSpPr>
          <p:cNvPr id="121" name="Google Shape;121;p17"/>
          <p:cNvSpPr/>
          <p:nvPr/>
        </p:nvSpPr>
        <p:spPr>
          <a:xfrm>
            <a:off x="1806188" y="1541414"/>
            <a:ext cx="2853300" cy="513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</a:t>
            </a:r>
            <a:r>
              <a:rPr lang="ko" sz="700"/>
              <a:t>처리율 제한 장치, 이하 생략)</a:t>
            </a:r>
            <a:br>
              <a:rPr lang="ko" sz="700"/>
            </a:br>
            <a:r>
              <a:rPr lang="ko" sz="700"/>
              <a:t>개발 인력이 충분한가?</a:t>
            </a:r>
            <a:endParaRPr sz="700"/>
          </a:p>
        </p:txBody>
      </p:sp>
      <p:sp>
        <p:nvSpPr>
          <p:cNvPr id="122" name="Google Shape;122;p17"/>
          <p:cNvSpPr/>
          <p:nvPr/>
        </p:nvSpPr>
        <p:spPr>
          <a:xfrm>
            <a:off x="1806188" y="2363627"/>
            <a:ext cx="2853300" cy="513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사용 언어의 성능이 좋은가?</a:t>
            </a:r>
            <a:endParaRPr sz="700"/>
          </a:p>
        </p:txBody>
      </p:sp>
      <p:sp>
        <p:nvSpPr>
          <p:cNvPr id="123" name="Google Shape;123;p17"/>
          <p:cNvSpPr/>
          <p:nvPr/>
        </p:nvSpPr>
        <p:spPr>
          <a:xfrm>
            <a:off x="1806188" y="3116239"/>
            <a:ext cx="2853300" cy="513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특수한 요구사항을 충족하는 솔루션이 없는가?</a:t>
            </a:r>
            <a:endParaRPr sz="700"/>
          </a:p>
        </p:txBody>
      </p:sp>
      <p:sp>
        <p:nvSpPr>
          <p:cNvPr id="124" name="Google Shape;124;p17"/>
          <p:cNvSpPr/>
          <p:nvPr/>
        </p:nvSpPr>
        <p:spPr>
          <a:xfrm>
            <a:off x="5633513" y="2479284"/>
            <a:ext cx="17043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타사 솔루션 활용</a:t>
            </a:r>
            <a:endParaRPr sz="700"/>
          </a:p>
        </p:txBody>
      </p:sp>
      <p:cxnSp>
        <p:nvCxnSpPr>
          <p:cNvPr id="125" name="Google Shape;125;p17"/>
          <p:cNvCxnSpPr>
            <a:stCxn id="121" idx="3"/>
            <a:endCxn id="124" idx="1"/>
          </p:cNvCxnSpPr>
          <p:nvPr/>
        </p:nvCxnSpPr>
        <p:spPr>
          <a:xfrm>
            <a:off x="4659488" y="1798064"/>
            <a:ext cx="974100" cy="822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7"/>
          <p:cNvSpPr txBox="1"/>
          <p:nvPr/>
        </p:nvSpPr>
        <p:spPr>
          <a:xfrm>
            <a:off x="4724588" y="1528366"/>
            <a:ext cx="3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NO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27" name="Google Shape;127;p17"/>
          <p:cNvCxnSpPr>
            <a:stCxn id="122" idx="3"/>
            <a:endCxn id="124" idx="1"/>
          </p:cNvCxnSpPr>
          <p:nvPr/>
        </p:nvCxnSpPr>
        <p:spPr>
          <a:xfrm>
            <a:off x="4659488" y="2620277"/>
            <a:ext cx="9741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 txBox="1"/>
          <p:nvPr/>
        </p:nvSpPr>
        <p:spPr>
          <a:xfrm>
            <a:off x="4724588" y="2353720"/>
            <a:ext cx="3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NO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29" name="Google Shape;129;p17"/>
          <p:cNvCxnSpPr>
            <a:endCxn id="124" idx="1"/>
          </p:cNvCxnSpPr>
          <p:nvPr/>
        </p:nvCxnSpPr>
        <p:spPr>
          <a:xfrm flipH="1" rot="10800000">
            <a:off x="4659413" y="2620284"/>
            <a:ext cx="974100" cy="75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 txBox="1"/>
          <p:nvPr/>
        </p:nvSpPr>
        <p:spPr>
          <a:xfrm>
            <a:off x="4724588" y="3119365"/>
            <a:ext cx="3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NO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31" name="Google Shape;131;p17"/>
          <p:cNvCxnSpPr>
            <a:endCxn id="122" idx="0"/>
          </p:cNvCxnSpPr>
          <p:nvPr/>
        </p:nvCxnSpPr>
        <p:spPr>
          <a:xfrm flipH="1" rot="-5400000">
            <a:off x="3078038" y="2208827"/>
            <a:ext cx="309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>
            <a:stCxn id="122" idx="2"/>
            <a:endCxn id="123" idx="0"/>
          </p:cNvCxnSpPr>
          <p:nvPr/>
        </p:nvCxnSpPr>
        <p:spPr>
          <a:xfrm flipH="1" rot="-5400000">
            <a:off x="3113438" y="2996327"/>
            <a:ext cx="239400" cy="6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7"/>
          <p:cNvSpPr/>
          <p:nvPr/>
        </p:nvSpPr>
        <p:spPr>
          <a:xfrm>
            <a:off x="5633513" y="3797434"/>
            <a:ext cx="17043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솔루션 개발</a:t>
            </a:r>
            <a:endParaRPr sz="700"/>
          </a:p>
        </p:txBody>
      </p:sp>
      <p:cxnSp>
        <p:nvCxnSpPr>
          <p:cNvPr id="134" name="Google Shape;134;p17"/>
          <p:cNvCxnSpPr>
            <a:stCxn id="123" idx="2"/>
            <a:endCxn id="133" idx="1"/>
          </p:cNvCxnSpPr>
          <p:nvPr/>
        </p:nvCxnSpPr>
        <p:spPr>
          <a:xfrm flipH="1" rot="-5400000">
            <a:off x="4278638" y="2583739"/>
            <a:ext cx="309000" cy="2400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2단계 | </a:t>
            </a:r>
            <a:r>
              <a:rPr b="1" lang="ko" sz="2300">
                <a:solidFill>
                  <a:srgbClr val="EA9999"/>
                </a:solidFill>
              </a:rPr>
              <a:t>초기 설계</a:t>
            </a:r>
            <a:r>
              <a:rPr b="1" lang="ko" sz="2300"/>
              <a:t> | 개략적인 설계안 제시 및 동의 구하기</a:t>
            </a:r>
            <a:endParaRPr b="1" sz="2320"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11700" y="1152475"/>
            <a:ext cx="85206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처리율 제한 장치의 </a:t>
            </a:r>
            <a:r>
              <a:rPr b="1" lang="ko" sz="1200">
                <a:solidFill>
                  <a:srgbClr val="EA9999"/>
                </a:solidFill>
              </a:rPr>
              <a:t>위치</a:t>
            </a:r>
            <a:endParaRPr b="1" sz="1200">
              <a:solidFill>
                <a:srgbClr val="EA999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처리율 제한 </a:t>
            </a:r>
            <a:r>
              <a:rPr b="1" lang="ko" sz="1200">
                <a:solidFill>
                  <a:srgbClr val="EA9999"/>
                </a:solidFill>
              </a:rPr>
              <a:t>알고리즘</a:t>
            </a:r>
            <a:r>
              <a:rPr lang="ko" sz="1200"/>
              <a:t>의 선택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처리율 제한 장치의 개략적인 </a:t>
            </a:r>
            <a:r>
              <a:rPr b="1" lang="ko" sz="1200">
                <a:solidFill>
                  <a:srgbClr val="EA9999"/>
                </a:solidFill>
              </a:rPr>
              <a:t>아키텍처</a:t>
            </a:r>
            <a:r>
              <a:rPr lang="ko" sz="1200"/>
              <a:t> 설계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2단계 - 1 | 처리율 제한 장치의 </a:t>
            </a:r>
            <a:r>
              <a:rPr b="1" lang="ko" sz="2300">
                <a:solidFill>
                  <a:srgbClr val="EA9999"/>
                </a:solidFill>
              </a:rPr>
              <a:t>위치</a:t>
            </a:r>
            <a:endParaRPr b="1" sz="2320">
              <a:solidFill>
                <a:srgbClr val="EA9999"/>
              </a:solidFill>
            </a:endParaRPr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2</a:t>
            </a:r>
            <a:r>
              <a:rPr b="1" lang="ko" sz="820"/>
              <a:t>단계 | </a:t>
            </a:r>
            <a:r>
              <a:rPr b="1" lang="ko" sz="820">
                <a:solidFill>
                  <a:srgbClr val="EA9999"/>
                </a:solidFill>
              </a:rPr>
              <a:t>초기 설계 </a:t>
            </a:r>
            <a:r>
              <a:rPr b="1" lang="ko" sz="820"/>
              <a:t>| 개략적인 설계안 제시 및 동의 구하기</a:t>
            </a:r>
            <a:endParaRPr b="1" sz="820"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613" y="1569488"/>
            <a:ext cx="4309877" cy="10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613" y="2876549"/>
            <a:ext cx="4309879" cy="16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5430853" y="1569500"/>
            <a:ext cx="264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관점 1</a:t>
            </a:r>
            <a:br>
              <a:rPr b="1" lang="ko" sz="800">
                <a:solidFill>
                  <a:schemeClr val="dk1"/>
                </a:solidFill>
              </a:rPr>
            </a:br>
            <a:r>
              <a:rPr lang="ko" sz="800">
                <a:solidFill>
                  <a:schemeClr val="dk1"/>
                </a:solidFill>
              </a:rPr>
              <a:t>API 서버에서 사용하는 언어에 따라서 처리율 제한 장치의 성능에 영향이 간다.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관점 2</a:t>
            </a:r>
            <a:br>
              <a:rPr b="1" lang="ko" sz="800">
                <a:solidFill>
                  <a:schemeClr val="dk1"/>
                </a:solidFill>
              </a:rPr>
            </a:br>
            <a:r>
              <a:rPr lang="ko" sz="800">
                <a:solidFill>
                  <a:schemeClr val="dk1"/>
                </a:solidFill>
              </a:rPr>
              <a:t>N개의 API 서버에 분할된 N개의 처리율 제한 장치는 동시성 이슈를 겪을 가능성이 매우 높다.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5430853" y="2876550"/>
            <a:ext cx="264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관점 3</a:t>
            </a:r>
            <a:br>
              <a:rPr b="1" lang="ko" sz="800">
                <a:solidFill>
                  <a:schemeClr val="dk1"/>
                </a:solidFill>
              </a:rPr>
            </a:br>
            <a:r>
              <a:rPr lang="ko" sz="800">
                <a:solidFill>
                  <a:schemeClr val="dk1"/>
                </a:solidFill>
              </a:rPr>
              <a:t>처리율 제한 장치가 SPoF으로 작용할 가능성이 있다.</a:t>
            </a:r>
            <a:br>
              <a:rPr lang="ko" sz="800">
                <a:solidFill>
                  <a:schemeClr val="dk1"/>
                </a:solidFill>
              </a:rPr>
            </a:br>
            <a:r>
              <a:rPr lang="ko" sz="800">
                <a:solidFill>
                  <a:schemeClr val="dk1"/>
                </a:solidFill>
              </a:rPr>
              <a:t>처리율 제한 장치가 다운되었을 때, 우회 경로가 설정되어 있어야 할 것 같다.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2단계 - 2 | 처리율 제한 </a:t>
            </a:r>
            <a:r>
              <a:rPr b="1" lang="ko" sz="2300">
                <a:solidFill>
                  <a:srgbClr val="EA9999"/>
                </a:solidFill>
              </a:rPr>
              <a:t>알고리즘</a:t>
            </a:r>
            <a:r>
              <a:rPr b="1" lang="ko" sz="2300"/>
              <a:t>의 선택</a:t>
            </a:r>
            <a:endParaRPr b="1" sz="2320">
              <a:solidFill>
                <a:srgbClr val="EA9999"/>
              </a:solidFill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641897" y="2705042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가능한 적은 메모리 사용</a:t>
            </a:r>
            <a:endParaRPr sz="600"/>
          </a:p>
        </p:txBody>
      </p:sp>
      <p:sp>
        <p:nvSpPr>
          <p:cNvPr id="157" name="Google Shape;157;p20"/>
          <p:cNvSpPr/>
          <p:nvPr/>
        </p:nvSpPr>
        <p:spPr>
          <a:xfrm>
            <a:off x="641897" y="3073017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높은 결함 감내성</a:t>
            </a:r>
            <a:br>
              <a:rPr lang="ko" sz="600"/>
            </a:br>
            <a:r>
              <a:rPr lang="ko" sz="600"/>
              <a:t>(Fault Tolerance) 필요</a:t>
            </a:r>
            <a:endParaRPr sz="600"/>
          </a:p>
        </p:txBody>
      </p:sp>
      <p:sp>
        <p:nvSpPr>
          <p:cNvPr id="158" name="Google Shape;158;p20"/>
          <p:cNvSpPr/>
          <p:nvPr/>
        </p:nvSpPr>
        <p:spPr>
          <a:xfrm>
            <a:off x="641897" y="2337067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낮은 응답시간</a:t>
            </a:r>
            <a:endParaRPr sz="600"/>
          </a:p>
        </p:txBody>
      </p:sp>
      <p:sp>
        <p:nvSpPr>
          <p:cNvPr id="159" name="Google Shape;159;p20"/>
          <p:cNvSpPr/>
          <p:nvPr/>
        </p:nvSpPr>
        <p:spPr>
          <a:xfrm>
            <a:off x="641897" y="1971092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정확성</a:t>
            </a:r>
            <a:endParaRPr sz="600"/>
          </a:p>
        </p:txBody>
      </p:sp>
      <p:sp>
        <p:nvSpPr>
          <p:cNvPr id="160" name="Google Shape;160;p20"/>
          <p:cNvSpPr txBox="1"/>
          <p:nvPr/>
        </p:nvSpPr>
        <p:spPr>
          <a:xfrm>
            <a:off x="936512" y="1579313"/>
            <a:ext cx="65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요구사항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82550" y="1784138"/>
            <a:ext cx="6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우선순위</a:t>
            </a:r>
            <a:br>
              <a:rPr lang="ko" sz="600">
                <a:solidFill>
                  <a:schemeClr val="dk1"/>
                </a:solidFill>
              </a:rPr>
            </a:br>
            <a:r>
              <a:rPr b="1" lang="ko" sz="600">
                <a:solidFill>
                  <a:srgbClr val="EA9999"/>
                </a:solidFill>
              </a:rPr>
              <a:t>높음</a:t>
            </a:r>
            <a:endParaRPr b="1" sz="600">
              <a:solidFill>
                <a:srgbClr val="EA9999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82525" y="3194888"/>
            <a:ext cx="6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우선순위</a:t>
            </a:r>
            <a:br>
              <a:rPr lang="ko" sz="600">
                <a:solidFill>
                  <a:schemeClr val="dk1"/>
                </a:solidFill>
              </a:rPr>
            </a:br>
            <a:r>
              <a:rPr b="1" lang="ko" sz="600">
                <a:solidFill>
                  <a:srgbClr val="EA9999"/>
                </a:solidFill>
              </a:rPr>
              <a:t>낮음</a:t>
            </a:r>
            <a:endParaRPr b="1" sz="600">
              <a:solidFill>
                <a:srgbClr val="EA9999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1995835" y="1592217"/>
            <a:ext cx="1248600" cy="28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토큰 버킷 알고리즘</a:t>
            </a:r>
            <a:endParaRPr b="1" sz="600"/>
          </a:p>
        </p:txBody>
      </p:sp>
      <p:sp>
        <p:nvSpPr>
          <p:cNvPr id="164" name="Google Shape;164;p20"/>
          <p:cNvSpPr/>
          <p:nvPr/>
        </p:nvSpPr>
        <p:spPr>
          <a:xfrm>
            <a:off x="3371635" y="1592217"/>
            <a:ext cx="1248600" cy="282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누출 버킷 알고리즘</a:t>
            </a:r>
            <a:endParaRPr b="1" sz="600"/>
          </a:p>
        </p:txBody>
      </p:sp>
      <p:sp>
        <p:nvSpPr>
          <p:cNvPr id="165" name="Google Shape;165;p20"/>
          <p:cNvSpPr/>
          <p:nvPr/>
        </p:nvSpPr>
        <p:spPr>
          <a:xfrm>
            <a:off x="4747435" y="1592217"/>
            <a:ext cx="1248600" cy="282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고정 윈터 카운터 알고리즘</a:t>
            </a:r>
            <a:endParaRPr b="1" sz="600"/>
          </a:p>
        </p:txBody>
      </p:sp>
      <p:sp>
        <p:nvSpPr>
          <p:cNvPr id="166" name="Google Shape;166;p20"/>
          <p:cNvSpPr/>
          <p:nvPr/>
        </p:nvSpPr>
        <p:spPr>
          <a:xfrm>
            <a:off x="6123235" y="1579317"/>
            <a:ext cx="1248600" cy="282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이중 윈도 로깅 알고리즘</a:t>
            </a:r>
            <a:endParaRPr b="1" sz="600"/>
          </a:p>
        </p:txBody>
      </p:sp>
      <p:sp>
        <p:nvSpPr>
          <p:cNvPr id="167" name="Google Shape;167;p20"/>
          <p:cNvSpPr/>
          <p:nvPr/>
        </p:nvSpPr>
        <p:spPr>
          <a:xfrm>
            <a:off x="7499035" y="1579317"/>
            <a:ext cx="1248600" cy="282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이중 윈도 로깅 알고리즘</a:t>
            </a:r>
            <a:endParaRPr b="1" sz="600"/>
          </a:p>
        </p:txBody>
      </p:sp>
      <p:sp>
        <p:nvSpPr>
          <p:cNvPr id="168" name="Google Shape;168;p20"/>
          <p:cNvSpPr/>
          <p:nvPr/>
        </p:nvSpPr>
        <p:spPr>
          <a:xfrm>
            <a:off x="2567780" y="2059738"/>
            <a:ext cx="104700" cy="104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2567780" y="2793688"/>
            <a:ext cx="104700" cy="104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2567780" y="2426713"/>
            <a:ext cx="104700" cy="104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3943580" y="2059738"/>
            <a:ext cx="104700" cy="104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20"/>
          <p:cNvGrpSpPr/>
          <p:nvPr/>
        </p:nvGrpSpPr>
        <p:grpSpPr>
          <a:xfrm>
            <a:off x="3950934" y="2433060"/>
            <a:ext cx="90000" cy="90000"/>
            <a:chOff x="4180754" y="2379348"/>
            <a:chExt cx="90000" cy="90000"/>
          </a:xfrm>
        </p:grpSpPr>
        <p:sp>
          <p:nvSpPr>
            <p:cNvPr id="173" name="Google Shape;173;p20"/>
            <p:cNvSpPr/>
            <p:nvPr/>
          </p:nvSpPr>
          <p:spPr>
            <a:xfrm rot="2700000">
              <a:off x="4214652" y="2372057"/>
              <a:ext cx="22486" cy="104581"/>
            </a:xfrm>
            <a:prstGeom prst="rect">
              <a:avLst/>
            </a:pr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A9999"/>
                </a:solidFill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 rot="8100000">
              <a:off x="4214511" y="2372141"/>
              <a:ext cx="22486" cy="104581"/>
            </a:xfrm>
            <a:prstGeom prst="rect">
              <a:avLst/>
            </a:pr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A9999"/>
                </a:solidFill>
              </a:endParaRPr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3943580" y="2791688"/>
            <a:ext cx="104700" cy="104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20"/>
          <p:cNvGrpSpPr/>
          <p:nvPr/>
        </p:nvGrpSpPr>
        <p:grpSpPr>
          <a:xfrm>
            <a:off x="5326730" y="2067085"/>
            <a:ext cx="90000" cy="90000"/>
            <a:chOff x="4180754" y="2379348"/>
            <a:chExt cx="90000" cy="90000"/>
          </a:xfrm>
        </p:grpSpPr>
        <p:sp>
          <p:nvSpPr>
            <p:cNvPr id="177" name="Google Shape;177;p20"/>
            <p:cNvSpPr/>
            <p:nvPr/>
          </p:nvSpPr>
          <p:spPr>
            <a:xfrm rot="2700000">
              <a:off x="4214652" y="2372057"/>
              <a:ext cx="22486" cy="104581"/>
            </a:xfrm>
            <a:prstGeom prst="rect">
              <a:avLst/>
            </a:pr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A9999"/>
                </a:solidFill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 rot="8100000">
              <a:off x="4214511" y="2372141"/>
              <a:ext cx="22486" cy="104581"/>
            </a:xfrm>
            <a:prstGeom prst="rect">
              <a:avLst/>
            </a:pr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A9999"/>
                </a:solidFill>
              </a:endParaRPr>
            </a:p>
          </p:txBody>
        </p:sp>
      </p:grpSp>
      <p:sp>
        <p:nvSpPr>
          <p:cNvPr id="179" name="Google Shape;179;p20"/>
          <p:cNvSpPr/>
          <p:nvPr/>
        </p:nvSpPr>
        <p:spPr>
          <a:xfrm>
            <a:off x="5319380" y="2793688"/>
            <a:ext cx="104700" cy="104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702534" y="2799035"/>
            <a:ext cx="90000" cy="90000"/>
            <a:chOff x="4180754" y="2379348"/>
            <a:chExt cx="90000" cy="90000"/>
          </a:xfrm>
        </p:grpSpPr>
        <p:sp>
          <p:nvSpPr>
            <p:cNvPr id="181" name="Google Shape;181;p20"/>
            <p:cNvSpPr/>
            <p:nvPr/>
          </p:nvSpPr>
          <p:spPr>
            <a:xfrm rot="2700000">
              <a:off x="4214652" y="2372057"/>
              <a:ext cx="22486" cy="104581"/>
            </a:xfrm>
            <a:prstGeom prst="rect">
              <a:avLst/>
            </a:pr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A9999"/>
                </a:solidFill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 rot="8100000">
              <a:off x="4214511" y="2372141"/>
              <a:ext cx="22486" cy="104581"/>
            </a:xfrm>
            <a:prstGeom prst="rect">
              <a:avLst/>
            </a:pr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A9999"/>
                </a:solidFill>
              </a:endParaRPr>
            </a:p>
          </p:txBody>
        </p:sp>
      </p:grpSp>
      <p:sp>
        <p:nvSpPr>
          <p:cNvPr id="183" name="Google Shape;183;p20"/>
          <p:cNvSpPr/>
          <p:nvPr/>
        </p:nvSpPr>
        <p:spPr>
          <a:xfrm>
            <a:off x="6695185" y="2059738"/>
            <a:ext cx="104700" cy="104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20"/>
          <p:cNvGrpSpPr/>
          <p:nvPr/>
        </p:nvGrpSpPr>
        <p:grpSpPr>
          <a:xfrm>
            <a:off x="8078335" y="2067085"/>
            <a:ext cx="90000" cy="90000"/>
            <a:chOff x="4180754" y="2379348"/>
            <a:chExt cx="90000" cy="90000"/>
          </a:xfrm>
        </p:grpSpPr>
        <p:sp>
          <p:nvSpPr>
            <p:cNvPr id="185" name="Google Shape;185;p20"/>
            <p:cNvSpPr/>
            <p:nvPr/>
          </p:nvSpPr>
          <p:spPr>
            <a:xfrm rot="2700000">
              <a:off x="4214652" y="2372057"/>
              <a:ext cx="22486" cy="104581"/>
            </a:xfrm>
            <a:prstGeom prst="rect">
              <a:avLst/>
            </a:pr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A9999"/>
                </a:solidFill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 rot="8100000">
              <a:off x="4214511" y="2372141"/>
              <a:ext cx="22486" cy="104581"/>
            </a:xfrm>
            <a:prstGeom prst="rect">
              <a:avLst/>
            </a:pr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A9999"/>
                </a:solidFill>
              </a:endParaRPr>
            </a:p>
          </p:txBody>
        </p:sp>
      </p:grpSp>
      <p:sp>
        <p:nvSpPr>
          <p:cNvPr id="187" name="Google Shape;187;p20"/>
          <p:cNvSpPr/>
          <p:nvPr/>
        </p:nvSpPr>
        <p:spPr>
          <a:xfrm>
            <a:off x="8070985" y="2791688"/>
            <a:ext cx="104700" cy="104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8070985" y="3161663"/>
            <a:ext cx="104700" cy="104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2437417" y="3060104"/>
            <a:ext cx="3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?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3813217" y="3060104"/>
            <a:ext cx="3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?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5189035" y="3060104"/>
            <a:ext cx="3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?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6564835" y="3060104"/>
            <a:ext cx="3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?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5189035" y="2306804"/>
            <a:ext cx="3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?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6564835" y="2306804"/>
            <a:ext cx="3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?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7940635" y="2306804"/>
            <a:ext cx="36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?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6" name="Google Shape;196;p20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2단계 | </a:t>
            </a:r>
            <a:r>
              <a:rPr b="1" lang="ko" sz="820">
                <a:solidFill>
                  <a:srgbClr val="EA9999"/>
                </a:solidFill>
              </a:rPr>
              <a:t>초기 설계 </a:t>
            </a:r>
            <a:r>
              <a:rPr b="1" lang="ko" sz="820"/>
              <a:t>| 개략적인 설계안 제시 및 동의 구하기</a:t>
            </a:r>
            <a:endParaRPr b="1" sz="8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/>
          <p:nvPr/>
        </p:nvSpPr>
        <p:spPr>
          <a:xfrm>
            <a:off x="0" y="974950"/>
            <a:ext cx="9144000" cy="383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 txBox="1"/>
          <p:nvPr>
            <p:ph type="title"/>
          </p:nvPr>
        </p:nvSpPr>
        <p:spPr>
          <a:xfrm>
            <a:off x="285050" y="46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2단계 - 2 | 처리율 제한 장치의 개략적인 </a:t>
            </a:r>
            <a:r>
              <a:rPr b="1" lang="ko" sz="2300">
                <a:solidFill>
                  <a:srgbClr val="EA9999"/>
                </a:solidFill>
              </a:rPr>
              <a:t>아키텍처</a:t>
            </a:r>
            <a:r>
              <a:rPr b="1" lang="ko" sz="2300"/>
              <a:t> 설계</a:t>
            </a:r>
            <a:endParaRPr b="1" sz="2320">
              <a:solidFill>
                <a:srgbClr val="EA9999"/>
              </a:solidFill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938" y="2105749"/>
            <a:ext cx="3656824" cy="1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>
            <a:off x="5466900" y="3043050"/>
            <a:ext cx="769500" cy="64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6318778" y="2901600"/>
            <a:ext cx="264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관점 1</a:t>
            </a:r>
            <a:br>
              <a:rPr b="1" lang="ko" sz="800">
                <a:solidFill>
                  <a:schemeClr val="dk2"/>
                </a:solidFill>
              </a:rPr>
            </a:br>
            <a:r>
              <a:rPr lang="ko" sz="800">
                <a:solidFill>
                  <a:schemeClr val="dk2"/>
                </a:solidFill>
              </a:rPr>
              <a:t>기준 당 요청량인 </a:t>
            </a:r>
            <a:r>
              <a:rPr b="1" lang="ko" sz="800">
                <a:solidFill>
                  <a:schemeClr val="dk2"/>
                </a:solidFill>
              </a:rPr>
              <a:t>카운터</a:t>
            </a:r>
            <a:r>
              <a:rPr lang="ko" sz="800">
                <a:solidFill>
                  <a:schemeClr val="dk2"/>
                </a:solidFill>
              </a:rPr>
              <a:t>는 아래 이유로 인메모리 데이버테이스 사용</a:t>
            </a:r>
            <a:br>
              <a:rPr lang="ko" sz="800">
                <a:solidFill>
                  <a:schemeClr val="dk2"/>
                </a:solidFill>
              </a:rPr>
            </a:br>
            <a:r>
              <a:rPr lang="ko" sz="800">
                <a:solidFill>
                  <a:schemeClr val="dk2"/>
                </a:solidFill>
              </a:rPr>
              <a:t>1. 10ms 대에 해당하는 빠른 읽기, 쓰기 성능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2. Map 기반의 자료 구조로 O(1)으로 카운터에 적합</a:t>
            </a:r>
            <a:br>
              <a:rPr lang="ko" sz="800">
                <a:solidFill>
                  <a:schemeClr val="dk2"/>
                </a:solidFill>
              </a:rPr>
            </a:br>
            <a:r>
              <a:rPr lang="ko" sz="800">
                <a:solidFill>
                  <a:schemeClr val="dk2"/>
                </a:solidFill>
              </a:rPr>
              <a:t>3. TTL 설정 지원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6" name="Google Shape;206;p21"/>
          <p:cNvSpPr txBox="1"/>
          <p:nvPr>
            <p:ph type="title"/>
          </p:nvPr>
        </p:nvSpPr>
        <p:spPr>
          <a:xfrm>
            <a:off x="285050" y="313750"/>
            <a:ext cx="8520600" cy="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b="1" lang="ko" sz="820"/>
              <a:t>2단계 | </a:t>
            </a:r>
            <a:r>
              <a:rPr b="1" lang="ko" sz="820">
                <a:solidFill>
                  <a:srgbClr val="EA9999"/>
                </a:solidFill>
              </a:rPr>
              <a:t>초기 설계 </a:t>
            </a:r>
            <a:r>
              <a:rPr b="1" lang="ko" sz="820"/>
              <a:t>| 개략적인 설계안 제시 및 동의 구하기</a:t>
            </a:r>
            <a:endParaRPr b="1" sz="8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