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5c8ce837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5c8ce837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5c8ce837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5c8ce837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5c8ce837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5c8ce837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136a42e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136a42e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5c8ce837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5c8ce837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5c8ce837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5c8ce837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5c8ce837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5c8ce837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5c8ce837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5c8ce837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5c8ce837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5c8ce837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5c8ce837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5c8ce837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5c8ce837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5c8ce837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가상 면접 사례로 배우는</a:t>
            </a:r>
            <a:r>
              <a:rPr lang="ko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대규모 시스템 설계 기초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이정민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분산 키-값 저장소 (6/7)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시스템 아키텍처 다이어그램</a:t>
            </a:r>
            <a:endParaRPr/>
          </a:p>
          <a:p>
            <a:pPr indent="-1714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주요 기능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클라이언트 : 키-값 저장소가 제공하는 API 사용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중재자 : 클라이언트에게 키-값 저장소의 프록시 역할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노드 : 안정 해시 링 위에 분포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시스템은 완전 분산됨 (자동으로 노드자 추가/제거 가능)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데이터는 여러 노드에 다중화됨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모든 노드가 같은 책임을 지므로, SPOF는 존재하지 않음</a:t>
            </a:r>
            <a:endParaRPr sz="1000"/>
          </a:p>
          <a:p>
            <a:pPr indent="-171450" lvl="1" marL="45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분산 설계에서 아래 기능 지원 해야 함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클라이언트 API, 장애감지, 데이터 충돌 해소, 장애복구 메커니즘, 다중화, 저장소 엔진 등</a:t>
            </a:r>
            <a:endParaRPr sz="1000"/>
          </a:p>
        </p:txBody>
      </p:sp>
      <p:sp>
        <p:nvSpPr>
          <p:cNvPr id="113" name="Google Shape;113;p22"/>
          <p:cNvSpPr/>
          <p:nvPr/>
        </p:nvSpPr>
        <p:spPr>
          <a:xfrm>
            <a:off x="4648200" y="2467650"/>
            <a:ext cx="784500" cy="38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클라이언트</a:t>
            </a:r>
            <a:endParaRPr sz="800"/>
          </a:p>
        </p:txBody>
      </p:sp>
      <p:sp>
        <p:nvSpPr>
          <p:cNvPr id="114" name="Google Shape;114;p22"/>
          <p:cNvSpPr/>
          <p:nvPr/>
        </p:nvSpPr>
        <p:spPr>
          <a:xfrm>
            <a:off x="6303925" y="1666050"/>
            <a:ext cx="2179500" cy="19851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6150975" y="2498250"/>
            <a:ext cx="363900" cy="32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n6</a:t>
            </a:r>
            <a:endParaRPr sz="900"/>
          </a:p>
        </p:txBody>
      </p:sp>
      <p:sp>
        <p:nvSpPr>
          <p:cNvPr id="116" name="Google Shape;116;p22"/>
          <p:cNvSpPr/>
          <p:nvPr/>
        </p:nvSpPr>
        <p:spPr>
          <a:xfrm>
            <a:off x="8278050" y="2498250"/>
            <a:ext cx="363900" cy="3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n2</a:t>
            </a:r>
            <a:endParaRPr sz="900"/>
          </a:p>
        </p:txBody>
      </p:sp>
      <p:sp>
        <p:nvSpPr>
          <p:cNvPr id="117" name="Google Shape;117;p22"/>
          <p:cNvSpPr/>
          <p:nvPr/>
        </p:nvSpPr>
        <p:spPr>
          <a:xfrm>
            <a:off x="7211725" y="1482250"/>
            <a:ext cx="363900" cy="3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n0</a:t>
            </a:r>
            <a:endParaRPr sz="900"/>
          </a:p>
        </p:txBody>
      </p:sp>
      <p:sp>
        <p:nvSpPr>
          <p:cNvPr id="118" name="Google Shape;118;p22"/>
          <p:cNvSpPr/>
          <p:nvPr/>
        </p:nvSpPr>
        <p:spPr>
          <a:xfrm>
            <a:off x="7211725" y="3499100"/>
            <a:ext cx="363900" cy="32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n4</a:t>
            </a:r>
            <a:endParaRPr sz="900"/>
          </a:p>
        </p:txBody>
      </p:sp>
      <p:sp>
        <p:nvSpPr>
          <p:cNvPr id="119" name="Google Shape;119;p22"/>
          <p:cNvSpPr/>
          <p:nvPr/>
        </p:nvSpPr>
        <p:spPr>
          <a:xfrm>
            <a:off x="6401175" y="1802950"/>
            <a:ext cx="363900" cy="32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n7</a:t>
            </a:r>
            <a:endParaRPr sz="900"/>
          </a:p>
        </p:txBody>
      </p:sp>
      <p:sp>
        <p:nvSpPr>
          <p:cNvPr id="120" name="Google Shape;120;p22"/>
          <p:cNvSpPr/>
          <p:nvPr/>
        </p:nvSpPr>
        <p:spPr>
          <a:xfrm>
            <a:off x="8022275" y="1802950"/>
            <a:ext cx="363900" cy="3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n1</a:t>
            </a:r>
            <a:endParaRPr sz="900"/>
          </a:p>
        </p:txBody>
      </p:sp>
      <p:sp>
        <p:nvSpPr>
          <p:cNvPr id="121" name="Google Shape;121;p22"/>
          <p:cNvSpPr/>
          <p:nvPr/>
        </p:nvSpPr>
        <p:spPr>
          <a:xfrm>
            <a:off x="6401175" y="3193550"/>
            <a:ext cx="363900" cy="32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n5</a:t>
            </a:r>
            <a:endParaRPr sz="900"/>
          </a:p>
        </p:txBody>
      </p:sp>
      <p:sp>
        <p:nvSpPr>
          <p:cNvPr id="122" name="Google Shape;122;p22"/>
          <p:cNvSpPr/>
          <p:nvPr/>
        </p:nvSpPr>
        <p:spPr>
          <a:xfrm>
            <a:off x="8022275" y="3193550"/>
            <a:ext cx="363900" cy="32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n3</a:t>
            </a:r>
            <a:endParaRPr sz="900"/>
          </a:p>
        </p:txBody>
      </p:sp>
      <p:cxnSp>
        <p:nvCxnSpPr>
          <p:cNvPr id="123" name="Google Shape;123;p22"/>
          <p:cNvCxnSpPr/>
          <p:nvPr/>
        </p:nvCxnSpPr>
        <p:spPr>
          <a:xfrm>
            <a:off x="5432700" y="2575200"/>
            <a:ext cx="71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" name="Google Shape;124;p22"/>
          <p:cNvCxnSpPr/>
          <p:nvPr/>
        </p:nvCxnSpPr>
        <p:spPr>
          <a:xfrm>
            <a:off x="5432700" y="2726850"/>
            <a:ext cx="71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125" name="Google Shape;125;p22"/>
          <p:cNvSpPr txBox="1"/>
          <p:nvPr/>
        </p:nvSpPr>
        <p:spPr>
          <a:xfrm>
            <a:off x="5476063" y="2324525"/>
            <a:ext cx="784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읽기/쓰기</a:t>
            </a:r>
            <a:endParaRPr sz="700"/>
          </a:p>
        </p:txBody>
      </p:sp>
      <p:sp>
        <p:nvSpPr>
          <p:cNvPr id="126" name="Google Shape;126;p22"/>
          <p:cNvSpPr txBox="1"/>
          <p:nvPr/>
        </p:nvSpPr>
        <p:spPr>
          <a:xfrm>
            <a:off x="5571175" y="2726850"/>
            <a:ext cx="784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응답</a:t>
            </a:r>
            <a:endParaRPr sz="700"/>
          </a:p>
        </p:txBody>
      </p:sp>
      <p:sp>
        <p:nvSpPr>
          <p:cNvPr id="127" name="Google Shape;127;p22"/>
          <p:cNvSpPr txBox="1"/>
          <p:nvPr/>
        </p:nvSpPr>
        <p:spPr>
          <a:xfrm>
            <a:off x="6514950" y="2512350"/>
            <a:ext cx="784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중재자</a:t>
            </a:r>
            <a:endParaRPr sz="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분산 키-값 저장소 (7/7)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쓰기 경로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쓰기 절차 (카산드라 사례)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쓰기 요청이 커밋 로그 파일에 기록함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데이터가 메모리 캐시에 기록함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메모리 캐시가 가득차거나 임계치 도달 시 디스크의 SSTable(Sortered-String Table)에 기록함</a:t>
            </a:r>
            <a:endParaRPr sz="1000"/>
          </a:p>
        </p:txBody>
      </p:sp>
      <p:sp>
        <p:nvSpPr>
          <p:cNvPr id="134" name="Google Shape;13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읽기 경로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읽기 절차 (카산드라 사례)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캐시에 데이터가 있는지 확인 (있으면 데이터 반환)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없는 경우 디스크에서 가져옴 (보통 블룸필터 기법 사용)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블룸필터를 통해 어떤 SSTable에 키가 있는지 확인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SSTable에서 데이터를 가져옴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해당 데이터를 클라이언트에 반환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요약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00977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분산 키-값 저장소 기능과 구현 기술</a:t>
            </a:r>
            <a:endParaRPr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대규모 데이터 저장 : 안정 해시를 사용해 서버들에 부하분산</a:t>
            </a:r>
            <a:endParaRPr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읽기 연산에 대한 높은 가용성 보장 : 데이터를 여러 데이터센터에 다중화</a:t>
            </a:r>
            <a:endParaRPr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쓰기 연산에 대한 높은 가용성 보장 : 버저닝 및 벡터 시계를 사용한 충돌 해소</a:t>
            </a:r>
            <a:endParaRPr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데이터 파티션, 점진적 규모 확장성, 다양성 : 안정 해시</a:t>
            </a:r>
            <a:endParaRPr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조절 가능한 데이터 일관성 : 정족수 합의</a:t>
            </a:r>
            <a:endParaRPr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일시적 장애 처리 : 느슨한 정족수 프로토콜과 단서 후 임시 위탁(hinted handoff)</a:t>
            </a:r>
            <a:endParaRPr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영구적 장애 처리 : 머클 트리(merkle tree)</a:t>
            </a:r>
            <a:endParaRPr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데이터 센터 장애 대응 : 여러 데이터 센터에 걸친 데이터 다중화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키-값 저장소 설계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문제 이해 및 설계 범위 확정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ko"/>
              <a:t>설계 할 키-값 저장소의 특성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키-값 쌍의 크기는 10kb 이하</a:t>
            </a:r>
            <a:endParaRPr b="1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큰 데이터를 저장 할 수 있어야 함</a:t>
            </a:r>
            <a:endParaRPr b="1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높은 가용성을 제공해야 함 (장애가 있더라도 빨리 응답해야 함)</a:t>
            </a:r>
            <a:endParaRPr b="1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높은 규모 확장성을 제공해야 함 (트래픽 양에 따라 자동적으로 서버 증설/삭제가 이루어 져야 함)</a:t>
            </a:r>
            <a:endParaRPr b="1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데이터 일관성 수준은 조정이 가능해야 함</a:t>
            </a:r>
            <a:endParaRPr b="1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응답 지연시간이 짧아야 함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 키-값 저장소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ko"/>
              <a:t>가장 쉽고 간단한 방법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키-값 쌍 전부를 메모리에 해시 테이블로 저장</a:t>
            </a:r>
            <a:endParaRPr b="1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빠른 속도를 보장 하지만 모든 데이터를 저장하기 불가능할 수 있음</a:t>
            </a:r>
            <a:endParaRPr b="1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개선 방법</a:t>
            </a:r>
            <a:endParaRPr b="1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데이터 압축, 자주 쓰이는 데이터는 메모리, 나머지는 디스크에 저장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많은 데이터를 저장하려면 분산 키-값 저장소 필요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분산 키-값 저장소 (1/7)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CAP 정리</a:t>
            </a:r>
            <a:endParaRPr/>
          </a:p>
          <a:p>
            <a:pPr indent="-1714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아래를 동시에 만족하는 분산 시스템 설계 불가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어떤 두가지를 충족하려면 하나는 반드시 희생되어야함</a:t>
            </a:r>
            <a:endParaRPr sz="1000"/>
          </a:p>
          <a:p>
            <a:pPr indent="-171450" lvl="1" marL="45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데이터 일관성(Consistency) 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클라이언트는 노드에 상관없이 같은 데이터를 봐야함</a:t>
            </a:r>
            <a:endParaRPr sz="1000"/>
          </a:p>
          <a:p>
            <a:pPr indent="-171450" lvl="1" marL="45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가용성(Availability)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일부 노드 장애 시에도 가 항상 응답을 받을 수 있어야 함</a:t>
            </a:r>
            <a:endParaRPr sz="800"/>
          </a:p>
          <a:p>
            <a:pPr indent="-171450" lvl="1" marL="45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파티션 감내(Partition tolerance)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두 도느 간 통신 장애 시에도 시스템은 계속 동작해야함</a:t>
            </a:r>
            <a:endParaRPr sz="1000"/>
          </a:p>
          <a:p>
            <a:pPr indent="-171450" lvl="1" marL="45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CP 시스템 or AP 시스템, CA 시스템(미존재)</a:t>
            </a:r>
            <a:endParaRPr b="1"/>
          </a:p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사례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이상적 상태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이상적 환경에서는 네트워크 파티션은 없음 (C, A도만족)</a:t>
            </a:r>
            <a:endParaRPr sz="1000"/>
          </a:p>
          <a:p>
            <a:pPr indent="-171450" lvl="1" marL="4500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실세계의 분산 시스템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분산 시스템은 네트워크 파티션을 필할 수 없음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파티션 발생 시 C, A 중 하나를 선택해야함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CP : 데이터 불일치를 피하기 위해 쓰기 연산 중단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AP : 낡은 데이터라도 쓰기/읽기 연산을 허용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분산 키-값 저장소 (2/7)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ko"/>
              <a:t>핵심 구성요소 및 기술</a:t>
            </a:r>
            <a:endParaRPr/>
          </a:p>
          <a:p>
            <a:pPr indent="-1841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데이터 파티션</a:t>
            </a:r>
            <a:endParaRPr b="1"/>
          </a:p>
          <a:p>
            <a:pPr indent="-1841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데이터 다중화(replication)</a:t>
            </a:r>
            <a:endParaRPr b="1"/>
          </a:p>
          <a:p>
            <a:pPr indent="-1841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일관성(consistency)</a:t>
            </a:r>
            <a:endParaRPr b="1"/>
          </a:p>
          <a:p>
            <a:pPr indent="-1841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일관성 불일치 해소(inconsistency resolution)</a:t>
            </a:r>
            <a:endParaRPr b="1"/>
          </a:p>
          <a:p>
            <a:pPr indent="-1841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장애 처리</a:t>
            </a:r>
            <a:endParaRPr b="1"/>
          </a:p>
          <a:p>
            <a:pPr indent="-1841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시스템 아키텍처 다이어그램</a:t>
            </a:r>
            <a:endParaRPr b="1"/>
          </a:p>
          <a:p>
            <a:pPr indent="-1841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쓰기 경로(write path)</a:t>
            </a:r>
            <a:endParaRPr b="1"/>
          </a:p>
          <a:p>
            <a:pPr indent="-1841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읽기 경로(read path)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분산 키-값 저장소 (3/7)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데이터 파티션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대규모 애플리케이션의 경우 전체 데이터를 작은 파티션으로 분할하여 여러대의 서버에 저장</a:t>
            </a:r>
            <a:endParaRPr sz="1000"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고려사항</a:t>
            </a:r>
            <a:r>
              <a:rPr b="1" lang="ko"/>
              <a:t> 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데이터를 여러 서버에 고르게 분산할 수 있는가?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노드가 추가/삭제 시 데이터 이동을 최소화할 수 있는가?</a:t>
            </a:r>
            <a:endParaRPr sz="1000"/>
          </a:p>
          <a:p>
            <a:pPr indent="-171450" lvl="1" marL="45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안정 해시를 사용하여 데이터 파티션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규모 확장 자동화 (부하에 따라 서버가 자동 추가/제거)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다양성 (각 서버별로 가상 노드의 수를 조정)</a:t>
            </a:r>
            <a:endParaRPr sz="1000"/>
          </a:p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데이터 다중화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높은 가용성과 안정성 확보를 위해 데이터를 N대의 서버에 비동기적으로 다중화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해시 리에서 시계 방향으로 순회하면서 만나는 N개의 서버에 데이터 사본을 보관</a:t>
            </a:r>
            <a:endParaRPr sz="1000"/>
          </a:p>
          <a:p>
            <a:pPr indent="-171450" lvl="1" marL="4500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고려사항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가상노드 사용시 N개의 노드레 동일 물리서버 중복 발생 가능 (동일 물리 서버 중복을 피해야함)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동일 데이터 센터의 노드는 동시에 동일 문제 발생가능 (안정성을 위해 고속 네트워크로 연결된 다른 센터이용)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분산 키-값 저장소 (4/7)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데이터 일관성</a:t>
            </a:r>
            <a:endParaRPr/>
          </a:p>
          <a:p>
            <a:pPr indent="-1714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여러 노드에 다중화된 데이터는 동기화 필요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정족수 합의 프로토콜로 읽기/쓰기 연산에 일관성 보장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중재자가 클라이언트와 노드 간 프락시(proxy) 역할</a:t>
            </a:r>
            <a:endParaRPr sz="1000"/>
          </a:p>
          <a:p>
            <a:pPr indent="-1714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동작 원리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N = 사본 개수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W = 쓰기 연산 정족수 (최소 W개 서버로부터 성공 응답)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R = 읽기 연산 정족수 (최소 R개 서버로부터 성공 응답)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R=1, W=N : 빠른 읽기 연산에 최적화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W=1, R=N : 빠른 쓰기 연산에 최적화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W+R &gt;= N : 강한 일관성 보장됨 (보통 N=3, W=R=2)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W+R &lt;= N : 강한 일관성 미보장 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요구되는 일관성 수준에 따라 W, R, N의 값을 조정 </a:t>
            </a:r>
            <a:endParaRPr sz="1000"/>
          </a:p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1450" lvl="1" marL="17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일관성 모델 (데이터 일관성 수준 결정)</a:t>
            </a:r>
            <a:endParaRPr b="1"/>
          </a:p>
          <a:p>
            <a:pPr indent="-158750" lvl="2" marL="36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강한 일관성 : 가장 최근 갱신 결과반환 (낡은 데이터 x), 모든 사본에 쓰기 연산 반영까지 읽기/쓰기 금지 (고가용성 부적합)</a:t>
            </a:r>
            <a:endParaRPr sz="1000"/>
          </a:p>
          <a:p>
            <a:pPr indent="-158750" lvl="2" marL="36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약한 일관성 : 가장 최근 갱신 결과반환 미보장</a:t>
            </a:r>
            <a:endParaRPr sz="1000"/>
          </a:p>
          <a:p>
            <a:pPr indent="-158750" lvl="2" marL="36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최종 일관성 : 약한 일관성의 형태로, 결국에는 동기화</a:t>
            </a:r>
            <a:endParaRPr sz="1000"/>
          </a:p>
          <a:p>
            <a:pPr indent="-171450" lvl="1" marL="179999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비일관성 해소 기법 : 데이터 버저닝</a:t>
            </a:r>
            <a:endParaRPr b="1"/>
          </a:p>
          <a:p>
            <a:pPr indent="-158750" lvl="2" marL="36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사본간 일관성이 깨질 가능성을 해소하기 위한 기술</a:t>
            </a:r>
            <a:endParaRPr sz="1000"/>
          </a:p>
          <a:p>
            <a:pPr indent="-158750" lvl="2" marL="36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버저닝은 데이터 변경시 마다 새로운 버전을 생성하는 기법</a:t>
            </a:r>
            <a:endParaRPr sz="1000"/>
          </a:p>
          <a:p>
            <a:pPr indent="-158750" lvl="2" marL="360000" marR="0" rtl="0" algn="l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벡터시계는 버전 간의 충돌을 해소하는 기법 (선후행 판단)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분산 키-값 저장소 (5/7)</a:t>
            </a:r>
            <a:endParaRPr/>
          </a:p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165734" lvl="1" marL="17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ko"/>
              <a:t>영구 장애 처리</a:t>
            </a:r>
            <a:endParaRPr b="1"/>
          </a:p>
          <a:p>
            <a:pPr indent="-153987" lvl="2" marL="36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▪"/>
            </a:pPr>
            <a:r>
              <a:rPr lang="ko" sz="1000"/>
              <a:t>일시적 장애가 아닌 영구적인 장애 처리</a:t>
            </a:r>
            <a:endParaRPr sz="1000"/>
          </a:p>
          <a:p>
            <a:pPr indent="-153987" lvl="2" marL="36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▪"/>
            </a:pPr>
            <a:r>
              <a:rPr lang="ko" sz="1000"/>
              <a:t>반-엔트로피 프로토콜 : 노드 간 일관성 유지를 위한 방법, 노드간 데이터의 차이점을 찾아서 동기화. 영구적인 장애 발생 시 다른 서버들에 보관된 데이터 복제본을 사용해 손실된 데이터를 복구</a:t>
            </a:r>
            <a:endParaRPr sz="1000"/>
          </a:p>
          <a:p>
            <a:pPr indent="-153987" lvl="2" marL="36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▪"/>
            </a:pPr>
            <a:r>
              <a:rPr lang="ko" sz="1000"/>
              <a:t>머클 트리 : 변경이 필요한 데이터 부분만 식별하여 전체 데이터를 전송하지 않고 효율적으로 데이터를 동기화 할 수 있음</a:t>
            </a:r>
            <a:endParaRPr sz="1000"/>
          </a:p>
          <a:p>
            <a:pPr indent="-165734" lvl="1" marL="179999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b="1" lang="ko"/>
              <a:t>데이터센터 장애 처리</a:t>
            </a:r>
            <a:endParaRPr b="1"/>
          </a:p>
          <a:p>
            <a:pPr indent="-153987" lvl="2" marL="360000" marR="0" rtl="0" algn="l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SzPct val="100000"/>
              <a:buChar char="▪"/>
            </a:pPr>
            <a:r>
              <a:rPr lang="ko" sz="1000"/>
              <a:t>정전, 네트워크 장애, 자연재해 등 발생을 대비하여 여러 데이터 센터에 다중화 필요</a:t>
            </a:r>
            <a:endParaRPr sz="1000"/>
          </a:p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3366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171450" lvl="1" marL="17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장애감지</a:t>
            </a:r>
            <a:endParaRPr b="1"/>
          </a:p>
          <a:p>
            <a:pPr indent="-158750" lvl="2" marL="36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분산시스템에서는 2대 이상 서버가 장애 보고시 장애로 간주</a:t>
            </a:r>
            <a:endParaRPr sz="1000"/>
          </a:p>
          <a:p>
            <a:pPr indent="-158750" lvl="2" marL="36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모든 노드 간 멀티캐스팅 채널 구축 : 쉽지만 비효율적</a:t>
            </a:r>
            <a:endParaRPr sz="1000"/>
          </a:p>
          <a:p>
            <a:pPr indent="-158750" lvl="2" marL="36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가쉽 프로토콜 : 주기적으로 최신 박동정보를 갱신/전송 </a:t>
            </a:r>
            <a:endParaRPr sz="1000"/>
          </a:p>
          <a:p>
            <a:pPr indent="-171450" lvl="1" marL="179999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일시적 장애처리</a:t>
            </a:r>
            <a:endParaRPr b="1"/>
          </a:p>
          <a:p>
            <a:pPr indent="-158750" lvl="2" marL="36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엄격한 정족수에서는 장애로 감지된 시스템은 읽기와 쓰기 연산을 금지해야 함</a:t>
            </a:r>
            <a:endParaRPr sz="1000"/>
          </a:p>
          <a:p>
            <a:pPr indent="-158750" lvl="2" marL="36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느슨한 정족수 접근법 : 가용성을 위하여 조건을 완화</a:t>
            </a:r>
            <a:endParaRPr sz="1000"/>
          </a:p>
          <a:p>
            <a:pPr indent="-158750" lvl="2" marL="360000" marR="0" rtl="0" algn="l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임시 위탁 기법 : 장애 서버로 가는 요청을 일시적으로 다른 서버가 처리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