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c6161ddf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c6161ddf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c6161ddf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c6161ddf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c6161ddf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c6161dd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6161ddf9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c6161ddf9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c6161ddf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c6161ddf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c6161ddf9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c6161ddf9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c6161ddf9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c6161ddf9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6161ddf9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c6161ddf9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c6161ddf9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c6161ddf9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c6161ddf9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c6161ddf9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f53aecc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f53aec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5df58075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5df58075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5c9f54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5c9f54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5d50f2e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5d50f2e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5d50f2e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5d50f2e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6161d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c6161d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c6161dd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c6161dd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6161ddf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6161ddf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c6161ddf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c6161ddf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6161dd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6161dd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[6장] 키-값 저장소 설계</a:t>
            </a:r>
            <a:endParaRPr sz="2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가상 면접 사례로 배우는 대규모 시스템 설계 기초</a:t>
            </a:r>
            <a:endParaRPr b="1" sz="15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53675"/>
            <a:ext cx="85206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이민석 / unchaptered</a:t>
            </a:r>
            <a:endParaRPr sz="1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25775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https://inblog.ai/monthly-cs</a:t>
            </a:r>
            <a:endParaRPr sz="11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https://github.com/monthly-cs/2024-03-system-design-interview-1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임의의 키(K0)를 다수의 서버(S1, S2, S3)에 분할해야함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가상 노드(S1_a, S2_b, S3_c)</a:t>
            </a:r>
            <a:r>
              <a:rPr lang="ko" sz="1200"/>
              <a:t>일 경우에는 a,b,c가 모두 한 서버일 수 있음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이 부분은 주의해야함</a:t>
            </a:r>
            <a:endParaRPr sz="1200"/>
          </a:p>
        </p:txBody>
      </p:sp>
      <p:sp>
        <p:nvSpPr>
          <p:cNvPr id="126" name="Google Shape;126;p22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데이터 다중화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(2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0" y="2537400"/>
            <a:ext cx="9144000" cy="22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1656150" y="43842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425" y="2650275"/>
            <a:ext cx="1889150" cy="1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다중화된 데이터는 적절히 </a:t>
            </a:r>
            <a:r>
              <a:rPr b="1" lang="ko" sz="1600">
                <a:solidFill>
                  <a:srgbClr val="EA9999"/>
                </a:solidFill>
              </a:rPr>
              <a:t>동기화</a:t>
            </a:r>
            <a:r>
              <a:rPr lang="ko" sz="1600"/>
              <a:t>되어야 함</a:t>
            </a:r>
            <a:br>
              <a:rPr lang="ko" sz="1600"/>
            </a:br>
            <a:r>
              <a:rPr b="1" lang="ko" sz="1600">
                <a:solidFill>
                  <a:srgbClr val="EA9999"/>
                </a:solidFill>
              </a:rPr>
              <a:t>정족수의 합(Quorum Consensus) 프로토콜</a:t>
            </a:r>
            <a:r>
              <a:rPr lang="ko" sz="1600"/>
              <a:t>을 사용하면 읽기/쓰기에 일관성 보장 가능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N  | 사본 갯수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W | 쓰기 연산에 대한 정족수쓰기 연산에 대한 정족수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R  | 읽기 연산에 대한 정족수</a:t>
            </a:r>
            <a:endParaRPr sz="1200"/>
          </a:p>
        </p:txBody>
      </p:sp>
      <p:sp>
        <p:nvSpPr>
          <p:cNvPr id="136" name="Google Shape;136;p23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데이터 일관성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0" y="3067450"/>
            <a:ext cx="9144000" cy="16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1656150" y="43842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875" y="3067450"/>
            <a:ext cx="1154250" cy="131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키-값 저장소를 설계할 때, 고려해야 할 요소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강한 </a:t>
            </a:r>
            <a:r>
              <a:rPr lang="ko" sz="1200"/>
              <a:t>일관성 : 가장 최근에 갱신된 결과를 </a:t>
            </a:r>
            <a:r>
              <a:rPr b="1" lang="ko" sz="1200">
                <a:solidFill>
                  <a:srgbClr val="EA9999"/>
                </a:solidFill>
              </a:rPr>
              <a:t>반드시 반환</a:t>
            </a:r>
            <a:endParaRPr b="1" sz="1200">
              <a:solidFill>
                <a:srgbClr val="EA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약한 </a:t>
            </a:r>
            <a:r>
              <a:rPr lang="ko" sz="1200"/>
              <a:t>일관성 : 가장 최근에 갱신된 결과를 </a:t>
            </a:r>
            <a:r>
              <a:rPr b="1" lang="ko" sz="1200">
                <a:solidFill>
                  <a:srgbClr val="EA9999"/>
                </a:solidFill>
              </a:rPr>
              <a:t>반환하지 못할 수 있음</a:t>
            </a:r>
            <a:endParaRPr b="1" sz="1200">
              <a:solidFill>
                <a:srgbClr val="EA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최종 </a:t>
            </a:r>
            <a:r>
              <a:rPr lang="ko" sz="1200"/>
              <a:t>일관성 : 갱신된 결과들이 결국에는 모든 사본에 반영이 됨</a:t>
            </a:r>
            <a:endParaRPr sz="1200"/>
          </a:p>
        </p:txBody>
      </p:sp>
      <p:sp>
        <p:nvSpPr>
          <p:cNvPr id="146" name="Google Shape;146;p24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일관성 모델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(3-1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r>
              <a:rPr b="1" lang="ko" sz="820">
                <a:solidFill>
                  <a:schemeClr val="dk1"/>
                </a:solidFill>
              </a:rPr>
              <a:t> | 데이터 일관성</a:t>
            </a:r>
            <a:endParaRPr b="1" sz="82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비 일관성 해소 기법 : </a:t>
            </a:r>
            <a:r>
              <a:rPr b="1" lang="ko" sz="2320">
                <a:solidFill>
                  <a:srgbClr val="EA9999"/>
                </a:solidFill>
              </a:rPr>
              <a:t>데이터 버저닝</a:t>
            </a:r>
            <a:r>
              <a:rPr b="1" lang="ko" sz="2320">
                <a:solidFill>
                  <a:srgbClr val="FFFFFF"/>
                </a:solidFill>
              </a:rPr>
              <a:t>과 </a:t>
            </a:r>
            <a:r>
              <a:rPr b="1" lang="ko" sz="2320">
                <a:solidFill>
                  <a:srgbClr val="EA9999"/>
                </a:solidFill>
              </a:rPr>
              <a:t>벡터 사계</a:t>
            </a:r>
            <a:endParaRPr b="1" sz="2320">
              <a:solidFill>
                <a:srgbClr val="EA9999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(3-2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r>
              <a:rPr b="1" lang="ko" sz="820">
                <a:solidFill>
                  <a:schemeClr val="dk1"/>
                </a:solidFill>
              </a:rPr>
              <a:t> | 데이터 일관성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0" y="1541075"/>
            <a:ext cx="9144000" cy="321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013" y="2006250"/>
            <a:ext cx="2013375" cy="211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1656150" y="4281200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600" y="2466025"/>
            <a:ext cx="2810325" cy="11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600"/>
              <a:t>쓰기 작업에 대해서 </a:t>
            </a:r>
            <a:r>
              <a:rPr b="1" lang="ko" sz="1600">
                <a:solidFill>
                  <a:srgbClr val="EA9999"/>
                </a:solidFill>
              </a:rPr>
              <a:t>높은 가용성(HA)</a:t>
            </a:r>
            <a:r>
              <a:rPr lang="ko" sz="1600"/>
              <a:t>보장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우선 장애 감지(Failure Detection)</a:t>
            </a:r>
            <a:r>
              <a:rPr lang="ko" sz="1600"/>
              <a:t>과 </a:t>
            </a:r>
            <a:r>
              <a:rPr b="1" lang="ko" sz="1600"/>
              <a:t>장애 해소(Failure Resolution)</a:t>
            </a:r>
            <a:r>
              <a:rPr lang="ko" sz="1600"/>
              <a:t>의 대책이 필요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전체적으로 장애를 어떻게 감지할것인지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장애를 어떻게 해소할 것인지</a:t>
            </a:r>
            <a:endParaRPr sz="1600"/>
          </a:p>
        </p:txBody>
      </p:sp>
      <p:sp>
        <p:nvSpPr>
          <p:cNvPr id="164" name="Google Shape;164;p26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장애 처리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(3-3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r>
              <a:rPr b="1" lang="ko" sz="820">
                <a:solidFill>
                  <a:schemeClr val="dk1"/>
                </a:solidFill>
              </a:rPr>
              <a:t> | </a:t>
            </a:r>
            <a:r>
              <a:rPr b="1" lang="ko" sz="820">
                <a:solidFill>
                  <a:schemeClr val="dk1"/>
                </a:solidFill>
              </a:rPr>
              <a:t>데이터 일관성</a:t>
            </a:r>
            <a:endParaRPr b="1" sz="82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/>
          <p:nvPr/>
        </p:nvSpPr>
        <p:spPr>
          <a:xfrm>
            <a:off x="0" y="1385200"/>
            <a:ext cx="9144000" cy="321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장애 감지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(3-4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r>
              <a:rPr b="1" lang="ko" sz="820">
                <a:solidFill>
                  <a:schemeClr val="dk1"/>
                </a:solidFill>
              </a:rPr>
              <a:t> | </a:t>
            </a:r>
            <a:r>
              <a:rPr b="1" lang="ko" sz="820">
                <a:solidFill>
                  <a:schemeClr val="dk1"/>
                </a:solidFill>
              </a:rPr>
              <a:t>데이터 일관성</a:t>
            </a:r>
            <a:endParaRPr b="1" sz="820">
              <a:solidFill>
                <a:srgbClr val="EA9999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88" y="1633175"/>
            <a:ext cx="2357425" cy="23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413" y="1633175"/>
            <a:ext cx="5201201" cy="23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6329800" y="4052075"/>
            <a:ext cx="19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666666"/>
                </a:solidFill>
              </a:rPr>
              <a:t>분산형 장애 감지</a:t>
            </a:r>
            <a:br>
              <a:rPr b="1" lang="ko" sz="800">
                <a:solidFill>
                  <a:srgbClr val="666666"/>
                </a:solidFill>
              </a:rPr>
            </a:br>
            <a:r>
              <a:rPr b="1" lang="ko" sz="800">
                <a:solidFill>
                  <a:srgbClr val="666666"/>
                </a:solidFill>
              </a:rPr>
              <a:t>(Decentralized Failure Detection)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48335" y="4052075"/>
            <a:ext cx="19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666666"/>
                </a:solidFill>
              </a:rPr>
              <a:t>멀티캐스킹</a:t>
            </a:r>
            <a:br>
              <a:rPr b="1" lang="ko" sz="800">
                <a:solidFill>
                  <a:srgbClr val="666666"/>
                </a:solidFill>
              </a:rPr>
            </a:br>
            <a:r>
              <a:rPr b="1" lang="ko" sz="800">
                <a:solidFill>
                  <a:srgbClr val="666666"/>
                </a:solidFill>
              </a:rPr>
              <a:t>(Multicasting)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2780550" y="4052075"/>
            <a:ext cx="358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0" y="1831175"/>
            <a:ext cx="9144000" cy="277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/>
              <a:t>엄격한 정족수</a:t>
            </a:r>
            <a:r>
              <a:rPr lang="ko" sz="1200"/>
              <a:t> : 일시적 장애 발생 시, 쓰기/읽기를 중단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solidFill>
                  <a:srgbClr val="EA9999"/>
                </a:solidFill>
              </a:rPr>
              <a:t>느슨한 정족수</a:t>
            </a:r>
            <a:r>
              <a:rPr lang="ko" sz="1200"/>
              <a:t> : 데이터 다중화를 하면서, 일부 쓰기 작업이 실패 시, 성공한 노드에 </a:t>
            </a:r>
            <a:r>
              <a:rPr b="1" lang="ko" sz="1200">
                <a:solidFill>
                  <a:srgbClr val="EA9999"/>
                </a:solidFill>
              </a:rPr>
              <a:t>단서 후 임시 위탁(Hint Handoff)</a:t>
            </a:r>
            <a:endParaRPr b="1" sz="1200">
              <a:solidFill>
                <a:srgbClr val="EA9999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(3-5</a:t>
            </a:r>
            <a:r>
              <a:rPr b="1" lang="ko" sz="820">
                <a:solidFill>
                  <a:srgbClr val="EA9999"/>
                </a:solidFill>
              </a:rPr>
              <a:t>/5)</a:t>
            </a:r>
            <a:r>
              <a:rPr b="1" lang="ko" sz="820">
                <a:solidFill>
                  <a:schemeClr val="dk1"/>
                </a:solidFill>
              </a:rPr>
              <a:t> | </a:t>
            </a:r>
            <a:r>
              <a:rPr b="1" lang="ko" sz="820">
                <a:solidFill>
                  <a:schemeClr val="dk1"/>
                </a:solidFill>
              </a:rPr>
              <a:t>데이터 일관성 | 장애 감지 (1/3)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일시적 장애 처리</a:t>
            </a:r>
            <a:endParaRPr b="1" sz="2320">
              <a:solidFill>
                <a:srgbClr val="FFFFFF"/>
              </a:solidFill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163" y="1975725"/>
            <a:ext cx="2617674" cy="23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656150" y="41894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>
                <a:solidFill>
                  <a:srgbClr val="EA9999"/>
                </a:solidFill>
              </a:rPr>
              <a:t>반-엔트로피 프로토콜</a:t>
            </a:r>
            <a:r>
              <a:rPr lang="ko" sz="1600"/>
              <a:t>을 사용하여 동기화 + </a:t>
            </a:r>
            <a:r>
              <a:rPr b="1" lang="ko" sz="1600">
                <a:solidFill>
                  <a:srgbClr val="A4C2F4"/>
                </a:solidFill>
              </a:rPr>
              <a:t>머클 트리 알고리즘</a:t>
            </a:r>
            <a:r>
              <a:rPr lang="ko" sz="1600"/>
              <a:t> 사용</a:t>
            </a:r>
            <a:endParaRPr sz="1200"/>
          </a:p>
        </p:txBody>
      </p:sp>
      <p:sp>
        <p:nvSpPr>
          <p:cNvPr id="193" name="Google Shape;193;p29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(3-6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r>
              <a:rPr b="1" lang="ko" sz="820">
                <a:solidFill>
                  <a:schemeClr val="dk1"/>
                </a:solidFill>
              </a:rPr>
              <a:t> | 데이터 일관성</a:t>
            </a:r>
            <a:r>
              <a:rPr b="1" lang="ko" sz="820">
                <a:solidFill>
                  <a:schemeClr val="dk1"/>
                </a:solidFill>
              </a:rPr>
              <a:t> | 장애 감지 (2/3)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영구 장애 처리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0" y="1831175"/>
            <a:ext cx="9144000" cy="277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85" y="2472450"/>
            <a:ext cx="4156100" cy="9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237" y="2472450"/>
            <a:ext cx="3308468" cy="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1743822" y="3441975"/>
            <a:ext cx="19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666666"/>
                </a:solidFill>
              </a:rPr>
              <a:t>반-엔트로피 프로토콜</a:t>
            </a:r>
            <a:br>
              <a:rPr b="1" lang="ko" sz="800">
                <a:solidFill>
                  <a:srgbClr val="666666"/>
                </a:solidFill>
              </a:rPr>
            </a:br>
            <a:r>
              <a:rPr lang="ko" sz="800">
                <a:solidFill>
                  <a:srgbClr val="666666"/>
                </a:solidFill>
              </a:rPr>
              <a:t>(Anti Entropy Protocol)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5757885" y="3441975"/>
            <a:ext cx="19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666666"/>
                </a:solidFill>
              </a:rPr>
              <a:t>머클 트리</a:t>
            </a:r>
            <a:br>
              <a:rPr b="1" lang="ko" sz="800">
                <a:solidFill>
                  <a:srgbClr val="666666"/>
                </a:solidFill>
              </a:rPr>
            </a:br>
            <a:r>
              <a:rPr lang="ko" sz="800">
                <a:solidFill>
                  <a:srgbClr val="666666"/>
                </a:solidFill>
              </a:rPr>
              <a:t>(Mukle Tree)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738275" y="4019950"/>
            <a:ext cx="415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https://youtu.be/JirCwLXlH_c?si=fAHqX2fYJTaXidry</a:t>
            </a:r>
            <a:endParaRPr sz="700">
              <a:solidFill>
                <a:srgbClr val="ADADAD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5097250" y="4019950"/>
            <a:ext cx="370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https://youtu.be/qHMLy5JjbjQ?si=rdzdQqVdhobwPVLA</a:t>
            </a:r>
            <a:endParaRPr sz="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데이터를 </a:t>
            </a:r>
            <a:r>
              <a:rPr b="1" lang="ko" sz="1600">
                <a:solidFill>
                  <a:srgbClr val="EA9999"/>
                </a:solidFill>
              </a:rPr>
              <a:t>여러 데이터 센터에 다중화</a:t>
            </a:r>
            <a:r>
              <a:rPr lang="ko" sz="1600"/>
              <a:t>하는 처리 필요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마스터가 다운되면 </a:t>
            </a:r>
            <a:r>
              <a:rPr lang="ko" sz="1600">
                <a:solidFill>
                  <a:srgbClr val="EA9999"/>
                </a:solidFill>
              </a:rPr>
              <a:t>슬레이브가 승격</a:t>
            </a:r>
            <a:r>
              <a:rPr lang="ko" sz="1600"/>
              <a:t>되는 처리 필요</a:t>
            </a:r>
            <a:endParaRPr sz="1600"/>
          </a:p>
        </p:txBody>
      </p:sp>
      <p:sp>
        <p:nvSpPr>
          <p:cNvPr id="207" name="Google Shape;207;p30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(3-6/6)</a:t>
            </a:r>
            <a:r>
              <a:rPr b="1" lang="ko" sz="820">
                <a:solidFill>
                  <a:schemeClr val="dk1"/>
                </a:solidFill>
              </a:rPr>
              <a:t> | 데이터 일관성 | 장애 감지 (3/3)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데이터 센터 장애 처리</a:t>
            </a:r>
            <a:endParaRPr b="1" sz="2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시스템 아키텍처 다이어그램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(5</a:t>
            </a:r>
            <a:r>
              <a:rPr b="1" lang="ko" sz="820">
                <a:solidFill>
                  <a:srgbClr val="EA9999"/>
                </a:solidFill>
              </a:rPr>
              <a:t>/6)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0" y="1209775"/>
            <a:ext cx="9144000" cy="33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75" y="1723238"/>
            <a:ext cx="4158053" cy="22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1656150" y="41894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997500" y="2638113"/>
            <a:ext cx="780000" cy="4791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1550000" y="2267150"/>
            <a:ext cx="13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E06666"/>
                </a:solidFill>
              </a:rPr>
              <a:t>단순한 읽기/쓰기 담당</a:t>
            </a:r>
            <a:endParaRPr b="1" sz="800">
              <a:solidFill>
                <a:srgbClr val="E06666"/>
              </a:solidFill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2826850" y="2638113"/>
            <a:ext cx="320100" cy="479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1788625" y="3162675"/>
            <a:ext cx="133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6AA84F"/>
                </a:solidFill>
              </a:rPr>
              <a:t>단순한 프록시(Proxy)</a:t>
            </a:r>
            <a:endParaRPr b="1" sz="800">
              <a:solidFill>
                <a:srgbClr val="6AA84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2231525" y="3840588"/>
            <a:ext cx="167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808284"/>
                </a:solidFill>
              </a:rPr>
              <a:t>모든 노드들은</a:t>
            </a:r>
            <a:r>
              <a:rPr b="1" lang="ko" sz="800">
                <a:solidFill>
                  <a:srgbClr val="808284"/>
                </a:solidFill>
              </a:rPr>
              <a:t> 해쉬 링 </a:t>
            </a:r>
            <a:r>
              <a:rPr lang="ko" sz="800">
                <a:solidFill>
                  <a:srgbClr val="808284"/>
                </a:solidFill>
              </a:rPr>
              <a:t>위</a:t>
            </a:r>
            <a:r>
              <a:rPr lang="ko" sz="800">
                <a:solidFill>
                  <a:srgbClr val="808284"/>
                </a:solidFill>
              </a:rPr>
              <a:t>에 존재</a:t>
            </a:r>
            <a:endParaRPr sz="800">
              <a:solidFill>
                <a:srgbClr val="808284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3820900" y="1723238"/>
            <a:ext cx="1296900" cy="12954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163425" y="1723238"/>
            <a:ext cx="13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6D9EEB"/>
                </a:solidFill>
              </a:rPr>
              <a:t>정족수의 합 프로토콜</a:t>
            </a:r>
            <a:r>
              <a:rPr lang="ko" sz="800">
                <a:solidFill>
                  <a:srgbClr val="6D9EEB"/>
                </a:solidFill>
              </a:rPr>
              <a:t>으로</a:t>
            </a:r>
            <a:br>
              <a:rPr lang="ko" sz="800">
                <a:solidFill>
                  <a:srgbClr val="6D9EEB"/>
                </a:solidFill>
              </a:rPr>
            </a:br>
            <a:r>
              <a:rPr lang="ko" sz="800">
                <a:solidFill>
                  <a:srgbClr val="6D9EEB"/>
                </a:solidFill>
              </a:rPr>
              <a:t>데이터 일관성을 유지</a:t>
            </a:r>
            <a:endParaRPr sz="800">
              <a:solidFill>
                <a:srgbClr val="6D9EEB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163425" y="2155388"/>
            <a:ext cx="13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D9EEB"/>
                </a:solidFill>
              </a:rPr>
              <a:t>모든 노드는 같은 책임을 지며, </a:t>
            </a:r>
            <a:r>
              <a:rPr b="1" lang="ko" sz="800">
                <a:solidFill>
                  <a:srgbClr val="6D9EEB"/>
                </a:solidFill>
              </a:rPr>
              <a:t>SPoF가 없음</a:t>
            </a:r>
            <a:endParaRPr sz="800">
              <a:solidFill>
                <a:srgbClr val="6D9EEB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2794950" y="1690613"/>
            <a:ext cx="2350800" cy="1472100"/>
          </a:xfrm>
          <a:prstGeom prst="rect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5163425" y="2638113"/>
            <a:ext cx="274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C27BA0"/>
                </a:solidFill>
              </a:rPr>
              <a:t>분산형 장애 감지 기술</a:t>
            </a:r>
            <a:r>
              <a:rPr lang="ko" sz="800">
                <a:solidFill>
                  <a:srgbClr val="C27BA0"/>
                </a:solidFill>
              </a:rPr>
              <a:t>을 사용하며,</a:t>
            </a:r>
            <a:br>
              <a:rPr lang="ko" sz="800">
                <a:solidFill>
                  <a:srgbClr val="C27BA0"/>
                </a:solidFill>
              </a:rPr>
            </a:br>
            <a:r>
              <a:rPr lang="ko" sz="800">
                <a:solidFill>
                  <a:srgbClr val="C27BA0"/>
                </a:solidFill>
              </a:rPr>
              <a:t>일시적 장애는 느슨한 정족수의 합 프로토콜로</a:t>
            </a:r>
            <a:br>
              <a:rPr lang="ko" sz="800">
                <a:solidFill>
                  <a:srgbClr val="C27BA0"/>
                </a:solidFill>
              </a:rPr>
            </a:br>
            <a:r>
              <a:rPr lang="ko" sz="800">
                <a:solidFill>
                  <a:srgbClr val="C27BA0"/>
                </a:solidFill>
              </a:rPr>
              <a:t>영구적 장애는 반-엔트로피 프로토콜에 머클 트리로 복원</a:t>
            </a:r>
            <a:endParaRPr sz="800">
              <a:solidFill>
                <a:srgbClr val="C27BA0"/>
              </a:solidFill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1288600" y="1666263"/>
            <a:ext cx="3897600" cy="23943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163425" y="3506463"/>
            <a:ext cx="274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CC0000"/>
                </a:solidFill>
              </a:rPr>
              <a:t>다수의 물리적인 지역</a:t>
            </a:r>
            <a:r>
              <a:rPr lang="ko" sz="800">
                <a:solidFill>
                  <a:srgbClr val="CC0000"/>
                </a:solidFill>
              </a:rPr>
              <a:t>에 분산할 필요가 있음</a:t>
            </a:r>
            <a:endParaRPr sz="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키-값 저장소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비관계형 데이터베이스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키는 주로 고유 식별자(Unique Identifier)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값은 문자열</a:t>
            </a:r>
            <a:r>
              <a:rPr lang="ko" sz="1600"/>
              <a:t>, 리스트, 객체, …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요약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(6/6)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0" y="1209775"/>
            <a:ext cx="9144000" cy="33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13" y="1273150"/>
            <a:ext cx="4833576" cy="29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1656150" y="41894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감사합니다.</a:t>
            </a:r>
            <a:endParaRPr b="1" sz="23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키-값 쌍의 크기는 10KB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큰 데이터를 저장 가능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높은 가용성(High Availability)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높은 확장성(High Scalability)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데이터 일관성 수준은 조정이 가능해야함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" sz="1600"/>
              <a:t>응답 지연시간이 짧아야함</a:t>
            </a:r>
            <a:endParaRPr b="1" sz="1600"/>
          </a:p>
        </p:txBody>
      </p:sp>
      <p:sp>
        <p:nvSpPr>
          <p:cNvPr id="69" name="Google Shape;69;p15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문</a:t>
            </a:r>
            <a:r>
              <a:rPr b="1" lang="ko" sz="2320">
                <a:solidFill>
                  <a:srgbClr val="FFFFFF"/>
                </a:solidFill>
              </a:rPr>
              <a:t>제 이해 및 설계 범위 확정</a:t>
            </a:r>
            <a:endParaRPr b="1" sz="2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키-값 쌍 전체를</a:t>
            </a:r>
            <a:r>
              <a:rPr b="1" lang="ko" sz="1600"/>
              <a:t> </a:t>
            </a:r>
            <a:r>
              <a:rPr b="1" lang="ko" sz="1600">
                <a:solidFill>
                  <a:srgbClr val="EA9999"/>
                </a:solidFill>
              </a:rPr>
              <a:t>메모리</a:t>
            </a:r>
            <a:r>
              <a:rPr lang="ko" sz="1600"/>
              <a:t>에 해시 테이블로 저장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A9999"/>
                </a:solidFill>
              </a:rPr>
              <a:t>메모리 상한선</a:t>
            </a:r>
            <a:r>
              <a:rPr lang="ko" sz="1200"/>
              <a:t> 만큼의 용량의 제약이 있으며, 아래의 방법으로 해결 가능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데이터 압축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저장장소 이중화(메모리 + 디스크)</a:t>
            </a:r>
            <a:endParaRPr sz="1200"/>
          </a:p>
        </p:txBody>
      </p:sp>
      <p:sp>
        <p:nvSpPr>
          <p:cNvPr id="75" name="Google Shape;75;p16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단일 서버 키-값 저장소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단일</a:t>
            </a:r>
            <a:r>
              <a:rPr b="1" lang="ko" sz="820">
                <a:solidFill>
                  <a:srgbClr val="FFFFFF"/>
                </a:solidFill>
              </a:rPr>
              <a:t> 서버 키-값 저장소</a:t>
            </a:r>
            <a:endParaRPr b="1" sz="8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00"/>
              <a:t>5장</a:t>
            </a:r>
            <a:r>
              <a:rPr lang="ko" sz="1600"/>
              <a:t>에서 언급한 </a:t>
            </a:r>
            <a:r>
              <a:rPr b="1" lang="ko" sz="1600">
                <a:solidFill>
                  <a:srgbClr val="EA9999"/>
                </a:solidFill>
              </a:rPr>
              <a:t>안정 해쉬 + 가상 노드 기법</a:t>
            </a:r>
            <a:r>
              <a:rPr lang="ko" sz="1600"/>
              <a:t>을 이용해서 </a:t>
            </a:r>
            <a:r>
              <a:rPr b="1" lang="ko" sz="1600">
                <a:solidFill>
                  <a:srgbClr val="EA9999"/>
                </a:solidFill>
              </a:rPr>
              <a:t>데이터를 분산 저장</a:t>
            </a:r>
            <a:endParaRPr b="1" sz="1200">
              <a:solidFill>
                <a:srgbClr val="EA9999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안정 해쉬 + 가상 노드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51779" l="665" r="0" t="4022"/>
          <a:stretch/>
        </p:blipFill>
        <p:spPr>
          <a:xfrm>
            <a:off x="1898288" y="2170075"/>
            <a:ext cx="5347424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아래 3가지 중에 2가지를 얻으려면, </a:t>
            </a:r>
            <a:r>
              <a:rPr b="1" lang="ko" sz="1600">
                <a:solidFill>
                  <a:srgbClr val="EA9999"/>
                </a:solidFill>
              </a:rPr>
              <a:t>1가지는 반드시 희생</a:t>
            </a:r>
            <a:r>
              <a:rPr lang="ko" sz="1600"/>
              <a:t>되어야 함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데이터 일관성(Consistency) : 모든 클라이언트는 어떤 노드에서든 </a:t>
            </a:r>
            <a:r>
              <a:rPr b="1" lang="ko" sz="1200">
                <a:solidFill>
                  <a:srgbClr val="EA9999"/>
                </a:solidFill>
              </a:rPr>
              <a:t>같은 정보</a:t>
            </a:r>
            <a:r>
              <a:rPr lang="ko" sz="1200"/>
              <a:t>를 봐야함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가용성(Availability) : 일부 노드에 장애가 발생해도 </a:t>
            </a:r>
            <a:r>
              <a:rPr b="1" lang="ko" sz="1200">
                <a:solidFill>
                  <a:srgbClr val="EA9999"/>
                </a:solidFill>
              </a:rPr>
              <a:t>항상 응답</a:t>
            </a:r>
            <a:r>
              <a:rPr lang="ko" sz="1200"/>
              <a:t>을 받을 수 있어야함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파티션 감내(Partition Tolerance) : </a:t>
            </a:r>
            <a:r>
              <a:rPr b="1" lang="ko" sz="1200">
                <a:solidFill>
                  <a:srgbClr val="EA9999"/>
                </a:solidFill>
              </a:rPr>
              <a:t>네트워크에 파티션</a:t>
            </a:r>
            <a:r>
              <a:rPr lang="ko" sz="1200"/>
              <a:t>이 생기더라도 시스템은 계속 동작해야함</a:t>
            </a:r>
            <a:endParaRPr sz="1200"/>
          </a:p>
        </p:txBody>
      </p:sp>
      <p:sp>
        <p:nvSpPr>
          <p:cNvPr id="90" name="Google Shape;90;p18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분산 시스템과 CAP 정리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</a:t>
            </a:r>
            <a:endParaRPr b="1" sz="820">
              <a:solidFill>
                <a:srgbClr val="FFFFFF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488" y="2595938"/>
            <a:ext cx="2467025" cy="1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656150" y="4394100"/>
            <a:ext cx="583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ADADAD"/>
                </a:solidFill>
              </a:rPr>
              <a:t>https://inblog.ai/unchaptered/whats-cap-theorem-in-distributed-system-17681</a:t>
            </a:r>
            <a:endParaRPr sz="9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이상적으로는 </a:t>
            </a:r>
            <a:r>
              <a:rPr b="1" lang="ko" sz="1600">
                <a:solidFill>
                  <a:srgbClr val="EA9999"/>
                </a:solidFill>
              </a:rPr>
              <a:t>네트워크 파티션</a:t>
            </a:r>
            <a:r>
              <a:rPr lang="ko" sz="1600"/>
              <a:t>되는 상황이 </a:t>
            </a:r>
            <a:r>
              <a:rPr b="1" lang="ko" sz="1600"/>
              <a:t>절대로 일어나지 않을 것</a:t>
            </a:r>
            <a:endParaRPr b="1"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solidFill>
                  <a:srgbClr val="EA9999"/>
                </a:solidFill>
              </a:rPr>
              <a:t>C</a:t>
            </a:r>
            <a:r>
              <a:rPr lang="ko" sz="1200"/>
              <a:t>onsistency | n1에 기록된 데이터는 자동으로 n2, n3에 저장됨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solidFill>
                  <a:srgbClr val="EA9999"/>
                </a:solidFill>
              </a:rPr>
              <a:t>A</a:t>
            </a:r>
            <a:r>
              <a:rPr lang="ko" sz="1200"/>
              <a:t>vailability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solidFill>
                  <a:srgbClr val="EA9999"/>
                </a:solidFill>
              </a:rPr>
              <a:t>P</a:t>
            </a:r>
            <a:r>
              <a:rPr lang="ko" sz="1200"/>
              <a:t>artition Tolerance</a:t>
            </a:r>
            <a:endParaRPr b="1" sz="1200"/>
          </a:p>
        </p:txBody>
      </p:sp>
      <p:sp>
        <p:nvSpPr>
          <p:cNvPr id="99" name="Google Shape;99;p19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이상적 상태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CAP 정리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0" y="2537400"/>
            <a:ext cx="9144000" cy="22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656150" y="43842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ADADAD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500">
              <a:solidFill>
                <a:srgbClr val="ADADAD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900" y="2674825"/>
            <a:ext cx="1834199" cy="17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현실적으로는 </a:t>
            </a:r>
            <a:r>
              <a:rPr b="1" lang="ko" sz="1600">
                <a:solidFill>
                  <a:srgbClr val="EA9999"/>
                </a:solidFill>
              </a:rPr>
              <a:t>네트워크 파티션</a:t>
            </a:r>
            <a:r>
              <a:rPr lang="ko" sz="1600"/>
              <a:t>을 피할 수 없음</a:t>
            </a:r>
            <a:br>
              <a:rPr lang="ko" sz="1600"/>
            </a:br>
            <a:r>
              <a:rPr lang="ko" sz="1600"/>
              <a:t>그리고 네트워크 파티션은 Availability, Consistency에 영향을 미침</a:t>
            </a:r>
            <a:endParaRPr sz="16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solidFill>
                  <a:srgbClr val="EA9999"/>
                </a:solidFill>
              </a:rPr>
              <a:t>C</a:t>
            </a:r>
            <a:r>
              <a:rPr lang="ko" sz="1200"/>
              <a:t>onsistency, </a:t>
            </a:r>
            <a:r>
              <a:rPr b="1" lang="ko" sz="1200">
                <a:solidFill>
                  <a:srgbClr val="EA9999"/>
                </a:solidFill>
              </a:rPr>
              <a:t>A</a:t>
            </a:r>
            <a:r>
              <a:rPr lang="ko" sz="1200"/>
              <a:t>vailability | 둘 중 하나 포기해야함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ko" sz="1200">
                <a:solidFill>
                  <a:srgbClr val="EA9999"/>
                </a:solidFill>
              </a:rPr>
              <a:t>P</a:t>
            </a:r>
            <a:r>
              <a:rPr lang="ko" sz="1200"/>
              <a:t>artition Tolerance | 포기 불가</a:t>
            </a:r>
            <a:endParaRPr sz="1600"/>
          </a:p>
        </p:txBody>
      </p:sp>
      <p:sp>
        <p:nvSpPr>
          <p:cNvPr id="109" name="Google Shape;109;p20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실세계의 분산 시스템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CAP 정리</a:t>
            </a:r>
            <a:endParaRPr b="1" sz="820">
              <a:solidFill>
                <a:srgbClr val="EA9999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0" y="2537400"/>
            <a:ext cx="9144000" cy="22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656150" y="4384275"/>
            <a:ext cx="583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lt2"/>
                </a:solidFill>
              </a:rPr>
              <a:t>https://velog.io/@bbkyoo/%EA%B0%80%EC%83%81-%EB%A9%B4%EC%A0%91-%EC%82%AC%EB%A1%80%EB%A1%9C-%EB%B0%B0%EC%9A%B0%EB%8A%94-%EB%8C%80%EA%B7%9C%EB%AA%A8-%EC%8B%9C%EC%8A%A4%ED%85%9C-%EC%84%A4%EA%B3%84-%EA%B8%B0%EC%B4%88-6%EC%9E%A5-%ED%82%A4-%EA%B0%92-%EC%A0%80%EC%9E%A5%EC%86%8C-%EC%84%A4%EA%B3%84</a:t>
            </a:r>
            <a:endParaRPr sz="700">
              <a:solidFill>
                <a:srgbClr val="ADADAD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637" y="2679725"/>
            <a:ext cx="1888725" cy="1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데이터를 어떻게 다양한 파티션에 분배할 것인가?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 → </a:t>
            </a:r>
            <a:r>
              <a:rPr b="1" lang="ko" sz="1200"/>
              <a:t>안정 해쉬(Consistent Hash)</a:t>
            </a:r>
            <a:r>
              <a:rPr lang="ko" sz="1200"/>
              <a:t>를 사용해서 가능</a:t>
            </a:r>
            <a:endParaRPr sz="1200"/>
          </a:p>
        </p:txBody>
      </p:sp>
      <p:sp>
        <p:nvSpPr>
          <p:cNvPr id="119" name="Google Shape;119;p21"/>
          <p:cNvSpPr txBox="1"/>
          <p:nvPr/>
        </p:nvSpPr>
        <p:spPr>
          <a:xfrm>
            <a:off x="285050" y="466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20">
                <a:solidFill>
                  <a:srgbClr val="FFFFFF"/>
                </a:solidFill>
              </a:rPr>
              <a:t>데이터 파티션</a:t>
            </a:r>
            <a:endParaRPr b="1" sz="2320"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85050" y="313750"/>
            <a:ext cx="85206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20">
                <a:solidFill>
                  <a:srgbClr val="FFFFFF"/>
                </a:solidFill>
              </a:rPr>
              <a:t>분산 서버 키-값 저장소 | </a:t>
            </a:r>
            <a:r>
              <a:rPr b="1" lang="ko" sz="820">
                <a:solidFill>
                  <a:srgbClr val="EA9999"/>
                </a:solidFill>
              </a:rPr>
              <a:t>시스템 컴포넌트 (1/6)</a:t>
            </a:r>
            <a:endParaRPr b="1" sz="82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