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7bd705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7bd705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bc822cf9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bc822cf9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c822cf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c822cf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bc822cf9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bc822cf9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bc822cf9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bc822cf9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bc822cf9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bc822cf9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c822c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c822c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822cf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822cf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c822cf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c822cf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c822cf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c822cf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7bd70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7bd70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7bd705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7bd705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37bd705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37bd705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[참고] 처리율 제한 알고리즘 상세 (5/5)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이동 윈도 카운터 알고리즘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고정 윈도 카운터 + 이동 윈도 로깅 알고리즘 결합</a:t>
            </a:r>
            <a:endParaRPr sz="1000"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짧은 시간에 몰리는 트래픽에 잘 대응함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메모리 효율이 좋음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추정치를 기반으로 한도 보다 더 허용되거나 버려질 수 있음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2단계) 개략적 설계안 제시 및 동의 구하기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개략적인 아키텍처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요청 접수 카운터를 추적 대상별로 관리 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사용자, IP, API 엔드포인트, 서비스 단위?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카운터 값이 한도를 넘어서면 한도를 넘은 요청은 거부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카운터는 어디 보관할 것인가?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데이터베이스 vs </a:t>
            </a:r>
            <a:r>
              <a:rPr b="1" lang="ko" sz="1000"/>
              <a:t>메모리 캐시</a:t>
            </a:r>
            <a:r>
              <a:rPr lang="ko" sz="1000"/>
              <a:t> (빠르고 TTL 지원)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레디스(Redis)는 메모리 기반 저장장치로서 처리율 제한 장치 구현 시 많이 사용함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 원리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클라이언트가 처리율 제한 미들웨어에게 요청을 보냄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처리율 제한 미들어는 지정 버킷에서 카운터를 가져와서 한도에 도달 했는지 여부를 검사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한도 도달 시 요청 거부, 그렇지 않다면 요청은 API에 전달. 미들웨어는 카운터의 값을 증가 시킨 후 저장</a:t>
            </a:r>
            <a:endParaRPr sz="1000"/>
          </a:p>
        </p:txBody>
      </p:sp>
      <p:sp>
        <p:nvSpPr>
          <p:cNvPr id="123" name="Google Shape;123;p23"/>
          <p:cNvSpPr/>
          <p:nvPr/>
        </p:nvSpPr>
        <p:spPr>
          <a:xfrm>
            <a:off x="4791325" y="1984725"/>
            <a:ext cx="8364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클라이언트</a:t>
            </a:r>
            <a:endParaRPr sz="1000"/>
          </a:p>
        </p:txBody>
      </p:sp>
      <p:sp>
        <p:nvSpPr>
          <p:cNvPr id="124" name="Google Shape;124;p23"/>
          <p:cNvSpPr/>
          <p:nvPr/>
        </p:nvSpPr>
        <p:spPr>
          <a:xfrm>
            <a:off x="7887700" y="1984725"/>
            <a:ext cx="8364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API 서버</a:t>
            </a:r>
            <a:endParaRPr sz="1000"/>
          </a:p>
        </p:txBody>
      </p:sp>
      <p:sp>
        <p:nvSpPr>
          <p:cNvPr id="125" name="Google Shape;125;p23"/>
          <p:cNvSpPr/>
          <p:nvPr/>
        </p:nvSpPr>
        <p:spPr>
          <a:xfrm>
            <a:off x="6159663" y="1830675"/>
            <a:ext cx="1196100" cy="7044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처리율 제한 미들웨어</a:t>
            </a:r>
            <a:endParaRPr sz="1000"/>
          </a:p>
        </p:txBody>
      </p:sp>
      <p:cxnSp>
        <p:nvCxnSpPr>
          <p:cNvPr id="126" name="Google Shape;126;p23"/>
          <p:cNvCxnSpPr>
            <a:stCxn id="123" idx="3"/>
            <a:endCxn id="125" idx="3"/>
          </p:cNvCxnSpPr>
          <p:nvPr/>
        </p:nvCxnSpPr>
        <p:spPr>
          <a:xfrm>
            <a:off x="5627725" y="2182875"/>
            <a:ext cx="5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3"/>
          <p:cNvCxnSpPr>
            <a:endCxn id="124" idx="1"/>
          </p:cNvCxnSpPr>
          <p:nvPr/>
        </p:nvCxnSpPr>
        <p:spPr>
          <a:xfrm>
            <a:off x="7355800" y="2182875"/>
            <a:ext cx="5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/>
          <p:nvPr/>
        </p:nvSpPr>
        <p:spPr>
          <a:xfrm>
            <a:off x="6363375" y="3191775"/>
            <a:ext cx="788700" cy="630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레디스</a:t>
            </a:r>
            <a:endParaRPr sz="1000"/>
          </a:p>
        </p:txBody>
      </p:sp>
      <p:cxnSp>
        <p:nvCxnSpPr>
          <p:cNvPr id="129" name="Google Shape;129;p23"/>
          <p:cNvCxnSpPr>
            <a:endCxn id="128" idx="1"/>
          </p:cNvCxnSpPr>
          <p:nvPr/>
        </p:nvCxnSpPr>
        <p:spPr>
          <a:xfrm>
            <a:off x="6750525" y="2531475"/>
            <a:ext cx="72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단계) 상세 설계 (</a:t>
            </a:r>
            <a:r>
              <a:rPr lang="ko"/>
              <a:t>1/3</a:t>
            </a:r>
            <a:r>
              <a:rPr lang="ko"/>
              <a:t>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처리율 제한 규칙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보통 설정 파일 형태로 디스크 저장</a:t>
            </a:r>
            <a:endParaRPr b="1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예시) 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처리율 한도 초과 트래픽의 처리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한도 제한 시 API는 HTTP 429 응답 전송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한도 제한 메시지를 보관하여 나중에 처리 할 수도 있음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HTTP 응답 헤더 정보 (예시)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X-Ratelimit-Remaining: 윈도 내에 남은 처리 가능 요청수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X-Ratelimit-Limit: 매 윈도마다 클라이언트가 전송할 수 있는 요청 수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X-Ratelimit-Retry-After: 한도 제한에 걸리지 않으려면 몇 초 뒤에 다시 보내야 하는 지 알림</a:t>
            </a:r>
            <a:endParaRPr sz="1000"/>
          </a:p>
        </p:txBody>
      </p:sp>
      <p:sp>
        <p:nvSpPr>
          <p:cNvPr id="137" name="Google Shape;137;p24"/>
          <p:cNvSpPr/>
          <p:nvPr/>
        </p:nvSpPr>
        <p:spPr>
          <a:xfrm>
            <a:off x="924925" y="2113175"/>
            <a:ext cx="3096300" cy="12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domain: messaing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descriptors: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- key: message_type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value: marketing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rate_limit: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unit: day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requests_per_units: 5 </a:t>
            </a:r>
            <a:endParaRPr sz="1000"/>
          </a:p>
        </p:txBody>
      </p:sp>
      <p:sp>
        <p:nvSpPr>
          <p:cNvPr id="138" name="Google Shape;138;p24"/>
          <p:cNvSpPr/>
          <p:nvPr/>
        </p:nvSpPr>
        <p:spPr>
          <a:xfrm>
            <a:off x="924925" y="3441250"/>
            <a:ext cx="3096300" cy="12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domain: auth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descriptors: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- key: auth_type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value: login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rate_limit: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unit: minute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requests_per_units: 5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</a:t>
            </a:r>
            <a:r>
              <a:rPr lang="ko"/>
              <a:t>(2/3)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상세 설계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처리율 제한 규칙은 디스크에 보관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클라이언트 요청은 미들웨어가 먼저 처리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미들웨어는 제한 규칙을 캐시에서 가져옴. 카운터 및 마지막 요청의 타임스탬프를 레디스 캐시에서 가져옴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해당 요청이 처리율 제한에 걸리지 않은 경우 응답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해당 요청이 처리율 제한에 걸린다면 429 too many request 에러를 클라이언트에 보냄. 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해당 요청은 버리거나 메시지 큐에 보관할 수도 있음</a:t>
            </a:r>
            <a:endParaRPr sz="1000"/>
          </a:p>
        </p:txBody>
      </p:sp>
      <p:sp>
        <p:nvSpPr>
          <p:cNvPr id="145" name="Google Shape;145;p25"/>
          <p:cNvSpPr/>
          <p:nvPr/>
        </p:nvSpPr>
        <p:spPr>
          <a:xfrm>
            <a:off x="4451000" y="2138575"/>
            <a:ext cx="7116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클라이언트</a:t>
            </a:r>
            <a:endParaRPr sz="800"/>
          </a:p>
        </p:txBody>
      </p:sp>
      <p:sp>
        <p:nvSpPr>
          <p:cNvPr id="146" name="Google Shape;146;p25"/>
          <p:cNvSpPr/>
          <p:nvPr/>
        </p:nvSpPr>
        <p:spPr>
          <a:xfrm>
            <a:off x="7223725" y="2138575"/>
            <a:ext cx="6567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API 서버</a:t>
            </a:r>
            <a:endParaRPr sz="800"/>
          </a:p>
        </p:txBody>
      </p:sp>
      <p:sp>
        <p:nvSpPr>
          <p:cNvPr id="147" name="Google Shape;147;p25"/>
          <p:cNvSpPr/>
          <p:nvPr/>
        </p:nvSpPr>
        <p:spPr>
          <a:xfrm>
            <a:off x="5586900" y="2015575"/>
            <a:ext cx="992400" cy="5505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처리율 제한 미들웨어</a:t>
            </a:r>
            <a:endParaRPr sz="800"/>
          </a:p>
        </p:txBody>
      </p:sp>
      <p:cxnSp>
        <p:nvCxnSpPr>
          <p:cNvPr id="148" name="Google Shape;148;p25"/>
          <p:cNvCxnSpPr>
            <a:stCxn id="145" idx="3"/>
            <a:endCxn id="147" idx="3"/>
          </p:cNvCxnSpPr>
          <p:nvPr/>
        </p:nvCxnSpPr>
        <p:spPr>
          <a:xfrm>
            <a:off x="5162600" y="2290825"/>
            <a:ext cx="42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47" idx="0"/>
            <a:endCxn id="146" idx="1"/>
          </p:cNvCxnSpPr>
          <p:nvPr/>
        </p:nvCxnSpPr>
        <p:spPr>
          <a:xfrm>
            <a:off x="6579300" y="2290825"/>
            <a:ext cx="6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5"/>
          <p:cNvSpPr/>
          <p:nvPr/>
        </p:nvSpPr>
        <p:spPr>
          <a:xfrm>
            <a:off x="7003600" y="2838900"/>
            <a:ext cx="656700" cy="47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레디스</a:t>
            </a:r>
            <a:endParaRPr sz="800"/>
          </a:p>
        </p:txBody>
      </p:sp>
      <p:cxnSp>
        <p:nvCxnSpPr>
          <p:cNvPr id="151" name="Google Shape;151;p25"/>
          <p:cNvCxnSpPr>
            <a:stCxn id="152" idx="1"/>
            <a:endCxn id="153" idx="3"/>
          </p:cNvCxnSpPr>
          <p:nvPr/>
        </p:nvCxnSpPr>
        <p:spPr>
          <a:xfrm rot="10800000">
            <a:off x="7656625" y="1678550"/>
            <a:ext cx="3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/>
          <p:nvPr/>
        </p:nvSpPr>
        <p:spPr>
          <a:xfrm>
            <a:off x="6999988" y="1526300"/>
            <a:ext cx="6567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Cache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(규칙)</a:t>
            </a:r>
            <a:endParaRPr sz="800"/>
          </a:p>
        </p:txBody>
      </p:sp>
      <p:sp>
        <p:nvSpPr>
          <p:cNvPr id="154" name="Google Shape;154;p25"/>
          <p:cNvSpPr/>
          <p:nvPr/>
        </p:nvSpPr>
        <p:spPr>
          <a:xfrm>
            <a:off x="8044675" y="998000"/>
            <a:ext cx="7116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클라이언트</a:t>
            </a:r>
            <a:endParaRPr sz="800"/>
          </a:p>
        </p:txBody>
      </p:sp>
      <p:sp>
        <p:nvSpPr>
          <p:cNvPr id="152" name="Google Shape;152;p25"/>
          <p:cNvSpPr/>
          <p:nvPr/>
        </p:nvSpPr>
        <p:spPr>
          <a:xfrm>
            <a:off x="8010625" y="1526300"/>
            <a:ext cx="779700" cy="30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작업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프로세스</a:t>
            </a:r>
            <a:endParaRPr sz="800"/>
          </a:p>
        </p:txBody>
      </p:sp>
      <p:sp>
        <p:nvSpPr>
          <p:cNvPr id="155" name="Google Shape;155;p25"/>
          <p:cNvSpPr/>
          <p:nvPr/>
        </p:nvSpPr>
        <p:spPr>
          <a:xfrm>
            <a:off x="6726600" y="4324000"/>
            <a:ext cx="1284025" cy="3045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메시지 큐</a:t>
            </a:r>
            <a:endParaRPr sz="800"/>
          </a:p>
        </p:txBody>
      </p:sp>
      <p:sp>
        <p:nvSpPr>
          <p:cNvPr id="156" name="Google Shape;156;p25"/>
          <p:cNvSpPr/>
          <p:nvPr/>
        </p:nvSpPr>
        <p:spPr>
          <a:xfrm>
            <a:off x="7023850" y="3534675"/>
            <a:ext cx="609000" cy="477000"/>
          </a:xfrm>
          <a:prstGeom prst="teardrop">
            <a:avLst>
              <a:gd fmla="val 10838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요청버럼</a:t>
            </a:r>
            <a:endParaRPr sz="800"/>
          </a:p>
        </p:txBody>
      </p:sp>
      <p:cxnSp>
        <p:nvCxnSpPr>
          <p:cNvPr id="157" name="Google Shape;157;p25"/>
          <p:cNvCxnSpPr>
            <a:stCxn id="147" idx="0"/>
            <a:endCxn id="153" idx="1"/>
          </p:cNvCxnSpPr>
          <p:nvPr/>
        </p:nvCxnSpPr>
        <p:spPr>
          <a:xfrm flipH="1" rot="10800000">
            <a:off x="6579300" y="1678525"/>
            <a:ext cx="420600" cy="6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/>
          <p:nvPr/>
        </p:nvCxnSpPr>
        <p:spPr>
          <a:xfrm flipH="1" rot="10800000">
            <a:off x="6579300" y="1678525"/>
            <a:ext cx="420600" cy="6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47" idx="0"/>
            <a:endCxn id="150" idx="2"/>
          </p:cNvCxnSpPr>
          <p:nvPr/>
        </p:nvCxnSpPr>
        <p:spPr>
          <a:xfrm>
            <a:off x="6579300" y="2290825"/>
            <a:ext cx="424200" cy="7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5"/>
          <p:cNvCxnSpPr>
            <a:stCxn id="152" idx="0"/>
            <a:endCxn id="154" idx="2"/>
          </p:cNvCxnSpPr>
          <p:nvPr/>
        </p:nvCxnSpPr>
        <p:spPr>
          <a:xfrm rot="10800000">
            <a:off x="8400475" y="1302500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5"/>
          <p:cNvCxnSpPr>
            <a:stCxn id="147" idx="1"/>
            <a:endCxn id="145" idx="2"/>
          </p:cNvCxnSpPr>
          <p:nvPr/>
        </p:nvCxnSpPr>
        <p:spPr>
          <a:xfrm flipH="1" rot="5400000">
            <a:off x="5552120" y="1697725"/>
            <a:ext cx="123000" cy="1613700"/>
          </a:xfrm>
          <a:prstGeom prst="bentConnector3">
            <a:avLst>
              <a:gd fmla="val -9937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5"/>
          <p:cNvCxnSpPr>
            <a:endCxn id="156" idx="4"/>
          </p:cNvCxnSpPr>
          <p:nvPr/>
        </p:nvCxnSpPr>
        <p:spPr>
          <a:xfrm flipH="1" rot="10800000">
            <a:off x="6427450" y="3773175"/>
            <a:ext cx="596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5"/>
          <p:cNvCxnSpPr>
            <a:endCxn id="155" idx="1"/>
          </p:cNvCxnSpPr>
          <p:nvPr/>
        </p:nvCxnSpPr>
        <p:spPr>
          <a:xfrm>
            <a:off x="6427500" y="3795550"/>
            <a:ext cx="2991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4" name="Google Shape;164;p25"/>
          <p:cNvSpPr txBox="1"/>
          <p:nvPr/>
        </p:nvSpPr>
        <p:spPr>
          <a:xfrm>
            <a:off x="6678925" y="2073763"/>
            <a:ext cx="5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성공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517188" y="3534675"/>
            <a:ext cx="5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옵션1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743250" y="2961825"/>
            <a:ext cx="77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스로틀링됨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134113" y="4011675"/>
            <a:ext cx="5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옵션2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3단계) 상세 설계 (3/3)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분산 환경에서의 처리율 제한 장치의 구현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경쟁 조건</a:t>
            </a:r>
            <a:r>
              <a:rPr b="1" lang="ko"/>
              <a:t> 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레디스에서 카운터의 값을 읽음 (couter)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counter + 1의 값이 임계치를 넘는지 확인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넘지 않는다면 레디스에 보관된 카운터 값을 1 증가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병행성이 심한 환경에서 경쟁 조건 이슈가 발생할 수 있음 (요청1이 미완료 상태에서 요청2 병행 실행)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해결책 : 락 (루아 스크립트, Redis 정렬집합)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동기화 이슈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처리율 제한 장치가 여러대인 경우 동기화 필요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고정 세션 (동일 클라이언트 요청은 같은 장치)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중앙 집중형 데이터 저장소 (레디스) </a:t>
            </a:r>
            <a:endParaRPr sz="1000"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성능 최적화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에지서버 - 트래픽을 가장 가까운 에지 서버로 전달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최종 일관성 모델 사용 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모니터링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채택된 처리율 제한 알고리즘이 효과적인가?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정의한 처리율 제한 규칙이 효과적인가?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단계) 마무리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ko"/>
              <a:t>추가 고려사항</a:t>
            </a:r>
            <a:endParaRPr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경성(hard) or 연성(soft) 처리율 제한</a:t>
            </a:r>
            <a:endParaRPr b="1"/>
          </a:p>
          <a:p>
            <a:pPr indent="-184150" lvl="1" marL="45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다양한 계층에서의 처리율 제한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애플리케이션 계층 외 물리, 데이터링크, 네트워크, 전송, 세션, 프리젠테이션 계층에서의 처리</a:t>
            </a:r>
            <a:endParaRPr sz="1000"/>
          </a:p>
          <a:p>
            <a:pPr indent="-184150" lvl="1" marL="45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처리율 제한 회피 방법. 클라이언트 설계 방안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클라이언트 측 캐시를 사용하여 API 호출 회수를 줄임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짧은 시간 너무 많은 메시지를 보내지 않도록 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예외나 에러 처리를 통해 우아하게(gracefully) 복구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재시도(retry) 로직 구현 시 충분한 백오프(back-off) 시간을 둠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 처리율 제한 장치의 설계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처리율 제한 장치란?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/>
              <a:t>클라이언트 또는 서비스가 보내는 트래픽의 처리율을 제어하기 위한 장치</a:t>
            </a:r>
            <a:endParaRPr sz="1000"/>
          </a:p>
          <a:p>
            <a:pPr indent="-171450" lvl="1" marL="45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API 요청 횟수 임계치 초과 시 호출 처리 중단시킴</a:t>
            </a:r>
            <a:r>
              <a:rPr lang="ko"/>
              <a:t> </a:t>
            </a:r>
            <a:endParaRPr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사용자는 초당 2회 이상 새글을 올릴 수 없다.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동일 IP에서 하루에 10개 이상 계정을 생성할 수 없다.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동일 디바이스로 주당 5회 이상 리워드를 요청 할 수 없다.</a:t>
            </a:r>
            <a:endParaRPr sz="1000"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처리율 제한 장치를 사용하는 이유</a:t>
            </a:r>
            <a:endParaRPr/>
          </a:p>
          <a:p>
            <a:pPr indent="-171450" lvl="1" marL="45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DoS 공격에 의한 자원 고갈 방지</a:t>
            </a:r>
            <a:endParaRPr b="1" sz="1000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임계치 초과 요청에 대해서 처리를 중단함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비용 절감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추가 요청 처리 제한으로 서버 자원 절감, 우선 순위가 높은 API에 자원 할당 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제 3자(third-party) API 사용료 지불 시 과금 비용 절감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서버 과부하 방지</a:t>
            </a:r>
            <a:endParaRPr b="1"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봇(bot) 혹은 사용자의 잘못된 이용 패턴으로 유바로딘 트래픽을 걸러냄  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1단계) 문제 이해 및 설계 범위 확장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요구사항 인터뷰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처리율 제한 장치의 위치 : 클라이언트 or 서버측?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⇒"/>
            </a:pPr>
            <a:r>
              <a:rPr lang="ko" sz="1000"/>
              <a:t>서버측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API 호출 제어 기준 : IP or 사용자 ID?</a:t>
            </a:r>
            <a:endParaRPr b="1"/>
          </a:p>
          <a:p>
            <a:pPr indent="-1460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Char char="⇒"/>
            </a:pPr>
            <a:r>
              <a:rPr lang="ko" sz="1000"/>
              <a:t>다양한 형태의 제어규칙을 정의할 수 있고, 유연해야 함</a:t>
            </a:r>
            <a:endParaRPr sz="8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시스템 규모 : 스타트업 or 사용자 많은 큰 기업?</a:t>
            </a:r>
            <a:endParaRPr b="1"/>
          </a:p>
          <a:p>
            <a:pPr indent="-1460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Char char="⇒"/>
            </a:pPr>
            <a:r>
              <a:rPr lang="ko" sz="1000"/>
              <a:t>대규모 요청을 처리 할 수 있어야 함</a:t>
            </a:r>
            <a:endParaRPr sz="1000"/>
          </a:p>
          <a:p>
            <a:pPr indent="-1841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분산 환경 여부? </a:t>
            </a:r>
            <a:r>
              <a:rPr lang="ko" sz="1000"/>
              <a:t>⇒ 분산환경에서 작동해야 함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독립 서비스 or 애플리케이션 코드?</a:t>
            </a:r>
            <a:r>
              <a:rPr lang="ko"/>
              <a:t> </a:t>
            </a:r>
            <a:r>
              <a:rPr lang="ko" sz="1000"/>
              <a:t>⇒ 알아서 </a:t>
            </a:r>
            <a:endParaRPr sz="1000"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사용자 요청 처리율 제한에 걸러진 경우</a:t>
            </a:r>
            <a:r>
              <a:rPr lang="ko"/>
              <a:t> </a:t>
            </a:r>
            <a:r>
              <a:rPr b="1" lang="ko"/>
              <a:t>사용자에게 알릴 필요성?</a:t>
            </a:r>
            <a:r>
              <a:rPr lang="ko"/>
              <a:t> </a:t>
            </a:r>
            <a:r>
              <a:rPr lang="ko" sz="1000"/>
              <a:t>⇒ 있음</a:t>
            </a:r>
            <a:endParaRPr sz="100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요구사항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설정된 처리율 초과하는 요청은 정확하게 제한함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낮은 응답시간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HTTP 응답시간에 나쁜 영향을 주면 안됨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가능한 적은 메모를 사용해야함</a:t>
            </a:r>
            <a:endParaRPr b="1"/>
          </a:p>
          <a:p>
            <a:pPr indent="-171450" lvl="1" marL="450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분산형 처리율 제한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하나의 처리율 제한 장치를 여러 서버, 프로세스가  공유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예외처리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요청 제한 되었을 때 그 내용을 사용자에게 제공해야함</a:t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높은 결함 감내성(fault tolerance)</a:t>
            </a:r>
            <a:endParaRPr b="1" sz="1000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제한 장치에 </a:t>
            </a:r>
            <a:r>
              <a:rPr lang="ko" sz="1000"/>
              <a:t>장애가 생기더라도 전체 시스템에 영향 X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단계) 개략적 설계안 제시 및 동의 구하기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177482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처리율 제한 장치는 어디에 둘 것인가?</a:t>
            </a:r>
            <a:endParaRPr/>
          </a:p>
          <a:p>
            <a:pPr indent="-165735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클라이언트 측 : 처리율 제한 안정적 처리불가</a:t>
            </a:r>
            <a:r>
              <a:rPr b="1" lang="ko"/>
              <a:t> </a:t>
            </a:r>
            <a:endParaRPr b="1"/>
          </a:p>
          <a:p>
            <a:pPr indent="-153987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쉬운 위변조, 모든 클라이언트의 구현 통제가 어려움</a:t>
            </a:r>
            <a:endParaRPr sz="1000"/>
          </a:p>
          <a:p>
            <a:pPr indent="-165735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서버 측 </a:t>
            </a:r>
            <a:endParaRPr b="1"/>
          </a:p>
          <a:p>
            <a:pPr indent="-153987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API 서버</a:t>
            </a:r>
            <a:endParaRPr sz="1000"/>
          </a:p>
          <a:p>
            <a:pPr indent="-153987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미들웨어 : API 게이트웨이 (처리율 제한, SSL종단, 사용자인증, IP 허용목록 관리 등)</a:t>
            </a:r>
            <a:endParaRPr sz="800"/>
          </a:p>
          <a:p>
            <a:pPr indent="-165735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고려사항</a:t>
            </a:r>
            <a:endParaRPr b="1"/>
          </a:p>
          <a:p>
            <a:pPr indent="-153987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사용 기술 스택(프로그래밍 언어, 캐시 서비스 등) 점검</a:t>
            </a:r>
            <a:endParaRPr sz="1000"/>
          </a:p>
          <a:p>
            <a:pPr indent="-153987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적절한 처리율 제한 알고리즘 선택 (상용 솔루션 사용시 제한됨)</a:t>
            </a:r>
            <a:endParaRPr sz="1000"/>
          </a:p>
          <a:p>
            <a:pPr indent="-153987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▪"/>
            </a:pPr>
            <a:r>
              <a:rPr lang="ko" sz="1000"/>
              <a:t>API 게이트웨이를 사용하는 경우 여기에 포함 시킬 수 있음</a:t>
            </a:r>
            <a:endParaRPr sz="1000"/>
          </a:p>
          <a:p>
            <a:pPr indent="-153987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buChar char="▪"/>
            </a:pPr>
            <a:r>
              <a:rPr lang="ko" sz="1000"/>
              <a:t>직접 개발 보다 사용 제품을 쓰는 것이 바람직 할 수 있음</a:t>
            </a:r>
            <a:endParaRPr sz="1000"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처리율 제한 알고리즘</a:t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토큰 버킷(token bucket)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누출 버킷(leaky bucket)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고정 윈도 카운터(fixed window counter)</a:t>
            </a:r>
            <a:endParaRPr b="1"/>
          </a:p>
          <a:p>
            <a:pPr indent="-171450" lvl="1" marL="4500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이동 윈도 로그(sliding window log)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이동 윈도 카운터(sliding window counter)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[참고] 처리율 제한 알고리즘 상세 (1/5)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토큰 버킷 알고리즘</a:t>
            </a:r>
            <a:endParaRPr b="1"/>
          </a:p>
          <a:p>
            <a:pPr indent="-171450" lvl="1" marL="45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토큰 버킷은 지정된 용량을 갖는 컨데이너로, 사전 설정된 양의 토큰이 주기적으로 채워짐 (꽉차면 추가X)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각 요청은 처리될 때 마다 하나의 토큰을 사용함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요청이 오면 버킷에서 토큰을 꺼내 사용함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토큰이 없는 경우 요청은 버려짐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API 엔드포인트 마다 별도의 버킷을 사용 (사용자 or IP)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시스템의 처리율을 제한하고 싶다면 모든 요청이 하나의 버킷을 공유해야함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파라미터 : 버킷 크기, 토큰 공급률(refill rate)</a:t>
            </a:r>
            <a:endParaRPr sz="1000"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구현이 쉽고, 메모리 사용이 효율적임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짧은 시간에 집중되는 트래픽 처리 가능</a:t>
            </a:r>
            <a:endParaRPr sz="1000"/>
          </a:p>
          <a:p>
            <a:pPr indent="-171450" lvl="1" marL="450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파라미터 튜닝이 까다로움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[참고] 처리율 제한 알고리즘 상세 (2/5)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누출</a:t>
            </a:r>
            <a:r>
              <a:rPr lang="ko"/>
              <a:t> 버킷 알고리즘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토큰 버킷 알고리즘과 유사하나 요청 처리율이 고정됨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요청이 오면 큐를 확인하여 빈자리가 있는 경우 추가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큐가 가득 차 있으면 새 요청은 버림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지정된 시간마다 큐에서 요청을 꺼내 처리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파라미터 : 버킷 크기, 처리율(outflow rate)</a:t>
            </a:r>
            <a:endParaRPr sz="100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큐의 크기가 제한되어 메모리 사용이 효율적임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고정된 처리율을 갖고 있기 때문에 안정적 출력이 필요한 경우 적합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단시간에 많은 트래픽이 몰리는 경우 요청을 제때 처리하지 못하면 최신 요청이 버려짐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파라미터 튜닝이 까다로울 수 있음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[참고] 처리율 제한 알고리즘 상세 (3/5)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고정 윈도 카운터 알고리즘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타임라인을 고정된 간격의 윈도로 나누고 윈도마다 카운터를 붙임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요청 접 수 시 카운터의 값은 1씩 증가함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카운터의 값이 임계치에 도달하면 새로운 요청은 신규 윈도가 열릴 때 까지 버려짐</a:t>
            </a:r>
            <a:endParaRPr sz="1000"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메모리 효율이 좋고 이해하기 쉬움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윈도가 닫히는 시점에 카운터를 초기화하는 방식은 특정한 트래픽 처리하기에 적합함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윈도 경계 부근에서 일시적으로 많은 트래픽이 몰리는 경우 한도 보다 많은 양의 요청을 처리하게 됨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[참고] 처리율 제한 알고리즘 상세 (4/5)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50" lvl="0" marL="26999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이동</a:t>
            </a:r>
            <a:r>
              <a:rPr lang="ko"/>
              <a:t> 윈도 로깅 알고리즘</a:t>
            </a:r>
            <a:endParaRPr b="1"/>
          </a:p>
          <a:p>
            <a:pPr indent="-171450" lvl="1" marL="45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동작원리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요청의 타임스탬프를 추적함 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새 요청이 오면 만료된 타임스탬프는 제거함 (현재 윈도의 시작시점 보다 오래된 타임스탬프)</a:t>
            </a:r>
            <a:endParaRPr sz="1000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새 요청의 타임스탬프를 로그에 추가함</a:t>
            </a:r>
            <a:endParaRPr sz="1000"/>
          </a:p>
          <a:p>
            <a:pPr indent="-158750" lvl="2" marL="630000" marR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로그의 크기가 허용치보다 같거나 작으면 요청을 전달, 그렇지 않으면 처리를 거부</a:t>
            </a:r>
            <a:endParaRPr sz="1000"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1" marL="450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장점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000"/>
              <a:buChar char="▪"/>
            </a:pPr>
            <a:r>
              <a:rPr lang="ko" sz="1000"/>
              <a:t>허용되는 요청의 개수가 처리율 한도를 넘지 않음</a:t>
            </a:r>
            <a:endParaRPr sz="1000"/>
          </a:p>
          <a:p>
            <a:pPr indent="-171450" lvl="1" marL="4500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b="1" lang="ko"/>
              <a:t>단점</a:t>
            </a:r>
            <a:endParaRPr b="1"/>
          </a:p>
          <a:p>
            <a:pPr indent="-158750" lvl="2" marL="630000" marR="0" rtl="0" algn="l">
              <a:lnSpc>
                <a:spcPct val="200000"/>
              </a:lnSpc>
              <a:spcBef>
                <a:spcPts val="0"/>
              </a:spcBef>
              <a:spcAft>
                <a:spcPts val="500"/>
              </a:spcAft>
              <a:buSzPts val="1000"/>
              <a:buChar char="▪"/>
            </a:pPr>
            <a:r>
              <a:rPr lang="ko" sz="1000"/>
              <a:t>다량의 메모리 사용 (거부된 요청의 타임스탬프도 저장)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