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a1f0ef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a1f0ef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03c405df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03c405df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7df847f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7df847f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58ac59a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58ac59a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8ac59a4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8ac59a4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58ac59a4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58ac59a4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Веб-сервис – идентифицируемая уникальным веб-адресом (URL-адресом) программная система со стандартизированными интерфейсами, которая обеспечивает межпрограммное взаимодействие на основе веб-стандартов.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58ac59a49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58ac59a4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Модель оценки вероятности повторного визита клиента на платформе Loginom позволяет строительному гипермаркету оптимизировать процесс таргетирования маркетинговых кампаний, что улучшает эффективность использования выделенного бюджета и увеличивает в разы отклики клиентов на рекламные предложения.</a:t>
            </a:r>
            <a:endParaRPr sz="1200"/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 основе сделанных выводов можно заключить, что разработанная модель выводит процесс взаимоотношения с клиентами на, действительно, иной уровень, так как предоставляет возможность идентифицировать наиболее релевантных потребителей и адаптировать рекламные рассылки на основе особенностей истории транзакций потребителей. Такой метод общения позволяет строительному гипермаркету добиться доверия и лояльности со стороны потребителя.</a:t>
            </a:r>
            <a:endParaRPr sz="1200"/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74588b2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74588b2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Модель оценки вероятности повторного визита клиента на платформе Loginom позволяет строительному гипермаркету оптимизировать процесс таргетирования маркетинговых кампаний, что улучшает эффективность использования выделенного бюджета и увеличивает в разы отклики клиентов на рекламные предложения.</a:t>
            </a:r>
            <a:endParaRPr sz="1200"/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 основе сделанных выводов можно заключить, что разработанная модель выводит процесс взаимоотношения с клиентами на, действительно, иной уровень, так как предоставляет возможность идентифицировать наиболее релевантных потребителей и адаптировать рекламные рассылки на основе особенностей истории транзакций потребителей. Такой метод общения позволяет строительному гипермаркету добиться доверия и лояльности со стороны потребителя.</a:t>
            </a:r>
            <a:endParaRPr sz="1200"/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8ac59a4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8ac59a4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8ac59a4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8ac59a4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Рассмотрим процесс работы маркетолога с использованием разработанной модели. Изменения коснулись этапа таргетирования, теперь он выполняется автоматически, т.е. данные импортируются вручную в сценарий и модель генерирует список клиентов с наиболее высокой степенью вероятности повторной покупки по убыванию (рис. 3.26). Например, бизнес-целью является удержание частоты покупок текущих покупателей и выделяется 100 тыс. рублей на кампанию. Промо-акция звучит так «При покупке на 1000 руб., вы получаете скидку 10% на покупки в этом месяце и 1000 баллов на карту. Затем маркетолог исходя из стоимости одной смс-рассылки, выбирает определенное количество клиентов. Например, стоимость одной смс-рассылки стоит 5 рублей, а выделенный бюджет для данной кампании равен 100 тыс. рублей, в этом случае маркетолог отбирает первые 20 тыс. клиентов из сгенерированного списка клиентов с наиболее высокой вероятностью визита. Дальше данные разделяются для A/B тестирования и запускается кампания. По истечению 21 дня, проводится сбор результатов и вычисляется экономический эффект. </a:t>
            </a:r>
            <a:endParaRPr sz="1000"/>
          </a:p>
          <a:p>
            <a:pPr indent="444500" lvl="0" marL="0" rtl="0" algn="just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Внедрение модели в программу лояльности позволит увеличить продажи, однако необходим мониторинг процесса и корректировка объемов скидок и условий их получения согласно оперативным данным продаж за оценочный период. </a:t>
            </a:r>
            <a:endParaRPr sz="1000"/>
          </a:p>
          <a:p>
            <a:pPr indent="444500" lvl="0" marL="0" rtl="0" algn="just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b811995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b811995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Модель оценки вероятности повторной покупки клиента можно использовать на этапе таргетирования в бизнес-процессах программ лояльности. На данный момент процесс таргетирования клиентов выполняется вручную аналитиками и маркетологами. Они не исследуют все имеющиеся данные и, соответственно, не способны строить гипотезы и находить закономерности в данных, а полагаются на уже сформированные исторические решения. Такой процесс таргетирования не является персонализированным и не находит релевантных покупателей, т.е. покупателей, имеющих склонность к приобретению товаров.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8ac59a4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8ac59a4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Модель оценки вероятности повторной покупки клиента можно использовать на этапе таргетирования в бизнес-процессах программ лояльности. На данный момент процесс таргетирования клиентов выполняется вручную аналитиками и маркетологами. Они не исследуют все имеющиеся данные и, соответственно, не способны строить гипотезы и находить закономерности в данных, а полагаются на уже сформированные исторические решения. Такой процесс таргетирования не является персонализированным и не находит релевантных покупателей, т.е. покупателей, имеющих склонность к приобретению товаров.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3c405d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3c405d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03c405d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03c405d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58ac59a4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58ac59a4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03c405df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03c405df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Метод аналогий подразумевает, что можно модель учится на исторических данных и применяется на текущих профилях клиентов обучить прогнозную модель на исторических профилях клиентов, а затем выявленные закономерности и гипотезы обученной модели использовать для оценки предрасположенности текущих клиентов.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34.png"/><Relationship Id="rId7" Type="http://schemas.openxmlformats.org/officeDocument/2006/relationships/image" Target="../media/image7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2" Type="http://schemas.openxmlformats.org/officeDocument/2006/relationships/image" Target="../media/image35.png"/><Relationship Id="rId9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9.png"/><Relationship Id="rId13" Type="http://schemas.openxmlformats.org/officeDocument/2006/relationships/image" Target="../media/image2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8" Type="http://schemas.openxmlformats.org/officeDocument/2006/relationships/image" Target="../media/image2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1578000" y="596675"/>
            <a:ext cx="59388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Министерство науки и высшего образования Российской Федерации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бюджетное образовательное учреждение высшего образования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«Российский экономический университет имени Г.В. Плеханова»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Кафедра информатики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91000" y="1823650"/>
            <a:ext cx="73128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Выпускная квалификационная работа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на тему: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«Разработка подсистемы для оценки вероятности повторной покупки клиента строительного гипермаркета»</a:t>
            </a:r>
            <a:endParaRPr b="1" sz="10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0" y="288425"/>
            <a:ext cx="891000" cy="7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075" y="288425"/>
            <a:ext cx="1721725" cy="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5875500" y="3956150"/>
            <a:ext cx="3000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Научный руководитель: 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к.т.н., доцент 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Паклин Николай Борисович</a:t>
            </a:r>
            <a:endParaRPr sz="1200"/>
          </a:p>
        </p:txBody>
      </p:sp>
      <p:sp>
        <p:nvSpPr>
          <p:cNvPr id="133" name="Google Shape;133;p13"/>
          <p:cNvSpPr txBox="1"/>
          <p:nvPr/>
        </p:nvSpPr>
        <p:spPr>
          <a:xfrm>
            <a:off x="328175" y="4045650"/>
            <a:ext cx="32331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Выполнил: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студент 4 курса 291-БИ/09/16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Асенбаев Маманбий Зайытбаевич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Оценка значимости переменных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175" y="1046824"/>
            <a:ext cx="5964250" cy="38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 txBox="1"/>
          <p:nvPr/>
        </p:nvSpPr>
        <p:spPr>
          <a:xfrm>
            <a:off x="5402400" y="367725"/>
            <a:ext cx="28503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0" name="Google Shape;350;p22"/>
          <p:cNvSpPr/>
          <p:nvPr/>
        </p:nvSpPr>
        <p:spPr>
          <a:xfrm>
            <a:off x="6991400" y="1010000"/>
            <a:ext cx="1861200" cy="876900"/>
          </a:xfrm>
          <a:prstGeom prst="wedgeRoundRectCallout">
            <a:avLst>
              <a:gd fmla="val -67311" name="adj1"/>
              <a:gd fmla="val 2758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Информационный индекс (от англ. Informational Value – IV) отвечает за предсказательную силу переменной.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51" name="Google Shape;351;p22"/>
          <p:cNvSpPr txBox="1"/>
          <p:nvPr/>
        </p:nvSpPr>
        <p:spPr>
          <a:xfrm>
            <a:off x="6991400" y="2800350"/>
            <a:ext cx="1707300" cy="103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IV &lt; 0,02 – отсутствует;</a:t>
            </a:r>
            <a:endParaRPr sz="1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0,02 &lt;= IV &lt; 0,1 – низкая;</a:t>
            </a:r>
            <a:endParaRPr sz="1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0,1 &lt;= IV &lt; 0,3 – средняя;</a:t>
            </a:r>
            <a:endParaRPr sz="1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IV &gt;= 0,3 – высокая.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оценки вероятности повторного визита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325" y="796050"/>
            <a:ext cx="3385876" cy="40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/>
        </p:nvSpPr>
        <p:spPr>
          <a:xfrm>
            <a:off x="645450" y="1270725"/>
            <a:ext cx="41262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Метод – логистическая регрессия с L2-регуляризацией (Ридж)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Модель статистически значима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Площадь под кривой AUC на тестовой выборке 0.81 -&gt; хорошая предсказательная способность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Сценарий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построения модели в Loginom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84" y="219975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213" y="204758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075" y="1013725"/>
            <a:ext cx="4479301" cy="203765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2244" y="2334869"/>
            <a:ext cx="3944200" cy="2315425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72" name="Google Shape;372;p24"/>
          <p:cNvSpPr/>
          <p:nvPr/>
        </p:nvSpPr>
        <p:spPr>
          <a:xfrm>
            <a:off x="522825" y="2474700"/>
            <a:ext cx="1194600" cy="466200"/>
          </a:xfrm>
          <a:prstGeom prst="wedgeRoundRectCallout">
            <a:avLst>
              <a:gd fmla="val 42361" name="adj1"/>
              <a:gd fmla="val -7915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Общий сценарии модели</a:t>
            </a:r>
            <a:endParaRPr sz="900"/>
          </a:p>
        </p:txBody>
      </p:sp>
      <p:sp>
        <p:nvSpPr>
          <p:cNvPr id="373" name="Google Shape;373;p24"/>
          <p:cNvSpPr/>
          <p:nvPr/>
        </p:nvSpPr>
        <p:spPr>
          <a:xfrm>
            <a:off x="1480025" y="3687400"/>
            <a:ext cx="1135200" cy="592800"/>
          </a:xfrm>
          <a:prstGeom prst="wedgeRoundRectCallout">
            <a:avLst>
              <a:gd fmla="val 106930" name="adj1"/>
              <a:gd fmla="val -53169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Построения модели и оценка качества</a:t>
            </a:r>
            <a:endParaRPr sz="900"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8000" y="3190600"/>
            <a:ext cx="825150" cy="12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4"/>
          <p:cNvSpPr/>
          <p:nvPr/>
        </p:nvSpPr>
        <p:spPr>
          <a:xfrm>
            <a:off x="4136075" y="3667312"/>
            <a:ext cx="6663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Конкретный пример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5"/>
          <p:cNvSpPr/>
          <p:nvPr/>
        </p:nvSpPr>
        <p:spPr>
          <a:xfrm>
            <a:off x="333925" y="2267800"/>
            <a:ext cx="1248600" cy="521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7975" y="811250"/>
            <a:ext cx="3741687" cy="376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601" y="2318812"/>
            <a:ext cx="398642" cy="39641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/>
        </p:nvSpPr>
        <p:spPr>
          <a:xfrm>
            <a:off x="693300" y="2367525"/>
            <a:ext cx="84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Client15771</a:t>
            </a:r>
            <a:endParaRPr b="1" sz="900"/>
          </a:p>
        </p:txBody>
      </p:sp>
      <p:pic>
        <p:nvPicPr>
          <p:cNvPr id="388" name="Google Shape;38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6250" y="2191600"/>
            <a:ext cx="2590200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/>
          <p:nvPr/>
        </p:nvSpPr>
        <p:spPr>
          <a:xfrm>
            <a:off x="1646400" y="2430550"/>
            <a:ext cx="347700" cy="19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5865103" y="2430550"/>
            <a:ext cx="347700" cy="19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как веб-сервис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00" y="1409362"/>
            <a:ext cx="3112826" cy="23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 rotWithShape="1">
          <a:blip r:embed="rId7">
            <a:alphaModFix/>
          </a:blip>
          <a:srcRect b="3610" l="1439" r="-1440" t="-3610"/>
          <a:stretch/>
        </p:blipFill>
        <p:spPr>
          <a:xfrm>
            <a:off x="3676275" y="1629575"/>
            <a:ext cx="5296000" cy="211305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/>
          <p:nvPr/>
        </p:nvSpPr>
        <p:spPr>
          <a:xfrm>
            <a:off x="1968475" y="3666425"/>
            <a:ext cx="1071600" cy="521400"/>
          </a:xfrm>
          <a:prstGeom prst="wedgeRoundRectCallout">
            <a:avLst>
              <a:gd fmla="val 7589" name="adj1"/>
              <a:gd fmla="val -188219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На входе две переменные: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/>
              <a:t>ClientID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/>
              <a:t>RequestID</a:t>
            </a:r>
            <a:endParaRPr b="1" sz="800"/>
          </a:p>
        </p:txBody>
      </p:sp>
      <p:sp>
        <p:nvSpPr>
          <p:cNvPr id="402" name="Google Shape;402;p26"/>
          <p:cNvSpPr/>
          <p:nvPr/>
        </p:nvSpPr>
        <p:spPr>
          <a:xfrm>
            <a:off x="7153575" y="3791100"/>
            <a:ext cx="1185000" cy="521400"/>
          </a:xfrm>
          <a:prstGeom prst="wedgeRoundRectCallout">
            <a:avLst>
              <a:gd fmla="val 2849" name="adj1"/>
              <a:gd fmla="val -105869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/>
              <a:t>WSDL</a:t>
            </a:r>
            <a:r>
              <a:rPr lang="ru" sz="1000"/>
              <a:t>-описание сервиса </a:t>
            </a:r>
            <a:endParaRPr b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7"/>
          <p:cNvSpPr/>
          <p:nvPr/>
        </p:nvSpPr>
        <p:spPr>
          <a:xfrm>
            <a:off x="971200" y="994125"/>
            <a:ext cx="7241100" cy="376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445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445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445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	Цель достигнута - разработана подсистема оценки вероятности повторной покупки клиента строительного гипермаркета и решены следующие задачи: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1.Изучены процессы таргетирования в персонализированном маркетинге и объекте исследования.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2.Сформирован новый бизнес-процесс для маркетолога с использованием модели оценки вероятности.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3.Разработана архитектуру информационно-аналитической подсистемы и выбраны программные инструменты.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4.Подготовлены и собраны данные объекта исследования – транзакции клиентов розничной DIY-сети.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5.Построена модель оценки вероятности на основе прошлых транзакций клиентов и оценено её качество.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6.Опубликована модель как аналитический веб-сервис.</a:t>
            </a:r>
            <a:endParaRPr sz="1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445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411" name="Google Shape;4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idx="4294967295" type="title"/>
          </p:nvPr>
        </p:nvSpPr>
        <p:spPr>
          <a:xfrm>
            <a:off x="929675" y="2159600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Цель, объект и предмет и задачи исследования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325" y="218300"/>
            <a:ext cx="1420125" cy="5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298075" y="1283938"/>
            <a:ext cx="3380100" cy="1194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Цель:</a:t>
            </a:r>
            <a:endParaRPr b="1"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Оценка вероятности повторной покупки клиента для совершенствования коммуникаций с клиентской базой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1" name="Google Shape;141;p14"/>
          <p:cNvSpPr/>
          <p:nvPr/>
        </p:nvSpPr>
        <p:spPr>
          <a:xfrm>
            <a:off x="298075" y="2724717"/>
            <a:ext cx="3380100" cy="792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Объект исследования: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Строительная розничная сеть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8484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2" name="Google Shape;142;p14"/>
          <p:cNvSpPr/>
          <p:nvPr/>
        </p:nvSpPr>
        <p:spPr>
          <a:xfrm>
            <a:off x="298225" y="3753208"/>
            <a:ext cx="3380100" cy="1001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F6B26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Предмет исследования:</a:t>
            </a:r>
            <a:endParaRPr b="1"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Клиентские базы данных, ETL-процессы, алгоритмы машинного обучения, аналитические веб-сервисы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3" name="Google Shape;143;p14"/>
          <p:cNvSpPr txBox="1"/>
          <p:nvPr/>
        </p:nvSpPr>
        <p:spPr>
          <a:xfrm>
            <a:off x="3948000" y="1233350"/>
            <a:ext cx="4913400" cy="35721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1.Изучить процессы таргетирования в персонализированном маркетинге и объекте исследования.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2.Сформировать новый бизнес-процесс для маркетолога с использованием модели оценки вероятности.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3.Разработать архитектуру информационно-аналитической подсистемы и выбрать программные инструменты.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4.Подготовить и собрать данные объекта исследования – транзакции клиентов розничной DIY-сети.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5.Построить модель оценки вероятности на основе прошлых транзакций клиентов и оценить её качество.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6.Опубликовать модель как аналитический веб-сервис.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891000" cy="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/>
          <p:nvPr/>
        </p:nvSpPr>
        <p:spPr>
          <a:xfrm>
            <a:off x="5523850" y="917925"/>
            <a:ext cx="18933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Задачи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AS-IS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575" y="911753"/>
            <a:ext cx="7426425" cy="39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/>
          <p:nvPr/>
        </p:nvSpPr>
        <p:spPr>
          <a:xfrm>
            <a:off x="5826500" y="4227425"/>
            <a:ext cx="1678800" cy="592800"/>
          </a:xfrm>
          <a:prstGeom prst="wedgeRoundRectCallout">
            <a:avLst>
              <a:gd fmla="val -72532" name="adj1"/>
              <a:gd fmla="val 1262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Клиенты отбираются аналитиками на основании экспертного мнения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TO-BE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1638" y="1006684"/>
            <a:ext cx="7314198" cy="386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5816900" y="4164575"/>
            <a:ext cx="1836300" cy="666300"/>
          </a:xfrm>
          <a:prstGeom prst="wedgeRoundRectCallout">
            <a:avLst>
              <a:gd fmla="val -74387" name="adj1"/>
              <a:gd fmla="val 1083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Оцениваются все транзакций клиента по разработанной модели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Предполагаемая архитектура аналитической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подсистемы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126" y="2406075"/>
            <a:ext cx="8106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333925" y="2136438"/>
            <a:ext cx="979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Транзакций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400825" y="1193475"/>
            <a:ext cx="2156100" cy="789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900" y="1206450"/>
            <a:ext cx="691500" cy="6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4178900" y="1231825"/>
            <a:ext cx="130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Модель оценки вероятности повторной покупки клиента</a:t>
            </a:r>
            <a:endParaRPr sz="1000"/>
          </a:p>
        </p:txBody>
      </p:sp>
      <p:sp>
        <p:nvSpPr>
          <p:cNvPr id="179" name="Google Shape;179;p17"/>
          <p:cNvSpPr txBox="1"/>
          <p:nvPr/>
        </p:nvSpPr>
        <p:spPr>
          <a:xfrm>
            <a:off x="6491450" y="2595525"/>
            <a:ext cx="1365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800"/>
              <a:t>профили клиентов экспортируются в </a:t>
            </a:r>
            <a:endParaRPr i="1" sz="800"/>
          </a:p>
        </p:txBody>
      </p:sp>
      <p:sp>
        <p:nvSpPr>
          <p:cNvPr id="180" name="Google Shape;180;p17"/>
          <p:cNvSpPr/>
          <p:nvPr/>
        </p:nvSpPr>
        <p:spPr>
          <a:xfrm>
            <a:off x="7961375" y="1962175"/>
            <a:ext cx="871200" cy="2389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8222" y="2052425"/>
            <a:ext cx="592950" cy="5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75173" y="2876550"/>
            <a:ext cx="592950" cy="59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02772" y="3645150"/>
            <a:ext cx="592950" cy="59292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7865506" y="1470575"/>
            <a:ext cx="1100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/>
              <a:t>Канал коммуникаций</a:t>
            </a:r>
            <a:endParaRPr b="1" sz="1000"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7850" y="2684627"/>
            <a:ext cx="776700" cy="99048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4069725" y="3675123"/>
            <a:ext cx="1538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800"/>
              <a:t>Отправляет в режиме реального времени id клиентов и получает профиль клиента</a:t>
            </a:r>
            <a:endParaRPr i="1" sz="800"/>
          </a:p>
        </p:txBody>
      </p:sp>
      <p:sp>
        <p:nvSpPr>
          <p:cNvPr id="187" name="Google Shape;187;p17"/>
          <p:cNvSpPr/>
          <p:nvPr/>
        </p:nvSpPr>
        <p:spPr>
          <a:xfrm>
            <a:off x="5467550" y="3152375"/>
            <a:ext cx="1100100" cy="1098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77998" y="3379609"/>
            <a:ext cx="691500" cy="69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5735513" y="3111750"/>
            <a:ext cx="595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/>
              <a:t>WWW</a:t>
            </a:r>
            <a:endParaRPr i="1" sz="1000"/>
          </a:p>
        </p:txBody>
      </p:sp>
      <p:cxnSp>
        <p:nvCxnSpPr>
          <p:cNvPr id="190" name="Google Shape;190;p17"/>
          <p:cNvCxnSpPr>
            <a:stCxn id="176" idx="2"/>
            <a:endCxn id="185" idx="0"/>
          </p:cNvCxnSpPr>
          <p:nvPr/>
        </p:nvCxnSpPr>
        <p:spPr>
          <a:xfrm rot="5400000">
            <a:off x="3831475" y="2037375"/>
            <a:ext cx="702000" cy="5928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>
            <a:stCxn id="185" idx="1"/>
            <a:endCxn id="192" idx="3"/>
          </p:cNvCxnSpPr>
          <p:nvPr/>
        </p:nvCxnSpPr>
        <p:spPr>
          <a:xfrm rot="10800000">
            <a:off x="2259750" y="2850772"/>
            <a:ext cx="1238100" cy="3291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7"/>
          <p:cNvCxnSpPr>
            <a:stCxn id="187" idx="1"/>
            <a:endCxn id="185" idx="3"/>
          </p:cNvCxnSpPr>
          <p:nvPr/>
        </p:nvCxnSpPr>
        <p:spPr>
          <a:xfrm rot="10800000">
            <a:off x="4274450" y="3179975"/>
            <a:ext cx="1193100" cy="521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 rot="-3021">
            <a:off x="2293618" y="3127967"/>
            <a:ext cx="1365601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800"/>
              <a:t>SQL запрос транзакций клиента </a:t>
            </a:r>
            <a:endParaRPr i="1" sz="800"/>
          </a:p>
        </p:txBody>
      </p:sp>
      <p:cxnSp>
        <p:nvCxnSpPr>
          <p:cNvPr id="195" name="Google Shape;195;p17"/>
          <p:cNvCxnSpPr>
            <a:stCxn id="185" idx="3"/>
            <a:endCxn id="187" idx="1"/>
          </p:cNvCxnSpPr>
          <p:nvPr/>
        </p:nvCxnSpPr>
        <p:spPr>
          <a:xfrm>
            <a:off x="4274550" y="3179872"/>
            <a:ext cx="1193100" cy="521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7"/>
          <p:cNvCxnSpPr>
            <a:stCxn id="187" idx="3"/>
          </p:cNvCxnSpPr>
          <p:nvPr/>
        </p:nvCxnSpPr>
        <p:spPr>
          <a:xfrm flipH="1" rot="10800000">
            <a:off x="6567650" y="2952275"/>
            <a:ext cx="1441500" cy="74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7" name="Google Shape;197;p17"/>
          <p:cNvSpPr txBox="1"/>
          <p:nvPr/>
        </p:nvSpPr>
        <p:spPr>
          <a:xfrm>
            <a:off x="380375" y="1400275"/>
            <a:ext cx="11001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ОФФЛАЙН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372625" y="3777575"/>
            <a:ext cx="1054500" cy="38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ОНЛАЙН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66763" y="2456036"/>
            <a:ext cx="592948" cy="78928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1574888" y="3231225"/>
            <a:ext cx="77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БД SQLite</a:t>
            </a:r>
            <a:endParaRPr sz="1000"/>
          </a:p>
        </p:txBody>
      </p:sp>
      <p:cxnSp>
        <p:nvCxnSpPr>
          <p:cNvPr id="200" name="Google Shape;200;p17"/>
          <p:cNvCxnSpPr>
            <a:stCxn id="174" idx="3"/>
            <a:endCxn id="192" idx="1"/>
          </p:cNvCxnSpPr>
          <p:nvPr/>
        </p:nvCxnSpPr>
        <p:spPr>
          <a:xfrm>
            <a:off x="1220725" y="2811375"/>
            <a:ext cx="446100" cy="393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>
            <a:stCxn id="192" idx="0"/>
            <a:endCxn id="176" idx="1"/>
          </p:cNvCxnSpPr>
          <p:nvPr/>
        </p:nvCxnSpPr>
        <p:spPr>
          <a:xfrm rot="-5400000">
            <a:off x="2248087" y="1303286"/>
            <a:ext cx="867900" cy="1437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7"/>
          <p:cNvCxnSpPr>
            <a:stCxn id="178" idx="3"/>
          </p:cNvCxnSpPr>
          <p:nvPr/>
        </p:nvCxnSpPr>
        <p:spPr>
          <a:xfrm>
            <a:off x="5480900" y="1577575"/>
            <a:ext cx="2460300" cy="108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Исходные данные для анализа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>
            <a:off x="3311500" y="2042700"/>
            <a:ext cx="2290800" cy="12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863" y="2209348"/>
            <a:ext cx="941149" cy="94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4360700" y="2209325"/>
            <a:ext cx="14451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Количество клиентов: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alibri"/>
                <a:ea typeface="Calibri"/>
                <a:cs typeface="Calibri"/>
                <a:sym typeface="Calibri"/>
              </a:rPr>
              <a:t>42 738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6062625" y="1354213"/>
            <a:ext cx="2290800" cy="12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7173650" y="1497625"/>
            <a:ext cx="1740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Период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анализа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alibri"/>
                <a:ea typeface="Calibri"/>
                <a:cs typeface="Calibri"/>
                <a:sym typeface="Calibri"/>
              </a:rPr>
              <a:t>01.09.2017 - 31.10.2019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5275" y="1497763"/>
            <a:ext cx="941149" cy="94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/>
          <p:nvPr/>
        </p:nvSpPr>
        <p:spPr>
          <a:xfrm>
            <a:off x="6062625" y="2880888"/>
            <a:ext cx="2290800" cy="12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7149350" y="3168750"/>
            <a:ext cx="1484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Количество транзакций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ru">
                <a:latin typeface="Calibri"/>
                <a:ea typeface="Calibri"/>
                <a:cs typeface="Calibri"/>
                <a:sym typeface="Calibri"/>
              </a:rPr>
              <a:t> 010 000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5275" y="2962988"/>
            <a:ext cx="1172275" cy="11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647800" y="1103700"/>
            <a:ext cx="1749300" cy="373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1207189" y="1372053"/>
            <a:ext cx="514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Дата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750" y="1272662"/>
            <a:ext cx="474250" cy="45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5" y="1755238"/>
            <a:ext cx="521400" cy="5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1221133" y="1841611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ID клиента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513" y="2283544"/>
            <a:ext cx="428724" cy="4156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/>
        </p:nvSpPr>
        <p:spPr>
          <a:xfrm>
            <a:off x="1196800" y="2311184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ID чека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3750" y="2794593"/>
            <a:ext cx="474250" cy="45974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1213600" y="2857225"/>
            <a:ext cx="617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Товар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46645" y="3916220"/>
            <a:ext cx="181850" cy="15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19217" y="4381692"/>
            <a:ext cx="237300" cy="16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43545" y="1482598"/>
            <a:ext cx="181850" cy="1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46161" y="1927308"/>
            <a:ext cx="181850" cy="14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6525" y="3339476"/>
            <a:ext cx="428700" cy="41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6525" y="3755063"/>
            <a:ext cx="428700" cy="41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 txBox="1"/>
          <p:nvPr/>
        </p:nvSpPr>
        <p:spPr>
          <a:xfrm>
            <a:off x="1196800" y="3303523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Товарная группа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1196800" y="3814040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Количество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6525" y="4233371"/>
            <a:ext cx="428700" cy="41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>
            <a:off x="1189300" y="4324574"/>
            <a:ext cx="666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Сумма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54805" y="2410441"/>
            <a:ext cx="181850" cy="14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46161" y="2928153"/>
            <a:ext cx="181850" cy="14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46161" y="3461553"/>
            <a:ext cx="181850" cy="14185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/>
          <p:nvPr/>
        </p:nvSpPr>
        <p:spPr>
          <a:xfrm>
            <a:off x="2797875" y="4293000"/>
            <a:ext cx="1172400" cy="505500"/>
          </a:xfrm>
          <a:prstGeom prst="wedgeRoundRectCallout">
            <a:avLst>
              <a:gd fmla="val -95595" name="adj1"/>
              <a:gd fmla="val -166520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Какие данные хранятся в базе данных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построения модели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84" y="219975"/>
            <a:ext cx="666312" cy="5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/>
          <p:nvPr/>
        </p:nvSpPr>
        <p:spPr>
          <a:xfrm>
            <a:off x="404475" y="1002750"/>
            <a:ext cx="979400" cy="812575"/>
          </a:xfrm>
          <a:prstGeom prst="flowChartMagneticDisk">
            <a:avLst/>
          </a:prstGeom>
          <a:solidFill>
            <a:srgbClr val="FFFFFF"/>
          </a:solidFill>
          <a:ln cap="flat" cmpd="sng" w="28575">
            <a:solidFill>
              <a:srgbClr val="674E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Транзакций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814063" y="2149075"/>
            <a:ext cx="1248600" cy="6600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674E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ETL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19"/>
          <p:cNvCxnSpPr>
            <a:stCxn id="249" idx="4"/>
            <a:endCxn id="250" idx="2"/>
          </p:cNvCxnSpPr>
          <p:nvPr/>
        </p:nvCxnSpPr>
        <p:spPr>
          <a:xfrm flipH="1">
            <a:off x="814175" y="1409038"/>
            <a:ext cx="569700" cy="1070100"/>
          </a:xfrm>
          <a:prstGeom prst="curvedConnector5">
            <a:avLst>
              <a:gd fmla="val -41798" name="adj1"/>
              <a:gd fmla="val 53562" name="adj2"/>
              <a:gd fmla="val 141818" name="adj3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19"/>
          <p:cNvSpPr/>
          <p:nvPr/>
        </p:nvSpPr>
        <p:spPr>
          <a:xfrm>
            <a:off x="2338975" y="1537750"/>
            <a:ext cx="1335900" cy="8127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674E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Формирование показателей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19"/>
          <p:cNvCxnSpPr>
            <a:stCxn id="250" idx="0"/>
            <a:endCxn id="252" idx="2"/>
          </p:cNvCxnSpPr>
          <p:nvPr/>
        </p:nvCxnSpPr>
        <p:spPr>
          <a:xfrm flipH="1" rot="10800000">
            <a:off x="2062663" y="1944175"/>
            <a:ext cx="276300" cy="534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19"/>
          <p:cNvSpPr/>
          <p:nvPr/>
        </p:nvSpPr>
        <p:spPr>
          <a:xfrm>
            <a:off x="3236100" y="2809075"/>
            <a:ext cx="1335900" cy="8127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674E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Формирование обучающей и тестовых выборок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4870313" y="1996375"/>
            <a:ext cx="1335900" cy="8127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674E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Оценка значимости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переменных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" name="Google Shape;256;p19"/>
          <p:cNvCxnSpPr>
            <a:stCxn id="252" idx="0"/>
            <a:endCxn id="254" idx="2"/>
          </p:cNvCxnSpPr>
          <p:nvPr/>
        </p:nvCxnSpPr>
        <p:spPr>
          <a:xfrm flipH="1">
            <a:off x="3235975" y="1944100"/>
            <a:ext cx="438900" cy="1271400"/>
          </a:xfrm>
          <a:prstGeom prst="curvedConnector5">
            <a:avLst>
              <a:gd fmla="val -54255" name="adj1"/>
              <a:gd fmla="val 49997" name="adj2"/>
              <a:gd fmla="val 154226" name="adj3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>
            <a:stCxn id="254" idx="0"/>
            <a:endCxn id="255" idx="2"/>
          </p:cNvCxnSpPr>
          <p:nvPr/>
        </p:nvCxnSpPr>
        <p:spPr>
          <a:xfrm flipH="1" rot="10800000">
            <a:off x="4572000" y="2402725"/>
            <a:ext cx="298200" cy="812700"/>
          </a:xfrm>
          <a:prstGeom prst="curvedConnector3">
            <a:avLst>
              <a:gd fmla="val 50019" name="adj1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19"/>
          <p:cNvSpPr/>
          <p:nvPr/>
        </p:nvSpPr>
        <p:spPr>
          <a:xfrm>
            <a:off x="6504550" y="2678425"/>
            <a:ext cx="1335900" cy="8127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674E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Построение модели оценки вероятности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7421250" y="3766825"/>
            <a:ext cx="1335900" cy="8127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674E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Оценка качества модели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19"/>
          <p:cNvCxnSpPr>
            <a:stCxn id="255" idx="0"/>
            <a:endCxn id="258" idx="2"/>
          </p:cNvCxnSpPr>
          <p:nvPr/>
        </p:nvCxnSpPr>
        <p:spPr>
          <a:xfrm>
            <a:off x="6206213" y="2402725"/>
            <a:ext cx="298200" cy="682200"/>
          </a:xfrm>
          <a:prstGeom prst="curvedConnector3">
            <a:avLst>
              <a:gd fmla="val 50023" name="adj1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9"/>
          <p:cNvCxnSpPr>
            <a:stCxn id="258" idx="0"/>
            <a:endCxn id="259" idx="2"/>
          </p:cNvCxnSpPr>
          <p:nvPr/>
        </p:nvCxnSpPr>
        <p:spPr>
          <a:xfrm flipH="1">
            <a:off x="7421350" y="3084775"/>
            <a:ext cx="419100" cy="1088400"/>
          </a:xfrm>
          <a:prstGeom prst="curvedConnector5">
            <a:avLst>
              <a:gd fmla="val -56818" name="adj1"/>
              <a:gd fmla="val 50000" name="adj2"/>
              <a:gd fmla="val 156842" name="adj3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213" y="204758"/>
            <a:ext cx="666300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/>
          <p:nvPr/>
        </p:nvSpPr>
        <p:spPr>
          <a:xfrm>
            <a:off x="1628475" y="739700"/>
            <a:ext cx="666300" cy="375600"/>
          </a:xfrm>
          <a:prstGeom prst="wedgeRoundRectCallout">
            <a:avLst>
              <a:gd fmla="val -76443" name="adj1"/>
              <a:gd fmla="val 53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СУБД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SQLite</a:t>
            </a:r>
            <a:endParaRPr sz="900"/>
          </a:p>
        </p:txBody>
      </p:sp>
      <p:sp>
        <p:nvSpPr>
          <p:cNvPr id="264" name="Google Shape;264;p19"/>
          <p:cNvSpPr/>
          <p:nvPr/>
        </p:nvSpPr>
        <p:spPr>
          <a:xfrm>
            <a:off x="561025" y="3027625"/>
            <a:ext cx="1147200" cy="375600"/>
          </a:xfrm>
          <a:prstGeom prst="wedgeRoundRectCallout">
            <a:avLst>
              <a:gd fmla="val 48150" name="adj1"/>
              <a:gd fmla="val -101178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Преобразование данных</a:t>
            </a:r>
            <a:endParaRPr sz="900"/>
          </a:p>
        </p:txBody>
      </p:sp>
      <p:sp>
        <p:nvSpPr>
          <p:cNvPr id="265" name="Google Shape;265;p19"/>
          <p:cNvSpPr/>
          <p:nvPr/>
        </p:nvSpPr>
        <p:spPr>
          <a:xfrm>
            <a:off x="3359625" y="1115300"/>
            <a:ext cx="1059000" cy="375600"/>
          </a:xfrm>
          <a:prstGeom prst="wedgeRoundRectCallout">
            <a:avLst>
              <a:gd fmla="val -76443" name="adj1"/>
              <a:gd fmla="val 53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Профили клиентов</a:t>
            </a:r>
            <a:endParaRPr sz="900"/>
          </a:p>
        </p:txBody>
      </p:sp>
      <p:sp>
        <p:nvSpPr>
          <p:cNvPr id="266" name="Google Shape;266;p19"/>
          <p:cNvSpPr/>
          <p:nvPr/>
        </p:nvSpPr>
        <p:spPr>
          <a:xfrm>
            <a:off x="5338627" y="1348550"/>
            <a:ext cx="979500" cy="375600"/>
          </a:xfrm>
          <a:prstGeom prst="wedgeRoundRectCallout">
            <a:avLst>
              <a:gd fmla="val -47581" name="adj1"/>
              <a:gd fmla="val 118018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WoE- и IV- анализ</a:t>
            </a:r>
            <a:endParaRPr sz="900"/>
          </a:p>
        </p:txBody>
      </p:sp>
      <p:sp>
        <p:nvSpPr>
          <p:cNvPr id="267" name="Google Shape;267;p19"/>
          <p:cNvSpPr/>
          <p:nvPr/>
        </p:nvSpPr>
        <p:spPr>
          <a:xfrm>
            <a:off x="7064325" y="1944100"/>
            <a:ext cx="1059000" cy="406200"/>
          </a:xfrm>
          <a:prstGeom prst="wedgeRoundRectCallout">
            <a:avLst>
              <a:gd fmla="val -39239" name="adj1"/>
              <a:gd fmla="val 115954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Логистическая регрессия</a:t>
            </a:r>
            <a:endParaRPr sz="900"/>
          </a:p>
        </p:txBody>
      </p:sp>
      <p:sp>
        <p:nvSpPr>
          <p:cNvPr id="268" name="Google Shape;268;p19"/>
          <p:cNvSpPr/>
          <p:nvPr/>
        </p:nvSpPr>
        <p:spPr>
          <a:xfrm>
            <a:off x="6084825" y="4296850"/>
            <a:ext cx="979500" cy="406200"/>
          </a:xfrm>
          <a:prstGeom prst="wedgeRoundRectCallout">
            <a:avLst>
              <a:gd fmla="val 97659" name="adj1"/>
              <a:gd fmla="val -5435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ROC-кривая и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индекс AUC</a:t>
            </a:r>
            <a:endParaRPr sz="900"/>
          </a:p>
        </p:txBody>
      </p:sp>
      <p:pic>
        <p:nvPicPr>
          <p:cNvPr id="269" name="Google Shape;2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Этап формирования показателей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/>
          <p:nvPr/>
        </p:nvSpPr>
        <p:spPr>
          <a:xfrm>
            <a:off x="334000" y="1114525"/>
            <a:ext cx="1749300" cy="373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893389" y="1382878"/>
            <a:ext cx="514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Дата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50" y="1283487"/>
            <a:ext cx="474250" cy="45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75" y="1766063"/>
            <a:ext cx="521400" cy="5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907333" y="1852436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ID клиента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713" y="2294369"/>
            <a:ext cx="428724" cy="41561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 txBox="1"/>
          <p:nvPr/>
        </p:nvSpPr>
        <p:spPr>
          <a:xfrm>
            <a:off x="883000" y="2322009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ID чека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950" y="2805418"/>
            <a:ext cx="474250" cy="45974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0"/>
          <p:cNvSpPr txBox="1"/>
          <p:nvPr/>
        </p:nvSpPr>
        <p:spPr>
          <a:xfrm>
            <a:off x="899800" y="2868050"/>
            <a:ext cx="617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Товар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2228675" y="2435750"/>
            <a:ext cx="617700" cy="36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2845" y="3927045"/>
            <a:ext cx="181850" cy="15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05417" y="4392517"/>
            <a:ext cx="237300" cy="16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29745" y="1493423"/>
            <a:ext cx="181850" cy="1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2361" y="1938133"/>
            <a:ext cx="181850" cy="14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2725" y="3350301"/>
            <a:ext cx="428700" cy="41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2725" y="3765888"/>
            <a:ext cx="428700" cy="41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 txBox="1"/>
          <p:nvPr/>
        </p:nvSpPr>
        <p:spPr>
          <a:xfrm>
            <a:off x="883000" y="3314348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Товарная группа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883000" y="3824865"/>
            <a:ext cx="89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Количество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2725" y="4244196"/>
            <a:ext cx="428700" cy="41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875500" y="4335399"/>
            <a:ext cx="666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Сумма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41005" y="2421266"/>
            <a:ext cx="181850" cy="14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2361" y="2938978"/>
            <a:ext cx="181850" cy="14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32361" y="3472378"/>
            <a:ext cx="181850" cy="14185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/>
          <p:nvPr/>
        </p:nvSpPr>
        <p:spPr>
          <a:xfrm>
            <a:off x="267550" y="795987"/>
            <a:ext cx="20733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alibri"/>
                <a:ea typeface="Calibri"/>
                <a:cs typeface="Calibri"/>
                <a:sym typeface="Calibri"/>
              </a:rPr>
              <a:t>Исходные показатели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4725641" y="828625"/>
            <a:ext cx="29931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Calibri"/>
                <a:ea typeface="Calibri"/>
                <a:cs typeface="Calibri"/>
                <a:sym typeface="Calibri"/>
              </a:rPr>
              <a:t>Сформированные показатели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247623" y="1138310"/>
            <a:ext cx="3454400" cy="36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/>
          <p:nvPr/>
        </p:nvSpPr>
        <p:spPr>
          <a:xfrm>
            <a:off x="4100025" y="1193500"/>
            <a:ext cx="147600" cy="188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4116225" y="3169625"/>
            <a:ext cx="147600" cy="59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125402" y="3824875"/>
            <a:ext cx="147600" cy="95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668700" y="1271825"/>
            <a:ext cx="1350300" cy="666300"/>
          </a:xfrm>
          <a:prstGeom prst="wedgeRoundRectCallout">
            <a:avLst>
              <a:gd fmla="val 44871" name="adj1"/>
              <a:gd fmla="val 93685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Показатели, связанные с датой, временем, кол-во, суммой транзакций</a:t>
            </a:r>
            <a:endParaRPr sz="900"/>
          </a:p>
        </p:txBody>
      </p:sp>
      <p:sp>
        <p:nvSpPr>
          <p:cNvPr id="308" name="Google Shape;308;p20"/>
          <p:cNvSpPr/>
          <p:nvPr/>
        </p:nvSpPr>
        <p:spPr>
          <a:xfrm>
            <a:off x="2846375" y="2751650"/>
            <a:ext cx="1138200" cy="593100"/>
          </a:xfrm>
          <a:prstGeom prst="wedgeRoundRectCallout">
            <a:avLst>
              <a:gd fmla="val 54463" name="adj1"/>
              <a:gd fmla="val 77698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Показатели</a:t>
            </a:r>
            <a:r>
              <a:rPr lang="ru" sz="900"/>
              <a:t>, связанные с товарной группой</a:t>
            </a:r>
            <a:endParaRPr sz="900"/>
          </a:p>
        </p:txBody>
      </p:sp>
      <p:sp>
        <p:nvSpPr>
          <p:cNvPr id="309" name="Google Shape;309;p20"/>
          <p:cNvSpPr/>
          <p:nvPr/>
        </p:nvSpPr>
        <p:spPr>
          <a:xfrm>
            <a:off x="2809425" y="3871775"/>
            <a:ext cx="1138200" cy="415500"/>
          </a:xfrm>
          <a:prstGeom prst="wedgeRoundRectCallout">
            <a:avLst>
              <a:gd fmla="val 44871" name="adj1"/>
              <a:gd fmla="val 93685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Показатели</a:t>
            </a:r>
            <a:r>
              <a:rPr lang="ru" sz="900"/>
              <a:t>, связанные с товаром</a:t>
            </a:r>
            <a:endParaRPr sz="900"/>
          </a:p>
        </p:txBody>
      </p:sp>
      <p:sp>
        <p:nvSpPr>
          <p:cNvPr id="310" name="Google Shape;310;p20"/>
          <p:cNvSpPr/>
          <p:nvPr/>
        </p:nvSpPr>
        <p:spPr>
          <a:xfrm>
            <a:off x="7803950" y="2441325"/>
            <a:ext cx="1026300" cy="45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</a:t>
            </a:r>
            <a:r>
              <a:rPr b="1" lang="ru" sz="1700"/>
              <a:t>18</a:t>
            </a:r>
            <a:r>
              <a:rPr b="1" lang="ru" sz="1700"/>
              <a:t> </a:t>
            </a:r>
            <a:r>
              <a:rPr lang="ru" sz="1100"/>
              <a:t>показателей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idx="4294967295" type="title"/>
          </p:nvPr>
        </p:nvSpPr>
        <p:spPr>
          <a:xfrm>
            <a:off x="971200" y="291525"/>
            <a:ext cx="71490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Формирование обучающей и тестовой выборок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" y="218300"/>
            <a:ext cx="666312" cy="5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/>
          <p:nvPr/>
        </p:nvSpPr>
        <p:spPr>
          <a:xfrm>
            <a:off x="2266600" y="1119025"/>
            <a:ext cx="4111200" cy="151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4785550" y="1552300"/>
            <a:ext cx="1030800" cy="42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Период результата</a:t>
            </a:r>
            <a:endParaRPr sz="1000"/>
          </a:p>
        </p:txBody>
      </p:sp>
      <p:sp>
        <p:nvSpPr>
          <p:cNvPr id="319" name="Google Shape;319;p21"/>
          <p:cNvSpPr txBox="1"/>
          <p:nvPr/>
        </p:nvSpPr>
        <p:spPr>
          <a:xfrm>
            <a:off x="2342800" y="1068900"/>
            <a:ext cx="1805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Calibri"/>
                <a:ea typeface="Calibri"/>
                <a:cs typeface="Calibri"/>
                <a:sym typeface="Calibri"/>
              </a:rPr>
              <a:t>Исторические профили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2407325" y="1553100"/>
            <a:ext cx="2250900" cy="42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Период наблюдения</a:t>
            </a:r>
            <a:endParaRPr sz="1000"/>
          </a:p>
        </p:txBody>
      </p:sp>
      <p:cxnSp>
        <p:nvCxnSpPr>
          <p:cNvPr id="321" name="Google Shape;321;p21"/>
          <p:cNvCxnSpPr/>
          <p:nvPr/>
        </p:nvCxnSpPr>
        <p:spPr>
          <a:xfrm>
            <a:off x="2436475" y="2467525"/>
            <a:ext cx="2221800" cy="39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1"/>
          <p:cNvSpPr/>
          <p:nvPr/>
        </p:nvSpPr>
        <p:spPr>
          <a:xfrm>
            <a:off x="4658225" y="2362975"/>
            <a:ext cx="206400" cy="19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1"/>
          <p:cNvCxnSpPr/>
          <p:nvPr/>
        </p:nvCxnSpPr>
        <p:spPr>
          <a:xfrm>
            <a:off x="4864614" y="2487864"/>
            <a:ext cx="934500" cy="57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1"/>
          <p:cNvSpPr txBox="1"/>
          <p:nvPr/>
        </p:nvSpPr>
        <p:spPr>
          <a:xfrm>
            <a:off x="2407045" y="2161184"/>
            <a:ext cx="23361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01.09.2017                                  01.10.2018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4961475" y="1257875"/>
            <a:ext cx="715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Calibri"/>
                <a:ea typeface="Calibri"/>
                <a:cs typeface="Calibri"/>
                <a:sym typeface="Calibri"/>
              </a:rPr>
              <a:t>1 месяц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2254758" y="2868925"/>
            <a:ext cx="6276000" cy="151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336900" y="3446125"/>
            <a:ext cx="4425900" cy="34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Период наблюдения</a:t>
            </a:r>
            <a:endParaRPr sz="1000"/>
          </a:p>
        </p:txBody>
      </p:sp>
      <p:sp>
        <p:nvSpPr>
          <p:cNvPr id="328" name="Google Shape;328;p21"/>
          <p:cNvSpPr/>
          <p:nvPr/>
        </p:nvSpPr>
        <p:spPr>
          <a:xfrm>
            <a:off x="6925600" y="3446129"/>
            <a:ext cx="1406700" cy="34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Период результата </a:t>
            </a:r>
            <a:endParaRPr sz="1000"/>
          </a:p>
        </p:txBody>
      </p:sp>
      <p:cxnSp>
        <p:nvCxnSpPr>
          <p:cNvPr id="329" name="Google Shape;329;p21"/>
          <p:cNvCxnSpPr/>
          <p:nvPr/>
        </p:nvCxnSpPr>
        <p:spPr>
          <a:xfrm>
            <a:off x="2369025" y="4145075"/>
            <a:ext cx="4425900" cy="120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1"/>
          <p:cNvSpPr/>
          <p:nvPr/>
        </p:nvSpPr>
        <p:spPr>
          <a:xfrm>
            <a:off x="6794925" y="4057925"/>
            <a:ext cx="206400" cy="19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21"/>
          <p:cNvCxnSpPr/>
          <p:nvPr/>
        </p:nvCxnSpPr>
        <p:spPr>
          <a:xfrm>
            <a:off x="7001267" y="4152114"/>
            <a:ext cx="1324500" cy="99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1"/>
          <p:cNvSpPr txBox="1"/>
          <p:nvPr/>
        </p:nvSpPr>
        <p:spPr>
          <a:xfrm>
            <a:off x="2322200" y="3886825"/>
            <a:ext cx="4524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01.09.2017                                                                                                              01.10.2019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306600" y="3120275"/>
            <a:ext cx="753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Calibri"/>
                <a:ea typeface="Calibri"/>
                <a:cs typeface="Calibri"/>
                <a:sym typeface="Calibri"/>
              </a:rPr>
              <a:t>1 месяц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2322200" y="2979648"/>
            <a:ext cx="1805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Calibri"/>
                <a:ea typeface="Calibri"/>
                <a:cs typeface="Calibri"/>
                <a:sym typeface="Calibri"/>
              </a:rPr>
              <a:t>Оцениваемые </a:t>
            </a:r>
            <a:r>
              <a:rPr b="1" lang="ru" sz="1000">
                <a:latin typeface="Calibri"/>
                <a:ea typeface="Calibri"/>
                <a:cs typeface="Calibri"/>
                <a:sym typeface="Calibri"/>
              </a:rPr>
              <a:t>профили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6915200" y="889125"/>
            <a:ext cx="1030800" cy="727500"/>
          </a:xfrm>
          <a:prstGeom prst="wedgeRoundRectCallout">
            <a:avLst>
              <a:gd fmla="val -90648" name="adj1"/>
              <a:gd fmla="val 59900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Обучающая выборка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(23 728 клиентов) </a:t>
            </a:r>
            <a:endParaRPr b="1" sz="900"/>
          </a:p>
        </p:txBody>
      </p:sp>
      <p:sp>
        <p:nvSpPr>
          <p:cNvPr id="336" name="Google Shape;336;p21"/>
          <p:cNvSpPr/>
          <p:nvPr/>
        </p:nvSpPr>
        <p:spPr>
          <a:xfrm>
            <a:off x="7707800" y="1751225"/>
            <a:ext cx="894000" cy="666300"/>
          </a:xfrm>
          <a:prstGeom prst="wedgeRoundRectCallout">
            <a:avLst>
              <a:gd fmla="val -75628" name="adj1"/>
              <a:gd fmla="val 15719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Тестовая</a:t>
            </a:r>
            <a:r>
              <a:rPr b="1" lang="ru" sz="900"/>
              <a:t> выборка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(41 197 клиентов) </a:t>
            </a:r>
            <a:endParaRPr b="1" sz="900"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675" y="205950"/>
            <a:ext cx="666300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688" y="218300"/>
            <a:ext cx="1248762" cy="5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/>
          <p:nvPr/>
        </p:nvSpPr>
        <p:spPr>
          <a:xfrm>
            <a:off x="257725" y="1485100"/>
            <a:ext cx="1887900" cy="2067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Метод аналогий: </a:t>
            </a:r>
            <a:r>
              <a:rPr lang="ru" sz="1100"/>
              <a:t>модель обучается на исторических профилях клиентов, и применяется для оценки вероятности события текущих клиентов.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Событие</a:t>
            </a:r>
            <a:r>
              <a:rPr lang="ru" sz="1100"/>
              <a:t>: повторный визит в течение 1 месяца.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