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8" r:id="rId10"/>
    <p:sldId id="270" r:id="rId11"/>
    <p:sldId id="280" r:id="rId12"/>
    <p:sldId id="274" r:id="rId13"/>
    <p:sldId id="275" r:id="rId14"/>
    <p:sldId id="276" r:id="rId15"/>
    <p:sldId id="277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jigsaw-toxic-comment-classification-challen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CBBD60-90C4-432A-ACB4-CE4CBF509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Toxic</a:t>
            </a:r>
            <a:r>
              <a:rPr lang="it-IT" dirty="0"/>
              <a:t> </a:t>
            </a:r>
            <a:r>
              <a:rPr lang="it-IT" dirty="0" err="1"/>
              <a:t>comment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6746405-9FCB-4D98-9BB2-055E0CA40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Simone Monti – 807994</a:t>
            </a:r>
          </a:p>
          <a:p>
            <a:r>
              <a:rPr lang="it-IT" dirty="0"/>
              <a:t>Vittorio Maggio – 817034 </a:t>
            </a:r>
          </a:p>
          <a:p>
            <a:r>
              <a:rPr lang="it-IT" dirty="0"/>
              <a:t>University of Milano-Bicocca</a:t>
            </a:r>
          </a:p>
        </p:txBody>
      </p:sp>
    </p:spTree>
    <p:extLst>
      <p:ext uri="{BB962C8B-B14F-4D97-AF65-F5344CB8AC3E}">
        <p14:creationId xmlns:p14="http://schemas.microsoft.com/office/powerpoint/2010/main" val="268324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8DD9DD-7DA0-405A-8404-5721A55D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/>
          <a:lstStyle/>
          <a:p>
            <a:r>
              <a:rPr lang="it-IT" dirty="0"/>
              <a:t>LSTM – Architectures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948DE1-5970-438D-B986-F0FE33030D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/>
              <a:t>Bidirectional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910384-CBEF-420D-B4CD-27A741318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164776"/>
            <a:ext cx="4443984" cy="3190843"/>
          </a:xfrm>
        </p:spPr>
        <p:txBody>
          <a:bodyPr>
            <a:noAutofit/>
          </a:bodyPr>
          <a:lstStyle/>
          <a:p>
            <a:r>
              <a:rPr lang="it-IT" sz="1200" dirty="0" err="1"/>
              <a:t>Embedding</a:t>
            </a:r>
            <a:r>
              <a:rPr lang="it-IT" sz="1200" dirty="0"/>
              <a:t> </a:t>
            </a:r>
            <a:r>
              <a:rPr lang="it-IT" sz="1200" dirty="0" err="1"/>
              <a:t>layer</a:t>
            </a:r>
            <a:r>
              <a:rPr lang="it-IT" sz="1200" dirty="0"/>
              <a:t> (</a:t>
            </a:r>
            <a:r>
              <a:rPr lang="it-IT" sz="1200" dirty="0" err="1"/>
              <a:t>input_dim</a:t>
            </a:r>
            <a:r>
              <a:rPr lang="it-IT" sz="1200" dirty="0"/>
              <a:t>: 200, output_dim=128)</a:t>
            </a:r>
          </a:p>
          <a:p>
            <a:r>
              <a:rPr lang="it-IT" sz="1200" dirty="0"/>
              <a:t>SpatialDropout1D (rate: 0.3), </a:t>
            </a:r>
          </a:p>
          <a:p>
            <a:r>
              <a:rPr lang="en-US" sz="1200" dirty="0"/>
              <a:t>Bi-directional LSTM layer with X* neurons and with Tanh as the activation function, </a:t>
            </a:r>
            <a:r>
              <a:rPr lang="it-IT" sz="1200" dirty="0"/>
              <a:t>and Sigmoid as recurrent activation,</a:t>
            </a:r>
            <a:endParaRPr lang="en-US" sz="1200" dirty="0"/>
          </a:p>
          <a:p>
            <a:r>
              <a:rPr lang="it-IT" sz="1200" dirty="0"/>
              <a:t>BatchNormalization, </a:t>
            </a:r>
          </a:p>
          <a:p>
            <a:r>
              <a:rPr lang="it-IT" sz="1200" dirty="0"/>
              <a:t>GlobalMaxPool1d, </a:t>
            </a:r>
          </a:p>
          <a:p>
            <a:r>
              <a:rPr lang="it-IT" sz="1200" dirty="0" err="1"/>
              <a:t>Dropout</a:t>
            </a:r>
            <a:r>
              <a:rPr lang="it-IT" sz="1200" dirty="0"/>
              <a:t> (rate: 0.3), </a:t>
            </a:r>
          </a:p>
          <a:p>
            <a:r>
              <a:rPr lang="it-IT" sz="1200" dirty="0"/>
              <a:t>A Dense layer with 15 neurons and Relu as actiovation function, </a:t>
            </a:r>
          </a:p>
          <a:p>
            <a:r>
              <a:rPr lang="en-US" sz="1200" dirty="0"/>
              <a:t>a Dense layer formed by 6 neurons with Sigmoid function as activation function (the output is composed by 6 different binary values)</a:t>
            </a:r>
            <a:endParaRPr lang="it-IT" sz="1200" dirty="0"/>
          </a:p>
          <a:p>
            <a:pPr marL="0" indent="0">
              <a:buNone/>
            </a:pPr>
            <a:r>
              <a:rPr lang="it-IT" sz="1200" dirty="0"/>
              <a:t>* X = (25, 50)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71496C-5BD5-437C-8211-8F96AB160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b="1" dirty="0"/>
              <a:t>Standard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0CB2FDC-FCA5-4411-9B0D-866667BD1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3190843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Embedding</a:t>
            </a:r>
            <a:r>
              <a:rPr lang="it-IT" dirty="0"/>
              <a:t>  </a:t>
            </a:r>
            <a:r>
              <a:rPr lang="it-IT" dirty="0" err="1"/>
              <a:t>layer</a:t>
            </a:r>
            <a:r>
              <a:rPr lang="it-IT" dirty="0"/>
              <a:t> (input_dim: 200, output_dim=128)</a:t>
            </a:r>
          </a:p>
          <a:p>
            <a:r>
              <a:rPr lang="it-IT" dirty="0"/>
              <a:t>SpatialDropout1D (rate: 0.3), </a:t>
            </a:r>
          </a:p>
          <a:p>
            <a:r>
              <a:rPr lang="it-IT" dirty="0"/>
              <a:t>LSTM </a:t>
            </a:r>
            <a:r>
              <a:rPr lang="it-IT" dirty="0" err="1"/>
              <a:t>layer</a:t>
            </a:r>
            <a:r>
              <a:rPr lang="it-IT" dirty="0"/>
              <a:t> with 25 neurons with Tanh as activation function, and Sigmoid as recurrent activation,</a:t>
            </a:r>
          </a:p>
          <a:p>
            <a:r>
              <a:rPr lang="it-IT" dirty="0"/>
              <a:t>BatchNormalization, </a:t>
            </a:r>
          </a:p>
          <a:p>
            <a:r>
              <a:rPr lang="it-IT" dirty="0"/>
              <a:t>GlobalMaxPool1d, </a:t>
            </a:r>
          </a:p>
          <a:p>
            <a:r>
              <a:rPr lang="it-IT" dirty="0"/>
              <a:t>layer Dropout (rate: 0.3), </a:t>
            </a:r>
          </a:p>
          <a:p>
            <a:r>
              <a:rPr lang="it-IT" sz="2000" dirty="0"/>
              <a:t>A Dense layer with 15 neurons and Relu as actiovation function, </a:t>
            </a:r>
            <a:r>
              <a:rPr lang="it-IT" dirty="0"/>
              <a:t> </a:t>
            </a:r>
          </a:p>
          <a:p>
            <a:r>
              <a:rPr lang="en-US" sz="2000" dirty="0"/>
              <a:t>a Dense layer formed by 6 neurons with Sigmoid function as activation function </a:t>
            </a:r>
            <a:r>
              <a:rPr lang="en-US" dirty="0"/>
              <a:t>(the output is composed by 6 different binary values).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85913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54FC-E1B3-4D0E-88AF-B44F7246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Training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C5E18-539A-4B80-90F9-FE53AEEA2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340863"/>
            <a:ext cx="5270269" cy="336166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Epochs: 10;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Batch size: 256;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Optimizer: Adam </a:t>
            </a:r>
            <a:br>
              <a:rPr lang="en-US" dirty="0"/>
            </a:br>
            <a:r>
              <a:rPr lang="en-US" dirty="0"/>
              <a:t>(learning rate: 0.01);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Loss: Binary Cross Entropy;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8A136C39-B076-4E89-8BDE-FCB6370615A1}"/>
              </a:ext>
            </a:extLst>
          </p:cNvPr>
          <p:cNvSpPr txBox="1">
            <a:spLocks/>
          </p:cNvSpPr>
          <p:nvPr/>
        </p:nvSpPr>
        <p:spPr>
          <a:xfrm>
            <a:off x="6959969" y="2757488"/>
            <a:ext cx="444398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Early Stopping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89F828-76BA-4EBC-AA39-4F50989DD7C6}"/>
              </a:ext>
            </a:extLst>
          </p:cNvPr>
          <p:cNvSpPr txBox="1">
            <a:spLocks/>
          </p:cNvSpPr>
          <p:nvPr/>
        </p:nvSpPr>
        <p:spPr>
          <a:xfrm>
            <a:off x="6959969" y="2340862"/>
            <a:ext cx="5270269" cy="3361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Monitor: validation loss;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Patience: 2;</a:t>
            </a:r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1A5A95B1-B09D-4927-9FE7-7B437549D68C}"/>
              </a:ext>
            </a:extLst>
          </p:cNvPr>
          <p:cNvSpPr txBox="1">
            <a:spLocks/>
          </p:cNvSpPr>
          <p:nvPr/>
        </p:nvSpPr>
        <p:spPr>
          <a:xfrm>
            <a:off x="1523999" y="2757488"/>
            <a:ext cx="444398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HyperParametes:</a:t>
            </a:r>
          </a:p>
        </p:txBody>
      </p:sp>
    </p:spTree>
    <p:extLst>
      <p:ext uri="{BB962C8B-B14F-4D97-AF65-F5344CB8AC3E}">
        <p14:creationId xmlns:p14="http://schemas.microsoft.com/office/powerpoint/2010/main" val="1659529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2736AC27-54EC-4265-B6B3-4E8878AB0EEF}"/>
              </a:ext>
            </a:extLst>
          </p:cNvPr>
          <p:cNvSpPr txBox="1">
            <a:spLocks/>
          </p:cNvSpPr>
          <p:nvPr/>
        </p:nvSpPr>
        <p:spPr>
          <a:xfrm>
            <a:off x="752858" y="4736961"/>
            <a:ext cx="10720685" cy="9367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 cap="all" dirty="0"/>
              <a:t>F1 score – validation set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A440BD0-EB25-4E0C-BF16-C1D389D14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4" y="1268895"/>
            <a:ext cx="3555130" cy="2220837"/>
          </a:xfrm>
          <a:prstGeom prst="rect">
            <a:avLst/>
          </a:prstGeom>
          <a:noFill/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629A657-EB12-46E6-B490-80B3F6E52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454" y="1268895"/>
            <a:ext cx="3561766" cy="219185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06E1681-57EE-4E3E-8CD6-53D47AED8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034" y="1316455"/>
            <a:ext cx="3995497" cy="2158787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1E34B34-1B4D-482B-B296-A26DCF034579}"/>
              </a:ext>
            </a:extLst>
          </p:cNvPr>
          <p:cNvSpPr txBox="1"/>
          <p:nvPr/>
        </p:nvSpPr>
        <p:spPr>
          <a:xfrm>
            <a:off x="1646621" y="71911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FNN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741DACC-ECDB-474D-963A-A1986BC241F3}"/>
              </a:ext>
            </a:extLst>
          </p:cNvPr>
          <p:cNvSpPr txBox="1"/>
          <p:nvPr/>
        </p:nvSpPr>
        <p:spPr>
          <a:xfrm>
            <a:off x="5615194" y="7144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CNN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E49C0E3-C194-4440-8960-D1C4C8D19A79}"/>
              </a:ext>
            </a:extLst>
          </p:cNvPr>
          <p:cNvSpPr txBox="1"/>
          <p:nvPr/>
        </p:nvSpPr>
        <p:spPr>
          <a:xfrm>
            <a:off x="10187668" y="71447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RNN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1CE8DF0-7E90-4161-A1BB-D78B4D86C388}"/>
              </a:ext>
            </a:extLst>
          </p:cNvPr>
          <p:cNvSpPr txBox="1"/>
          <p:nvPr/>
        </p:nvSpPr>
        <p:spPr>
          <a:xfrm>
            <a:off x="6925769" y="5552727"/>
            <a:ext cx="30107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95% confidence interval - 10 folds crossvalidation</a:t>
            </a:r>
          </a:p>
        </p:txBody>
      </p:sp>
    </p:spTree>
    <p:extLst>
      <p:ext uri="{BB962C8B-B14F-4D97-AF65-F5344CB8AC3E}">
        <p14:creationId xmlns:p14="http://schemas.microsoft.com/office/powerpoint/2010/main" val="281285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660CA96-EBE3-4DA1-99C2-FF9952C3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it-IT" sz="5400" dirty="0">
                <a:solidFill>
                  <a:schemeClr val="bg2"/>
                </a:solidFill>
              </a:rPr>
              <a:t>Step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7E6190-7821-4564-879F-160C14F1F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3 best models selected:</a:t>
            </a:r>
          </a:p>
          <a:p>
            <a:pPr lvl="1"/>
            <a:r>
              <a:rPr lang="it-IT" sz="1800" dirty="0"/>
              <a:t>FNN: Model_4</a:t>
            </a:r>
          </a:p>
          <a:p>
            <a:pPr lvl="1"/>
            <a:r>
              <a:rPr lang="it-IT" sz="1800" dirty="0"/>
              <a:t>CNN: Model_5</a:t>
            </a:r>
          </a:p>
          <a:p>
            <a:pPr lvl="1"/>
            <a:r>
              <a:rPr lang="it-IT" sz="1800" dirty="0"/>
              <a:t>RNN: Smaller bidirectional</a:t>
            </a:r>
          </a:p>
          <a:p>
            <a:r>
              <a:rPr lang="it-IT" sz="1800" dirty="0"/>
              <a:t>Training on the full training set (Train-Val 80%-20%)</a:t>
            </a:r>
          </a:p>
          <a:p>
            <a:r>
              <a:rPr lang="en-US" sz="1800" dirty="0"/>
              <a:t>Evaluation on the test set</a:t>
            </a:r>
          </a:p>
        </p:txBody>
      </p:sp>
    </p:spTree>
    <p:extLst>
      <p:ext uri="{BB962C8B-B14F-4D97-AF65-F5344CB8AC3E}">
        <p14:creationId xmlns:p14="http://schemas.microsoft.com/office/powerpoint/2010/main" val="2532176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E880B70-9045-4B1E-A61A-E849BE8C8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CC343B-8CF3-4D3A-8381-9B682CC7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/>
              <a:t>Final comparison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FEBC29EA-A92B-4FE2-9348-7A5D3968C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4743" y="2286000"/>
            <a:ext cx="5793475" cy="3581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High accuracy due to high unbalanced dataset</a:t>
            </a:r>
          </a:p>
          <a:p>
            <a:r>
              <a:rPr lang="en-US" dirty="0"/>
              <a:t>F1 score much lower</a:t>
            </a:r>
          </a:p>
          <a:p>
            <a:r>
              <a:rPr lang="en-US" dirty="0"/>
              <a:t>No dominance among selected networks</a:t>
            </a:r>
          </a:p>
          <a:p>
            <a:r>
              <a:rPr lang="en-US" dirty="0"/>
              <a:t>The models are not able to predict categories with few examples in the training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5E57D54-70D0-4564-B375-A395AFC5F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645" y="126807"/>
            <a:ext cx="3206809" cy="206037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Segnaposto contenuto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DAB7847-BC8D-46F9-A782-D0E48FB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646" y="4579448"/>
            <a:ext cx="3247916" cy="215174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Segnaposto contenuto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1B9ECD2-9A4B-48AA-A887-6AA6777171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539645" y="2339922"/>
            <a:ext cx="3247917" cy="208678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F0B24D5-35E3-4962-9B88-DD298B52E151}"/>
              </a:ext>
            </a:extLst>
          </p:cNvPr>
          <p:cNvSpPr txBox="1"/>
          <p:nvPr/>
        </p:nvSpPr>
        <p:spPr>
          <a:xfrm>
            <a:off x="7651301" y="553985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RNN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53F76D3-5256-43DF-9899-6591A5AC2EC1}"/>
              </a:ext>
            </a:extLst>
          </p:cNvPr>
          <p:cNvSpPr txBox="1"/>
          <p:nvPr/>
        </p:nvSpPr>
        <p:spPr>
          <a:xfrm>
            <a:off x="7659316" y="343677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CNN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A8E893A-986B-4B4E-87F1-C4F884F5D2A1}"/>
              </a:ext>
            </a:extLst>
          </p:cNvPr>
          <p:cNvSpPr txBox="1"/>
          <p:nvPr/>
        </p:nvSpPr>
        <p:spPr>
          <a:xfrm>
            <a:off x="7675346" y="134905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FNN</a:t>
            </a:r>
          </a:p>
        </p:txBody>
      </p:sp>
    </p:spTree>
    <p:extLst>
      <p:ext uri="{BB962C8B-B14F-4D97-AF65-F5344CB8AC3E}">
        <p14:creationId xmlns:p14="http://schemas.microsoft.com/office/powerpoint/2010/main" val="385929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99640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266" y="1010266"/>
            <a:ext cx="10171466" cy="485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DAAB14-D4EF-490B-A72D-8E092094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430" y="1398896"/>
            <a:ext cx="9325970" cy="1160059"/>
          </a:xfrm>
        </p:spPr>
        <p:txBody>
          <a:bodyPr>
            <a:normAutofit/>
          </a:bodyPr>
          <a:lstStyle/>
          <a:p>
            <a:r>
              <a:rPr lang="it-IT" dirty="0"/>
              <a:t>Possible future developments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541481-5617-4D17-968E-814598787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430" y="2739787"/>
            <a:ext cx="9325970" cy="2946779"/>
          </a:xfrm>
        </p:spPr>
        <p:txBody>
          <a:bodyPr>
            <a:normAutofit/>
          </a:bodyPr>
          <a:lstStyle/>
          <a:p>
            <a:r>
              <a:rPr lang="it-IT" dirty="0"/>
              <a:t>Using of Data Augmentation technique</a:t>
            </a:r>
          </a:p>
          <a:p>
            <a:r>
              <a:rPr lang="en-US" dirty="0"/>
              <a:t>Using of pre-trained embedding layers such as:</a:t>
            </a:r>
          </a:p>
          <a:p>
            <a:pPr lvl="1"/>
            <a:r>
              <a:rPr lang="it-IT" dirty="0"/>
              <a:t>Word2Vec</a:t>
            </a:r>
          </a:p>
          <a:p>
            <a:pPr lvl="1"/>
            <a:r>
              <a:rPr lang="it-IT" dirty="0"/>
              <a:t>Glove</a:t>
            </a:r>
          </a:p>
          <a:p>
            <a:pPr lvl="1"/>
            <a:r>
              <a:rPr lang="it-IT" dirty="0"/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98248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56C0F2-72D8-48E3-8B4D-9266C79B0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279" b="47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BA0D22F-3A0F-4840-943D-A7064529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Thank you for your attention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3F44F3-7E26-4338-8D05-9C043CFD0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it-IT" sz="2000" dirty="0"/>
              <a:t>Simone Monti – 807994</a:t>
            </a:r>
          </a:p>
          <a:p>
            <a:r>
              <a:rPr lang="it-IT" sz="2000" dirty="0"/>
              <a:t>Vittorio Maggio – 817034 </a:t>
            </a:r>
          </a:p>
          <a:p>
            <a:r>
              <a:rPr lang="it-IT" sz="2000" dirty="0"/>
              <a:t>University of Milano-Bicocca</a:t>
            </a:r>
          </a:p>
        </p:txBody>
      </p:sp>
    </p:spTree>
    <p:extLst>
      <p:ext uri="{BB962C8B-B14F-4D97-AF65-F5344CB8AC3E}">
        <p14:creationId xmlns:p14="http://schemas.microsoft.com/office/powerpoint/2010/main" val="118464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9F9BA72-4C49-4656-B6FF-766CA4C7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700" cap="all" dirty="0"/>
              <a:t>Deep learning approach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8BB75D5-93A7-4EC9-A2FB-DCBDE6DE3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3651CD09-2706-4529-96FC-0DBC22B05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561" y="1150341"/>
            <a:ext cx="8763775" cy="258531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D3AB48D-C4D4-4F70-97D0-5EC4207424E6}"/>
              </a:ext>
            </a:extLst>
          </p:cNvPr>
          <p:cNvSpPr txBox="1"/>
          <p:nvPr/>
        </p:nvSpPr>
        <p:spPr>
          <a:xfrm>
            <a:off x="1607773" y="3694715"/>
            <a:ext cx="4936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hlinkClick r:id="rId3"/>
              </a:rPr>
              <a:t>https://www.kaggle.com/c/jigsaw-toxic-comment-classification-challenge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99278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F3B958F-65F5-4205-8150-73DBB0C0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Dataset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5E9C81E-4E61-4FA8-838A-B23FFF085D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4275" y="1333010"/>
            <a:ext cx="6900380" cy="4191979"/>
          </a:xfrm>
          <a:prstGeom prst="rect">
            <a:avLst/>
          </a:prstGeo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159D9DD-A2F2-4C9A-85AF-E91649B12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71423" y="2286000"/>
            <a:ext cx="3053039" cy="3931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Toxic</a:t>
            </a:r>
          </a:p>
          <a:p>
            <a:r>
              <a:rPr lang="en-US" sz="1600" dirty="0"/>
              <a:t>Severe toxic</a:t>
            </a:r>
          </a:p>
          <a:p>
            <a:r>
              <a:rPr lang="en-US" sz="1600" dirty="0"/>
              <a:t>Obscene</a:t>
            </a:r>
          </a:p>
          <a:p>
            <a:r>
              <a:rPr lang="en-US" sz="1600" dirty="0"/>
              <a:t>Threat</a:t>
            </a:r>
          </a:p>
          <a:p>
            <a:r>
              <a:rPr lang="en-US" sz="1600" dirty="0"/>
              <a:t>Insult</a:t>
            </a:r>
          </a:p>
          <a:p>
            <a:r>
              <a:rPr lang="en-US" sz="1600" dirty="0"/>
              <a:t>Identity hate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1F10D-89D4-41A0-9202-985131A89F86}"/>
              </a:ext>
            </a:extLst>
          </p:cNvPr>
          <p:cNvSpPr txBox="1"/>
          <p:nvPr/>
        </p:nvSpPr>
        <p:spPr>
          <a:xfrm>
            <a:off x="2754870" y="5822162"/>
            <a:ext cx="265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 </a:t>
            </a:r>
            <a:r>
              <a:rPr lang="en-US" b="0" i="0" dirty="0">
                <a:effectLst/>
                <a:latin typeface="Arial" panose="020B0604020202020204" pitchFamily="34" charset="0"/>
              </a:rPr>
              <a:t>159571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9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51" name="Rectangle 43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0561DC-BAD7-4C34-92BC-0A26B7F5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4960657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dirty="0"/>
              <a:t>Correlation among </a:t>
            </a:r>
            <a:r>
              <a:rPr lang="en-US" cap="all" dirty="0"/>
              <a:t>categories</a:t>
            </a:r>
          </a:p>
        </p:txBody>
      </p:sp>
      <p:pic>
        <p:nvPicPr>
          <p:cNvPr id="35" name="Segnaposto contenuto 34">
            <a:extLst>
              <a:ext uri="{FF2B5EF4-FFF2-40B4-BE49-F238E27FC236}">
                <a16:creationId xmlns:a16="http://schemas.microsoft.com/office/drawing/2014/main" id="{E2C701C2-A81C-40D8-8035-AA13140F63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7070" y="429439"/>
            <a:ext cx="4061504" cy="3543662"/>
          </a:xfrm>
          <a:prstGeom prst="rect">
            <a:avLst/>
          </a:prstGeom>
        </p:spPr>
      </p:pic>
      <p:pic>
        <p:nvPicPr>
          <p:cNvPr id="33" name="Segnaposto contenuto 3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BC84E63-5386-4D40-8BE7-E14E3A4A4D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8545" y="905744"/>
            <a:ext cx="5130799" cy="2591052"/>
          </a:xfrm>
          <a:prstGeom prst="rect">
            <a:avLst/>
          </a:prstGeom>
        </p:spPr>
      </p:pic>
      <p:sp>
        <p:nvSpPr>
          <p:cNvPr id="52" name="Freeform: Shape 45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3" name="Freeform: Shape 47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0088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7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C235B51-AA8A-4750-9905-BA15284EE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49" y="1112466"/>
            <a:ext cx="3122143" cy="1537655"/>
          </a:xfrm>
          <a:prstGeom prst="rect">
            <a:avLst/>
          </a:prstGeom>
        </p:spPr>
      </p:pic>
      <p:sp>
        <p:nvSpPr>
          <p:cNvPr id="36" name="Rectangle 21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8AB495F5-5F6C-448B-BCD9-7B6ECCE53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676" y="1087847"/>
            <a:ext cx="3252903" cy="1593922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6C90C3B-3D17-46F1-B368-D07236FB4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518" y="1087847"/>
            <a:ext cx="3252903" cy="1593922"/>
          </a:xfrm>
          <a:prstGeom prst="rect">
            <a:avLst/>
          </a:prstGeom>
        </p:spPr>
      </p:pic>
      <p:sp>
        <p:nvSpPr>
          <p:cNvPr id="38" name="Rectangle 25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88EE573D-CE30-40A0-A57D-268D283A7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49" y="4207774"/>
            <a:ext cx="3104943" cy="1552471"/>
          </a:xfrm>
          <a:prstGeom prst="rect">
            <a:avLst/>
          </a:prstGeom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2F431F0-867C-4211-A700-29F62D26D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433" y="4239067"/>
            <a:ext cx="3217333" cy="1560406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3CE5DC-F8DF-4DB8-8435-751B09D029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3518" y="4190563"/>
            <a:ext cx="3252903" cy="1593922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A1967A-E6BC-4E0B-AF47-3344A91F1006}"/>
              </a:ext>
            </a:extLst>
          </p:cNvPr>
          <p:cNvSpPr txBox="1"/>
          <p:nvPr/>
        </p:nvSpPr>
        <p:spPr>
          <a:xfrm>
            <a:off x="1477938" y="2787505"/>
            <a:ext cx="139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Identity </a:t>
            </a:r>
            <a:r>
              <a:rPr lang="it-IT" dirty="0" err="1"/>
              <a:t>hate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DDD0A7F-F445-49EF-9F7C-65496B5A759A}"/>
              </a:ext>
            </a:extLst>
          </p:cNvPr>
          <p:cNvSpPr txBox="1"/>
          <p:nvPr/>
        </p:nvSpPr>
        <p:spPr>
          <a:xfrm>
            <a:off x="1813382" y="588893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Insult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92C3CC1-3F64-4011-9984-4D59492181EB}"/>
              </a:ext>
            </a:extLst>
          </p:cNvPr>
          <p:cNvSpPr txBox="1"/>
          <p:nvPr/>
        </p:nvSpPr>
        <p:spPr>
          <a:xfrm>
            <a:off x="5345685" y="2775112"/>
            <a:ext cx="134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Severe </a:t>
            </a:r>
            <a:r>
              <a:rPr lang="it-IT" dirty="0" err="1"/>
              <a:t>toxic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204716B-C707-4434-B4D0-6F748509D848}"/>
              </a:ext>
            </a:extLst>
          </p:cNvPr>
          <p:cNvSpPr txBox="1"/>
          <p:nvPr/>
        </p:nvSpPr>
        <p:spPr>
          <a:xfrm>
            <a:off x="5469986" y="589132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Threat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91515B6-C45F-4B5B-AD6F-723F57D165A3}"/>
              </a:ext>
            </a:extLst>
          </p:cNvPr>
          <p:cNvSpPr txBox="1"/>
          <p:nvPr/>
        </p:nvSpPr>
        <p:spPr>
          <a:xfrm>
            <a:off x="9790045" y="2782244"/>
            <a:ext cx="65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Toxic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EC0E503-CAAD-4429-ACCB-7C8A68C296FD}"/>
              </a:ext>
            </a:extLst>
          </p:cNvPr>
          <p:cNvSpPr txBox="1"/>
          <p:nvPr/>
        </p:nvSpPr>
        <p:spPr>
          <a:xfrm>
            <a:off x="9412956" y="589132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Obscene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276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7FFB4E-5859-43BD-953D-43490288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0" y="101372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/>
              <a:t>Pipeline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2242D7B-C636-4CEC-AF57-363B8029B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301" y="3056705"/>
            <a:ext cx="8523583" cy="2812781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5004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5D4ED-16C0-4775-A40A-CC68569D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it-IT"/>
              <a:t>Pre-processing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53AB7D-A949-4DB0-9D47-F4BB4037A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86050"/>
            <a:ext cx="3282694" cy="1485900"/>
          </a:xfrm>
        </p:spPr>
        <p:txBody>
          <a:bodyPr>
            <a:normAutofit/>
          </a:bodyPr>
          <a:lstStyle/>
          <a:p>
            <a:r>
              <a:rPr lang="en-US" dirty="0"/>
              <a:t>Text tokenization</a:t>
            </a:r>
          </a:p>
          <a:p>
            <a:r>
              <a:rPr lang="en-US" dirty="0"/>
              <a:t>Sequence padding</a:t>
            </a:r>
          </a:p>
          <a:p>
            <a:pPr lvl="1"/>
            <a:r>
              <a:rPr lang="en-US" dirty="0"/>
              <a:t>Length: 200</a:t>
            </a:r>
          </a:p>
          <a:p>
            <a:pPr marL="530352" lvl="1" indent="0">
              <a:buNone/>
            </a:pPr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17730DA-B34E-4EB1-8038-664D586F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631567"/>
            <a:ext cx="6517065" cy="32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4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9DC46-DB39-4817-8CB4-B768F913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FNN – Architectures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9887A8-880E-4940-BC7A-6BA97B761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/>
              <a:t>FNN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67DFB9-0DFA-43AD-BCC1-9CCA9AED4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3333718"/>
          </a:xfrm>
        </p:spPr>
        <p:txBody>
          <a:bodyPr>
            <a:noAutofit/>
          </a:bodyPr>
          <a:lstStyle/>
          <a:p>
            <a:r>
              <a:rPr lang="it-IT" sz="1400" dirty="0"/>
              <a:t>An </a:t>
            </a:r>
            <a:r>
              <a:rPr lang="it-IT" sz="1400" dirty="0" err="1"/>
              <a:t>Embedding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r>
              <a:rPr lang="it-IT" sz="1400" dirty="0"/>
              <a:t> (input_dim: 200, output_dim=128),</a:t>
            </a:r>
          </a:p>
          <a:p>
            <a:r>
              <a:rPr lang="it-IT" sz="1400" dirty="0"/>
              <a:t>GlobalMaxPool1D, </a:t>
            </a:r>
          </a:p>
          <a:p>
            <a:r>
              <a:rPr lang="en-US" sz="1400" dirty="0"/>
              <a:t>a Dense layer formed by X* neurons and with </a:t>
            </a:r>
            <a:r>
              <a:rPr lang="en-US" sz="1400" dirty="0" err="1"/>
              <a:t>Relu</a:t>
            </a:r>
            <a:r>
              <a:rPr lang="en-US" sz="1400" dirty="0"/>
              <a:t> as activation function</a:t>
            </a:r>
            <a:r>
              <a:rPr lang="it-IT" sz="1400" dirty="0"/>
              <a:t>, </a:t>
            </a:r>
          </a:p>
          <a:p>
            <a:r>
              <a:rPr lang="it-IT" sz="1400" dirty="0"/>
              <a:t>Dropout (rate: 0.3), </a:t>
            </a:r>
          </a:p>
          <a:p>
            <a:r>
              <a:rPr lang="en-US" sz="1400" dirty="0"/>
              <a:t>a Dense layer formed by 6 neurons with Sigmoid function as activation function (the output is composed by 6 different binary values)</a:t>
            </a:r>
            <a:endParaRPr lang="it-IT" sz="1400" dirty="0"/>
          </a:p>
          <a:p>
            <a:endParaRPr lang="it-IT" sz="1400" dirty="0"/>
          </a:p>
          <a:p>
            <a:pPr marL="0" indent="0">
              <a:buNone/>
            </a:pPr>
            <a:r>
              <a:rPr lang="it-IT" sz="1400" dirty="0"/>
              <a:t>*X = (20 , 30, 40, 50)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C6DFBE-E842-44E4-8F88-79242B8DB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b="1" dirty="0"/>
              <a:t>FNN – additional layer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DD8D922-97F0-438E-B5CB-B91232F22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3333718"/>
          </a:xfrm>
        </p:spPr>
        <p:txBody>
          <a:bodyPr>
            <a:noAutofit/>
          </a:bodyPr>
          <a:lstStyle/>
          <a:p>
            <a:r>
              <a:rPr lang="it-IT" sz="1400" dirty="0"/>
              <a:t>An </a:t>
            </a:r>
            <a:r>
              <a:rPr lang="it-IT" sz="1400" dirty="0" err="1"/>
              <a:t>Embedding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r>
              <a:rPr lang="it-IT" sz="1400" dirty="0"/>
              <a:t> (input_dim: 200, output_dim=128),</a:t>
            </a:r>
          </a:p>
          <a:p>
            <a:r>
              <a:rPr lang="it-IT" sz="1400" dirty="0"/>
              <a:t>GlobalMaxPool1D, </a:t>
            </a:r>
          </a:p>
          <a:p>
            <a:r>
              <a:rPr lang="en-US" sz="1400" dirty="0"/>
              <a:t>a Dense layer formed by 40 neurons and with </a:t>
            </a:r>
            <a:r>
              <a:rPr lang="en-US" sz="1400" dirty="0" err="1"/>
              <a:t>Relu</a:t>
            </a:r>
            <a:r>
              <a:rPr lang="en-US" sz="1400" dirty="0"/>
              <a:t> as activation function</a:t>
            </a:r>
            <a:r>
              <a:rPr lang="it-IT" sz="1400" dirty="0"/>
              <a:t>, </a:t>
            </a:r>
          </a:p>
          <a:p>
            <a:r>
              <a:rPr lang="it-IT" sz="1400" dirty="0"/>
              <a:t>Dropout (rate: 0.3), </a:t>
            </a:r>
          </a:p>
          <a:p>
            <a:r>
              <a:rPr lang="en-US" sz="1400" dirty="0"/>
              <a:t>a Dense layer formed by 20 neurons and with </a:t>
            </a:r>
            <a:r>
              <a:rPr lang="en-US" sz="1400" dirty="0" err="1"/>
              <a:t>Relu</a:t>
            </a:r>
            <a:r>
              <a:rPr lang="en-US" sz="1400" dirty="0"/>
              <a:t> as activation function</a:t>
            </a:r>
            <a:r>
              <a:rPr lang="it-IT" sz="1400" dirty="0"/>
              <a:t>, </a:t>
            </a:r>
          </a:p>
          <a:p>
            <a:r>
              <a:rPr lang="it-IT" sz="1400" dirty="0"/>
              <a:t>Dropout (rate: 0.3), </a:t>
            </a:r>
          </a:p>
          <a:p>
            <a:r>
              <a:rPr lang="en-US" sz="1400" dirty="0"/>
              <a:t>a Dense layer formed by 6 neurons with Sigmoid function as activation function (the output is composed by 6 different binary values).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91112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E02D0-9AA8-4182-A9CD-8C3D28CF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CNN – Architectures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FE539C-8970-474F-A5ED-D4450F266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An </a:t>
            </a:r>
            <a:r>
              <a:rPr lang="it-IT" dirty="0" err="1"/>
              <a:t>Embedding</a:t>
            </a:r>
            <a:r>
              <a:rPr lang="it-IT" dirty="0"/>
              <a:t> </a:t>
            </a:r>
            <a:r>
              <a:rPr lang="it-IT" dirty="0" err="1"/>
              <a:t>layer</a:t>
            </a:r>
            <a:r>
              <a:rPr lang="it-IT" dirty="0"/>
              <a:t> </a:t>
            </a:r>
            <a:r>
              <a:rPr lang="it-IT" sz="2000" dirty="0"/>
              <a:t>(input_dim: 200, output_dim=128),</a:t>
            </a:r>
            <a:endParaRPr lang="it-IT" dirty="0"/>
          </a:p>
          <a:p>
            <a:r>
              <a:rPr lang="it-IT" dirty="0"/>
              <a:t>SpatialDropout1D (rate: 0.3), </a:t>
            </a:r>
          </a:p>
          <a:p>
            <a:r>
              <a:rPr lang="it-IT" dirty="0"/>
              <a:t>layer Conv1D with  X* filters of dimension 4x1 and Relu as activation function, </a:t>
            </a:r>
          </a:p>
          <a:p>
            <a:r>
              <a:rPr lang="it-IT" dirty="0"/>
              <a:t>BatchNormalization, </a:t>
            </a:r>
          </a:p>
          <a:p>
            <a:r>
              <a:rPr lang="it-IT" dirty="0"/>
              <a:t>GlobalMaxPool1d, </a:t>
            </a:r>
          </a:p>
          <a:p>
            <a:r>
              <a:rPr lang="it-IT" dirty="0"/>
              <a:t>Dropout (rate: 0.3), </a:t>
            </a:r>
          </a:p>
          <a:p>
            <a:r>
              <a:rPr lang="en-US" dirty="0"/>
              <a:t>a Dense layer formed by 20 neurons and with </a:t>
            </a:r>
            <a:r>
              <a:rPr lang="en-US" dirty="0" err="1"/>
              <a:t>Relu</a:t>
            </a:r>
            <a:r>
              <a:rPr lang="en-US" dirty="0"/>
              <a:t> as activation function,</a:t>
            </a:r>
          </a:p>
          <a:p>
            <a:r>
              <a:rPr lang="en-US" dirty="0"/>
              <a:t>a Dense layer formed by 6 neurons with Sigmoid function as activation function (the output is composed by 6 different binary values).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* X = (20, 30, 40, 50, 60)</a:t>
            </a:r>
          </a:p>
        </p:txBody>
      </p:sp>
    </p:spTree>
    <p:extLst>
      <p:ext uri="{BB962C8B-B14F-4D97-AF65-F5344CB8AC3E}">
        <p14:creationId xmlns:p14="http://schemas.microsoft.com/office/powerpoint/2010/main" val="603023901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677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Franklin Gothic Book</vt:lpstr>
      <vt:lpstr>Linux Libertine</vt:lpstr>
      <vt:lpstr>Wingdings</vt:lpstr>
      <vt:lpstr>Ritaglio</vt:lpstr>
      <vt:lpstr>Toxic comment classification</vt:lpstr>
      <vt:lpstr>Deep learning approach</vt:lpstr>
      <vt:lpstr>Dataset</vt:lpstr>
      <vt:lpstr>Correlation among categories</vt:lpstr>
      <vt:lpstr>PowerPoint Presentation</vt:lpstr>
      <vt:lpstr>Pipeline</vt:lpstr>
      <vt:lpstr>Pre-processing</vt:lpstr>
      <vt:lpstr>FNN – Architectures </vt:lpstr>
      <vt:lpstr>CNN – Architectures </vt:lpstr>
      <vt:lpstr>LSTM – Architectures </vt:lpstr>
      <vt:lpstr>Training</vt:lpstr>
      <vt:lpstr>PowerPoint Presentation</vt:lpstr>
      <vt:lpstr>Step </vt:lpstr>
      <vt:lpstr>Final comparison</vt:lpstr>
      <vt:lpstr>Possible future developments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comment classification</dc:title>
  <dc:creator>Simone Monti</dc:creator>
  <cp:lastModifiedBy>v.maggio5@campus.unimib.it</cp:lastModifiedBy>
  <cp:revision>17</cp:revision>
  <dcterms:created xsi:type="dcterms:W3CDTF">2021-01-22T14:55:50Z</dcterms:created>
  <dcterms:modified xsi:type="dcterms:W3CDTF">2021-01-24T14:38:49Z</dcterms:modified>
</cp:coreProperties>
</file>