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449" r:id="rId7"/>
    <p:sldId id="441" r:id="rId8"/>
    <p:sldId id="448" r:id="rId9"/>
    <p:sldId id="442" r:id="rId10"/>
    <p:sldId id="443" r:id="rId11"/>
    <p:sldId id="444" r:id="rId12"/>
    <p:sldId id="445" r:id="rId13"/>
    <p:sldId id="450" r:id="rId14"/>
    <p:sldId id="440" r:id="rId15"/>
    <p:sldId id="446" r:id="rId16"/>
    <p:sldId id="43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dy Janeth Giraldo Ortiz" initials="LJGO" lastIdx="2" clrIdx="0">
    <p:extLst>
      <p:ext uri="{19B8F6BF-5375-455C-9EA6-DF929625EA0E}">
        <p15:presenceInfo xmlns:p15="http://schemas.microsoft.com/office/powerpoint/2012/main" userId="S-1-5-21-1319918816-2133870172-1244796221-13774" providerId="AD"/>
      </p:ext>
    </p:extLst>
  </p:cmAuthor>
  <p:cmAuthor id="2" name="Catalina Cecilia Guzman Garzon" initials="CCGG" lastIdx="3" clrIdx="1">
    <p:extLst>
      <p:ext uri="{19B8F6BF-5375-455C-9EA6-DF929625EA0E}">
        <p15:presenceInfo xmlns:p15="http://schemas.microsoft.com/office/powerpoint/2012/main" userId="S-1-5-21-1319918816-2133870172-1244796221-46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99CC"/>
    <a:srgbClr val="63BBCD"/>
    <a:srgbClr val="33CCCC"/>
    <a:srgbClr val="003366"/>
    <a:srgbClr val="006666"/>
    <a:srgbClr val="333399"/>
    <a:srgbClr val="9966FF"/>
    <a:srgbClr val="A7E2FF"/>
    <a:srgbClr val="44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2998" autoAdjust="0"/>
  </p:normalViewPr>
  <p:slideViewPr>
    <p:cSldViewPr snapToGrid="0">
      <p:cViewPr varScale="1">
        <p:scale>
          <a:sx n="72" d="100"/>
          <a:sy n="72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gi\Desktop\Nuevo%20Hoja%20de%20c&#225;lculo%20de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Creación del grafo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2825935292253217E-2"/>
                  <c:y val="0.264548907236647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</c:trendlineLbl>
          </c:trendline>
          <c:xVal>
            <c:numRef>
              <c:f>Hoja1!$E$1:$E$10</c:f>
              <c:numCache>
                <c:formatCode>General</c:formatCode>
                <c:ptCount val="10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</c:numCache>
            </c:numRef>
          </c:xVal>
          <c:yVal>
            <c:numRef>
              <c:f>Hoja1!$F$1:$F$10</c:f>
              <c:numCache>
                <c:formatCode>General</c:formatCode>
                <c:ptCount val="10"/>
                <c:pt idx="0">
                  <c:v>0.48639774400000002</c:v>
                </c:pt>
                <c:pt idx="1">
                  <c:v>1.291379928</c:v>
                </c:pt>
                <c:pt idx="2">
                  <c:v>1.8368244180000002</c:v>
                </c:pt>
                <c:pt idx="3">
                  <c:v>2.6201200479999995</c:v>
                </c:pt>
                <c:pt idx="4">
                  <c:v>3.07150364</c:v>
                </c:pt>
                <c:pt idx="5">
                  <c:v>3.6322164539999999</c:v>
                </c:pt>
                <c:pt idx="6">
                  <c:v>4.1008377080000002</c:v>
                </c:pt>
                <c:pt idx="7">
                  <c:v>4.7453975679999996</c:v>
                </c:pt>
                <c:pt idx="8">
                  <c:v>5.3252601619999993</c:v>
                </c:pt>
                <c:pt idx="9">
                  <c:v>5.8603572839999991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77-4957-A9D1-5111DEC28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815488"/>
        <c:axId val="906742544"/>
      </c:scatterChart>
      <c:valAx>
        <c:axId val="43581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 dirty="0"/>
                  <a:t>Numero de fragmentos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06742544"/>
        <c:crosses val="autoZero"/>
        <c:crossBetween val="midCat"/>
      </c:valAx>
      <c:valAx>
        <c:axId val="90674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Tiempo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581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98843-57B0-4990-9B8B-8F4EFA2E83C0}" type="datetimeFigureOut">
              <a:rPr lang="es-CO" smtClean="0"/>
              <a:t>1/06/2017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71023-56E0-4C06-B599-F470A1BE2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4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01/06/2017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Complejidad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1F19144-4318-4318-BD1A-67ECF19B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893B6AC-15FA-4D00-A1AA-BF71BDC26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114922"/>
              </p:ext>
            </p:extLst>
          </p:nvPr>
        </p:nvGraphicFramePr>
        <p:xfrm>
          <a:off x="1133888" y="1641264"/>
          <a:ext cx="6698147" cy="389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80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Referencias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6431C471-608A-4CFE-A320-77BDAE1E6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03664"/>
              </p:ext>
            </p:extLst>
          </p:nvPr>
        </p:nvGraphicFramePr>
        <p:xfrm>
          <a:off x="628650" y="1789043"/>
          <a:ext cx="7915274" cy="2858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868">
                  <a:extLst>
                    <a:ext uri="{9D8B030D-6E8A-4147-A177-3AD203B41FA5}">
                      <a16:colId xmlns:a16="http://schemas.microsoft.com/office/drawing/2014/main" val="562275341"/>
                    </a:ext>
                  </a:extLst>
                </a:gridCol>
                <a:gridCol w="6990406">
                  <a:extLst>
                    <a:ext uri="{9D8B030D-6E8A-4147-A177-3AD203B41FA5}">
                      <a16:colId xmlns:a16="http://schemas.microsoft.com/office/drawing/2014/main" val="2916312858"/>
                    </a:ext>
                  </a:extLst>
                </a:gridCol>
              </a:tblGrid>
              <a:tr h="952682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[1] 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V. A. a. B. F. Voight, «National Library of Medicine,» [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línea</a:t>
                      </a:r>
                      <a:r>
                        <a:rPr lang="en-US" sz="1200" dirty="0">
                          <a:effectLst/>
                        </a:rPr>
                        <a:t>]. Available: https://www.ncbi.nlm.nih.gov/pmc/articles/PMC4811712/. [Last </a:t>
                      </a:r>
                      <a:r>
                        <a:rPr lang="en-US" sz="1200" dirty="0" err="1">
                          <a:effectLst/>
                        </a:rPr>
                        <a:t>Accest</a:t>
                      </a:r>
                      <a:r>
                        <a:rPr lang="en-US" sz="1200" dirty="0">
                          <a:effectLst/>
                        </a:rPr>
                        <a:t>:: 22 Mayo 2017].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90800137"/>
                  </a:ext>
                </a:extLst>
              </a:tr>
              <a:tr h="952682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[2] 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National Library of Medicine, «National center for biotechnology information,» [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línea</a:t>
                      </a:r>
                      <a:r>
                        <a:rPr lang="en-US" sz="1200" dirty="0">
                          <a:effectLst/>
                        </a:rPr>
                        <a:t>]. Available: https://blast.ncbi.nlm.nih.gov/Blast.cgi. [Last </a:t>
                      </a:r>
                      <a:r>
                        <a:rPr lang="en-US" sz="1200" dirty="0" err="1">
                          <a:effectLst/>
                        </a:rPr>
                        <a:t>Accest</a:t>
                      </a:r>
                      <a:r>
                        <a:rPr lang="en-US" sz="1200" dirty="0">
                          <a:effectLst/>
                        </a:rPr>
                        <a:t>: 22 Mayo 2017].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75789506"/>
                  </a:ext>
                </a:extLst>
              </a:tr>
              <a:tr h="952682"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</a:rPr>
                        <a:t>[3] 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D. R. Z. a. E. Birney, «National </a:t>
                      </a:r>
                      <a:r>
                        <a:rPr lang="en-US" sz="1200" dirty="0" err="1">
                          <a:effectLst/>
                        </a:rPr>
                        <a:t>Libary</a:t>
                      </a:r>
                      <a:r>
                        <a:rPr lang="en-US" sz="1200" dirty="0">
                          <a:effectLst/>
                        </a:rPr>
                        <a:t> of Medicine,» [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línea</a:t>
                      </a:r>
                      <a:r>
                        <a:rPr lang="en-US" sz="1200" dirty="0">
                          <a:effectLst/>
                        </a:rPr>
                        <a:t>]. Available: https://www.ncbi.nlm.nih.gov/pmc/articles/PMC2336801/. [Last </a:t>
                      </a:r>
                      <a:r>
                        <a:rPr lang="en-US" sz="1200" dirty="0" err="1">
                          <a:effectLst/>
                        </a:rPr>
                        <a:t>Accest</a:t>
                      </a:r>
                      <a:r>
                        <a:rPr lang="en-US" sz="1200" dirty="0">
                          <a:effectLst/>
                        </a:rPr>
                        <a:t>: 22 May 2017].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87656975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1F19144-4318-4318-BD1A-67ECF19B3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1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642937" y="1269942"/>
            <a:ext cx="7743825" cy="14589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rgbClr val="0070C0"/>
                </a:solidFill>
              </a:rPr>
              <a:t>Reconstrucción de secuencias de ADN</a:t>
            </a:r>
            <a:endParaRPr lang="es-CO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42937" y="3333499"/>
            <a:ext cx="750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/>
          <p:cNvSpPr txBox="1">
            <a:spLocks/>
          </p:cNvSpPr>
          <p:nvPr/>
        </p:nvSpPr>
        <p:spPr>
          <a:xfrm>
            <a:off x="3443286" y="4080962"/>
            <a:ext cx="2143125" cy="748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¡</a:t>
            </a:r>
            <a:r>
              <a:rPr lang="es-ES" sz="4000" b="1" dirty="0"/>
              <a:t>Código!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42505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02718" y="2606750"/>
            <a:ext cx="25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</a:rPr>
              <a:t>GRACIAS</a:t>
            </a:r>
          </a:p>
        </p:txBody>
      </p:sp>
      <p:grpSp>
        <p:nvGrpSpPr>
          <p:cNvPr id="3" name="3 Grupo"/>
          <p:cNvGrpSpPr/>
          <p:nvPr/>
        </p:nvGrpSpPr>
        <p:grpSpPr>
          <a:xfrm>
            <a:off x="100913" y="34802"/>
            <a:ext cx="1656183" cy="1057670"/>
            <a:chOff x="-36511" y="-27383"/>
            <a:chExt cx="1656183" cy="1057670"/>
          </a:xfrm>
        </p:grpSpPr>
        <p:sp>
          <p:nvSpPr>
            <p:cNvPr id="4" name="4 Rectángulo"/>
            <p:cNvSpPr/>
            <p:nvPr/>
          </p:nvSpPr>
          <p:spPr>
            <a:xfrm>
              <a:off x="0" y="0"/>
              <a:ext cx="1619672" cy="836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5 Imagen" descr="Logotipo EAFIT azul en PN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511" y="-27383"/>
              <a:ext cx="1584176" cy="1057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7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8031" y="1600200"/>
            <a:ext cx="1443790" cy="292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4363" y="664158"/>
            <a:ext cx="7743825" cy="14589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rgbClr val="0070C0"/>
                </a:solidFill>
              </a:rPr>
              <a:t>Reconstrucción de secuencias de ADN</a:t>
            </a:r>
            <a:endParaRPr lang="es-CO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42938" y="2547687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/>
          <p:cNvSpPr txBox="1">
            <a:spLocks/>
          </p:cNvSpPr>
          <p:nvPr/>
        </p:nvSpPr>
        <p:spPr>
          <a:xfrm>
            <a:off x="542925" y="3195137"/>
            <a:ext cx="7886700" cy="2091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Materia: 	</a:t>
            </a:r>
            <a:r>
              <a:rPr lang="es-ES" dirty="0"/>
              <a:t>Estructuras de Datos y Algoritmos 2</a:t>
            </a:r>
            <a:endParaRPr lang="es-CO" dirty="0"/>
          </a:p>
          <a:p>
            <a:pPr marL="0" indent="0">
              <a:buNone/>
            </a:pPr>
            <a:r>
              <a:rPr lang="es-ES" b="1" dirty="0"/>
              <a:t>Docente: 	</a:t>
            </a:r>
            <a:r>
              <a:rPr lang="es-ES" dirty="0"/>
              <a:t>Alberto Antonio Restrepo</a:t>
            </a:r>
          </a:p>
          <a:p>
            <a:pPr marL="0" indent="0">
              <a:buNone/>
            </a:pPr>
            <a:r>
              <a:rPr lang="es-ES" b="1" dirty="0"/>
              <a:t>Equipo: 	</a:t>
            </a:r>
            <a:r>
              <a:rPr lang="es-ES" dirty="0"/>
              <a:t>Alex Montoya Franco</a:t>
            </a:r>
          </a:p>
          <a:p>
            <a:pPr marL="0" indent="0">
              <a:buNone/>
            </a:pPr>
            <a:r>
              <a:rPr lang="es-ES" b="1" dirty="0"/>
              <a:t>		</a:t>
            </a:r>
            <a:r>
              <a:rPr lang="es-ES" dirty="0"/>
              <a:t>José Orlando Rengifo Caicedo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Algoritmos Analizados: </a:t>
            </a:r>
            <a:r>
              <a:rPr lang="en-US" b="1" dirty="0"/>
              <a:t>BLAST</a:t>
            </a:r>
            <a:br>
              <a:rPr lang="en-US" b="1" dirty="0"/>
            </a:br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57238" y="11046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1253837"/>
            <a:ext cx="4317849" cy="42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18900"/>
            <a:ext cx="78867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Algoritmos Analizados: </a:t>
            </a:r>
            <a:r>
              <a:rPr lang="en-US" b="1" dirty="0"/>
              <a:t>K-</a:t>
            </a:r>
            <a:r>
              <a:rPr lang="en-US" b="1" dirty="0" err="1"/>
              <a:t>Mers</a:t>
            </a:r>
            <a:br>
              <a:rPr lang="en-US" b="1" dirty="0"/>
            </a:br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92" y="1629331"/>
            <a:ext cx="7082416" cy="38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9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604551"/>
            <a:ext cx="8001000" cy="77787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Algoritmos Analizados: </a:t>
            </a:r>
            <a:r>
              <a:rPr lang="en-US" b="1" dirty="0" err="1"/>
              <a:t>Bruijn's</a:t>
            </a:r>
            <a:r>
              <a:rPr lang="en-US" b="1" dirty="0"/>
              <a:t> graphs</a:t>
            </a:r>
            <a:br>
              <a:rPr lang="en-US" b="1" dirty="0"/>
            </a:br>
            <a:endParaRPr lang="es-CO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00075" y="1215487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382425"/>
            <a:ext cx="6124573" cy="4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Algoritmo Seleccionado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598" y="144755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Variante del grafo de Bruijn</a:t>
            </a:r>
          </a:p>
          <a:p>
            <a:r>
              <a:rPr lang="es-CO" dirty="0"/>
              <a:t>“Lista” de kmers-1 donde no hay nodos repetidos.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ABCDEFGHI kmer-4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832F5C6F-804B-42E1-AA02-2CA742069A0D}"/>
              </a:ext>
            </a:extLst>
          </p:cNvPr>
          <p:cNvSpPr/>
          <p:nvPr/>
        </p:nvSpPr>
        <p:spPr>
          <a:xfrm>
            <a:off x="998878" y="3511817"/>
            <a:ext cx="675861" cy="569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ABC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2AA6EF-1116-40D5-ACDB-DFFD6A85E04B}"/>
              </a:ext>
            </a:extLst>
          </p:cNvPr>
          <p:cNvSpPr/>
          <p:nvPr/>
        </p:nvSpPr>
        <p:spPr>
          <a:xfrm>
            <a:off x="2365509" y="3511816"/>
            <a:ext cx="675861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BCD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31F500-153C-4274-A339-E907FD05CF6B}"/>
              </a:ext>
            </a:extLst>
          </p:cNvPr>
          <p:cNvSpPr/>
          <p:nvPr/>
        </p:nvSpPr>
        <p:spPr>
          <a:xfrm>
            <a:off x="3531702" y="3511816"/>
            <a:ext cx="675861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CDE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912911-53DB-443E-ADDA-E831111BA51B}"/>
              </a:ext>
            </a:extLst>
          </p:cNvPr>
          <p:cNvSpPr/>
          <p:nvPr/>
        </p:nvSpPr>
        <p:spPr>
          <a:xfrm>
            <a:off x="4898333" y="3511816"/>
            <a:ext cx="675861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DEF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823CC6-F83D-4807-8B97-02C727BD7040}"/>
              </a:ext>
            </a:extLst>
          </p:cNvPr>
          <p:cNvSpPr/>
          <p:nvPr/>
        </p:nvSpPr>
        <p:spPr>
          <a:xfrm>
            <a:off x="6211956" y="3511816"/>
            <a:ext cx="675861" cy="56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EFG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498E9E8-DACC-43F8-B66E-8A73C002320B}"/>
              </a:ext>
            </a:extLst>
          </p:cNvPr>
          <p:cNvSpPr/>
          <p:nvPr/>
        </p:nvSpPr>
        <p:spPr>
          <a:xfrm>
            <a:off x="7507771" y="3511816"/>
            <a:ext cx="675861" cy="5698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FGI</a:t>
            </a:r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80E21A6-776C-4F8F-B426-36A6079C2C0F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1674739" y="3796738"/>
            <a:ext cx="690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DC9EFDC-CFCD-4A73-A6F6-CC59EAB61D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1370" y="3796738"/>
            <a:ext cx="490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DEAF832-8EB9-406D-A4BF-18E45D9719E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07563" y="3796738"/>
            <a:ext cx="690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F30CCAF-AE1C-4374-8BFE-81DEAB822C3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74194" y="3796738"/>
            <a:ext cx="637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2EDDF1-F75A-4A12-8A98-F0069A51EAE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887817" y="3796738"/>
            <a:ext cx="61995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Resultados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tan </a:t>
            </a:r>
            <a:r>
              <a:rPr lang="en-US" dirty="0" err="1"/>
              <a:t>eficiente</a:t>
            </a:r>
            <a:r>
              <a:rPr lang="en-US" dirty="0"/>
              <a:t> la </a:t>
            </a:r>
            <a:r>
              <a:rPr lang="en-US" dirty="0" err="1"/>
              <a:t>creacion</a:t>
            </a:r>
            <a:r>
              <a:rPr lang="en-US" dirty="0"/>
              <a:t> del </a:t>
            </a:r>
            <a:r>
              <a:rPr lang="en-US" dirty="0" err="1"/>
              <a:t>grafo</a:t>
            </a:r>
            <a:endParaRPr lang="en-US" dirty="0"/>
          </a:p>
          <a:p>
            <a:r>
              <a:rPr lang="en-US" dirty="0"/>
              <a:t>Hay Perdida de </a:t>
            </a:r>
            <a:r>
              <a:rPr lang="es-CO" dirty="0" err="1"/>
              <a:t>informacion</a:t>
            </a:r>
            <a:endParaRPr lang="es-CO" dirty="0"/>
          </a:p>
          <a:p>
            <a:r>
              <a:rPr lang="en-US" dirty="0"/>
              <a:t>Da </a:t>
            </a:r>
            <a:r>
              <a:rPr lang="es-CO" dirty="0"/>
              <a:t>problemas</a:t>
            </a:r>
            <a:r>
              <a:rPr lang="en-US" dirty="0"/>
              <a:t> al </a:t>
            </a:r>
            <a:r>
              <a:rPr lang="en-US" dirty="0" err="1"/>
              <a:t>recorrer</a:t>
            </a:r>
            <a:r>
              <a:rPr lang="en-US" dirty="0"/>
              <a:t> el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recursivamente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7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Dificultades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Estudiar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terminos</a:t>
            </a:r>
            <a:r>
              <a:rPr lang="en-US" dirty="0"/>
              <a:t> de </a:t>
            </a:r>
            <a:r>
              <a:rPr lang="en-US" dirty="0" err="1"/>
              <a:t>biologia</a:t>
            </a:r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codigo</a:t>
            </a:r>
            <a:r>
              <a:rPr lang="en-US" dirty="0"/>
              <a:t> mas </a:t>
            </a:r>
            <a:r>
              <a:rPr lang="en-US" dirty="0" err="1"/>
              <a:t>eficiente</a:t>
            </a:r>
            <a:endParaRPr lang="en-US" dirty="0"/>
          </a:p>
          <a:p>
            <a:r>
              <a:rPr lang="en-US" dirty="0" err="1"/>
              <a:t>Seleccionar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resuelve</a:t>
            </a:r>
            <a:r>
              <a:rPr lang="en-US" dirty="0"/>
              <a:t> el </a:t>
            </a:r>
            <a:r>
              <a:rPr lang="en-US" dirty="0" err="1"/>
              <a:t>problema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0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75963"/>
            <a:ext cx="7886700" cy="777874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Trabajo Futuro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41265"/>
            <a:ext cx="7886700" cy="4004162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Sugerencias surgidas:</a:t>
            </a:r>
          </a:p>
          <a:p>
            <a:pPr marL="0" indent="0">
              <a:buNone/>
            </a:pPr>
            <a:r>
              <a:rPr lang="es-CO" dirty="0"/>
              <a:t>Claridad en los objetivos requeridos para la practica, es decir, el alcance de la misma.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las practicas de la materia deberían estar relacionadas con la solución del proyecto.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8650" y="1447550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62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5917811DA3BE429B694EB7A5BC53A2" ma:contentTypeVersion="0" ma:contentTypeDescription="Crear nuevo documento." ma:contentTypeScope="" ma:versionID="f8ca4cfb092ddfb1aed4d8b3637e16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96B63-6CA0-4BAE-B7A3-CB5D9F3EF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1D0C5-0CEC-4280-87CA-DF12A4026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2CC2F8-0011-4F85-A090-98897AFED4B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9998</TotalTime>
  <Words>295</Words>
  <Application>Microsoft Office PowerPoint</Application>
  <PresentationFormat>Presentación en pantalla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Algoritmos Analizados: BLAST </vt:lpstr>
      <vt:lpstr>Algoritmos Analizados: K-Mers </vt:lpstr>
      <vt:lpstr>Algoritmos Analizados: Bruijn's graphs </vt:lpstr>
      <vt:lpstr>Algoritmo Seleccionado</vt:lpstr>
      <vt:lpstr>Resultados</vt:lpstr>
      <vt:lpstr>Dificultades</vt:lpstr>
      <vt:lpstr>Trabajo Futuro</vt:lpstr>
      <vt:lpstr>Complejidad</vt:lpstr>
      <vt:lpstr>Referencias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Jose Rengifo</cp:lastModifiedBy>
  <cp:revision>460</cp:revision>
  <dcterms:created xsi:type="dcterms:W3CDTF">2015-01-20T20:40:07Z</dcterms:created>
  <dcterms:modified xsi:type="dcterms:W3CDTF">2017-06-01T18:11:00Z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0x010100715917811DA3BE429B694EB7A5BC53A2</vt:lpwstr>
  </property>
</Properties>
</file>