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1" r:id="rId2"/>
    <p:sldId id="624" r:id="rId3"/>
    <p:sldId id="623" r:id="rId4"/>
    <p:sldId id="590" r:id="rId5"/>
    <p:sldId id="625" r:id="rId6"/>
    <p:sldId id="576" r:id="rId7"/>
    <p:sldId id="574" r:id="rId8"/>
    <p:sldId id="620" r:id="rId9"/>
    <p:sldId id="616" r:id="rId10"/>
    <p:sldId id="596" r:id="rId11"/>
    <p:sldId id="597" r:id="rId12"/>
    <p:sldId id="605" r:id="rId13"/>
    <p:sldId id="607" r:id="rId14"/>
    <p:sldId id="626" r:id="rId15"/>
    <p:sldId id="622" r:id="rId16"/>
    <p:sldId id="613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 autoAdjust="0"/>
    <p:restoredTop sz="80588" autoAdjust="0"/>
  </p:normalViewPr>
  <p:slideViewPr>
    <p:cSldViewPr>
      <p:cViewPr varScale="1">
        <p:scale>
          <a:sx n="156" d="100"/>
          <a:sy n="15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13/05/16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54174"/>
            <a:ext cx="8229600" cy="1698626"/>
          </a:xfrm>
        </p:spPr>
        <p:txBody>
          <a:bodyPr/>
          <a:lstStyle/>
          <a:p>
            <a:pPr eaLnBrk="1" hangingPunct="1"/>
            <a:r>
              <a:rPr lang="en-US" dirty="0" smtClean="0"/>
              <a:t>The Raft Consensus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1242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 </a:t>
            </a:r>
            <a:r>
              <a:rPr lang="en-US" sz="2200" dirty="0" smtClean="0">
                <a:solidFill>
                  <a:schemeClr val="bg2"/>
                </a:solidFill>
              </a:rPr>
              <a:t> </a:t>
            </a:r>
            <a:r>
              <a:rPr lang="en-US" sz="2200" dirty="0" smtClean="0"/>
              <a:t>John Ousterhout</a:t>
            </a: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624840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http://raftconsensus.github.io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RaftScope</a:t>
            </a:r>
            <a:r>
              <a:rPr lang="en-US" dirty="0" smtClean="0">
                <a:solidFill>
                  <a:schemeClr val="tx2"/>
                </a:solidFill>
              </a:rPr>
              <a:t> Visualization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</a:p>
          <a:p>
            <a:pPr lvl="1"/>
            <a:r>
              <a:rPr lang="en-US" dirty="0" smtClean="0"/>
              <a:t>Heartbeats and timeouts to detect crashes</a:t>
            </a:r>
          </a:p>
          <a:p>
            <a:pPr lvl="1"/>
            <a:r>
              <a:rPr lang="en-US" dirty="0" smtClean="0"/>
              <a:t>Randomized timeouts to avoid split votes</a:t>
            </a:r>
            <a:endParaRPr lang="en-US" dirty="0"/>
          </a:p>
          <a:p>
            <a:pPr lvl="1"/>
            <a:r>
              <a:rPr lang="en-US" dirty="0" smtClean="0"/>
              <a:t>Majority voting to guarantee at most one leader per term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dirty="0">
                <a:solidFill>
                  <a:srgbClr val="000000"/>
                </a:solidFill>
              </a:rPr>
              <a:t>Leader takes commands from clients, appends them to its log</a:t>
            </a:r>
          </a:p>
          <a:p>
            <a:pPr lvl="1">
              <a:buClr>
                <a:srgbClr val="1F4899"/>
              </a:buClr>
            </a:pPr>
            <a:r>
              <a:rPr lang="en-US" dirty="0">
                <a:solidFill>
                  <a:srgbClr val="000000"/>
                </a:solidFill>
              </a:rPr>
              <a:t>Leader replicates its log to other servers (overwriting inconsistencies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Built-in consistency check simplifies how logs may differ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Only </a:t>
            </a:r>
            <a:r>
              <a:rPr lang="en-US" dirty="0">
                <a:solidFill>
                  <a:srgbClr val="000000"/>
                </a:solidFill>
              </a:rPr>
              <a:t>elect leaders with all committed entries in their </a:t>
            </a:r>
            <a:r>
              <a:rPr lang="en-US" dirty="0" smtClean="0">
                <a:solidFill>
                  <a:srgbClr val="000000"/>
                </a:solidFill>
              </a:rPr>
              <a:t>logs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New leader defers committing entries from prior terms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Raft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How much randomization is needed to avoid split votes?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Conservatively, use random range ~10x network latency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Timeouts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0" y="1905000"/>
            <a:ext cx="8747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69128"/>
              </p:ext>
            </p:extLst>
          </p:nvPr>
        </p:nvGraphicFramePr>
        <p:xfrm>
          <a:off x="457200" y="1143000"/>
          <a:ext cx="8229600" cy="51917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351314"/>
                <a:gridCol w="1085222"/>
                <a:gridCol w="4793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 Johnson (Sky) and Xiang Li (</a:t>
                      </a:r>
                      <a:r>
                        <a:rPr lang="en-US" dirty="0" err="1" smtClean="0"/>
                        <a:t>CoreOS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kanaka/raft.js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Joel Martin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hashicorp</a:t>
                      </a:r>
                      <a:r>
                        <a:rPr lang="en-US" dirty="0" smtClean="0"/>
                        <a:t>/raft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Dadgar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HashiCorp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Andrew Stone (Basho)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ckite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Pablo Medina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kontiki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Haskell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Nicolas </a:t>
                      </a:r>
                      <a:r>
                        <a:rPr lang="en-US" dirty="0" err="1" smtClean="0"/>
                        <a:t>Trangez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LogCabin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Diego Ongaro (Stanford)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akka</a:t>
                      </a:r>
                      <a:r>
                        <a:rPr lang="en-US" dirty="0" smtClean="0"/>
                        <a:t>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Konrad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Malawski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Alexander Flatten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Willem-</a:t>
                      </a:r>
                      <a:r>
                        <a:rPr lang="en-US" dirty="0" err="1" smtClean="0"/>
                        <a:t>Hendrik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Dave </a:t>
                      </a:r>
                      <a:r>
                        <a:rPr lang="en-US" dirty="0" err="1" smtClean="0"/>
                        <a:t>Rusek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harryw</a:t>
                      </a:r>
                      <a:r>
                        <a:rPr lang="en-US" dirty="0" smtClean="0"/>
                        <a:t>/raft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Wilkinson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</a:t>
                      </a:r>
                      <a:r>
                        <a:rPr lang="en-US" dirty="0" smtClean="0"/>
                        <a:t>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Toby </a:t>
                      </a:r>
                      <a:r>
                        <a:rPr lang="en-US" dirty="0" err="1" smtClean="0"/>
                        <a:t>Burress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Implementations (Stale)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8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6" y="1582579"/>
            <a:ext cx="7087388" cy="39925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HydraBase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0630" y="5621179"/>
            <a:ext cx="5639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https://code.facebook.com/posts/321111638043166/hydrabase-the-evolution-of-hbase-facebook/</a:t>
            </a:r>
          </a:p>
        </p:txBody>
      </p:sp>
    </p:spTree>
    <p:extLst>
      <p:ext uri="{BB962C8B-B14F-4D97-AF65-F5344CB8AC3E}">
        <p14:creationId xmlns:p14="http://schemas.microsoft.com/office/powerpoint/2010/main" val="14958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widely regarded as difficult</a:t>
            </a:r>
          </a:p>
          <a:p>
            <a:r>
              <a:rPr lang="en-US" dirty="0" smtClean="0"/>
              <a:t>Raft designed for understandability</a:t>
            </a:r>
          </a:p>
          <a:p>
            <a:pPr lvl="1"/>
            <a:r>
              <a:rPr lang="en-US" sz="2400" dirty="0" smtClean="0"/>
              <a:t>Easier to teach in classrooms</a:t>
            </a:r>
          </a:p>
          <a:p>
            <a:pPr lvl="1"/>
            <a:r>
              <a:rPr lang="en-US" sz="2400" dirty="0" smtClean="0"/>
              <a:t>Better foundation for building practical systems</a:t>
            </a:r>
            <a:endParaRPr lang="en-US" dirty="0" smtClean="0"/>
          </a:p>
          <a:p>
            <a:r>
              <a:rPr lang="en-US" dirty="0" smtClean="0"/>
              <a:t>Paper/thesis covers much more</a:t>
            </a:r>
          </a:p>
          <a:p>
            <a:pPr lvl="1"/>
            <a:r>
              <a:rPr lang="en-US" sz="2400" dirty="0" smtClean="0"/>
              <a:t>Cluster membership changes (simpler in thesis)</a:t>
            </a:r>
          </a:p>
          <a:p>
            <a:pPr lvl="1"/>
            <a:r>
              <a:rPr lang="en-US" sz="2400" dirty="0" smtClean="0"/>
              <a:t>Log compaction (expanded tech report/thesis)</a:t>
            </a:r>
          </a:p>
          <a:p>
            <a:pPr lvl="1"/>
            <a:r>
              <a:rPr lang="en-US" sz="2400" dirty="0" smtClean="0"/>
              <a:t>Client interaction (expanded tech report/thesis)</a:t>
            </a:r>
          </a:p>
          <a:p>
            <a:pPr lvl="1"/>
            <a:r>
              <a:rPr lang="en-US" sz="2400" dirty="0" smtClean="0"/>
              <a:t>Evaluation (thesis)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0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b="0" dirty="0" smtClean="0"/>
              <a:t>raftconsensus.github.io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2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Agreement on shared state (single system image)</a:t>
            </a:r>
          </a:p>
          <a:p>
            <a:r>
              <a:rPr lang="en-US" dirty="0" smtClean="0"/>
              <a:t>Recovers from server failures autonomously</a:t>
            </a:r>
          </a:p>
          <a:p>
            <a:pPr lvl="1"/>
            <a:r>
              <a:rPr lang="en-US" sz="2200" dirty="0" smtClean="0"/>
              <a:t>Minority of servers fail: no problem</a:t>
            </a:r>
          </a:p>
          <a:p>
            <a:pPr lvl="1"/>
            <a:r>
              <a:rPr lang="en-US" sz="2200" dirty="0" smtClean="0"/>
              <a:t>Majority fail: lose availability, retain consistency</a:t>
            </a:r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r>
              <a:rPr lang="en-US" dirty="0"/>
              <a:t>Key to building consistent storage systems</a:t>
            </a:r>
          </a:p>
          <a:p>
            <a:pPr lvl="1"/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Consensus?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2371" y="39840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4055162" y="3424103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707832" y="39840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3664228" y="4550538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4532246" y="4550538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grpSp>
        <p:nvGrpSpPr>
          <p:cNvPr id="16" name="Group 15"/>
          <p:cNvGrpSpPr/>
          <p:nvPr/>
        </p:nvGrpSpPr>
        <p:grpSpPr>
          <a:xfrm>
            <a:off x="3621158" y="4524033"/>
            <a:ext cx="543339" cy="543339"/>
            <a:chOff x="4038600" y="5715000"/>
            <a:chExt cx="304800" cy="304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85861" y="4507468"/>
            <a:ext cx="543339" cy="543339"/>
            <a:chOff x="4038600" y="5715000"/>
            <a:chExt cx="304800" cy="3048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50362" y="5193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TODO: </a:t>
            </a:r>
            <a:r>
              <a:rPr lang="en-US" dirty="0" smtClean="0"/>
              <a:t>eliminate single point of failure</a:t>
            </a:r>
          </a:p>
          <a:p>
            <a:r>
              <a:rPr lang="en-US" dirty="0" smtClean="0"/>
              <a:t>An ad hoc algorithm</a:t>
            </a:r>
          </a:p>
          <a:p>
            <a:pPr marL="800100" lvl="1" indent="-342900"/>
            <a:r>
              <a:rPr lang="en-US" sz="2600" b="1" dirty="0" smtClean="0"/>
              <a:t>“</a:t>
            </a:r>
            <a:r>
              <a:rPr lang="en-US" sz="2600" dirty="0" smtClean="0"/>
              <a:t>This case is </a:t>
            </a:r>
            <a:r>
              <a:rPr lang="en-US" sz="2600" dirty="0" smtClean="0">
                <a:solidFill>
                  <a:schemeClr val="accent4"/>
                </a:solidFill>
              </a:rPr>
              <a:t>rare</a:t>
            </a:r>
            <a:r>
              <a:rPr lang="en-US" sz="2600" dirty="0" smtClean="0"/>
              <a:t> and typically occurs as a result of a network partition with replication lag.</a:t>
            </a:r>
            <a:r>
              <a:rPr lang="en-US" sz="2600" b="1" dirty="0" smtClean="0"/>
              <a:t>”</a:t>
            </a:r>
            <a:br>
              <a:rPr lang="en-US" sz="2600" b="1" dirty="0" smtClean="0"/>
            </a:br>
            <a:endParaRPr lang="en-US" sz="2400" b="1" dirty="0" smtClean="0"/>
          </a:p>
          <a:p>
            <a:pPr marL="857250" lvl="2" indent="0" algn="ctr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– OR – 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b="1" dirty="0" smtClean="0"/>
              <a:t>A </a:t>
            </a:r>
            <a:r>
              <a:rPr lang="en-US" dirty="0" smtClean="0"/>
              <a:t>consensus algorithm (built-in or library)</a:t>
            </a:r>
          </a:p>
          <a:p>
            <a:pPr lvl="1"/>
            <a:r>
              <a:rPr lang="en-US" sz="2400" dirty="0" smtClean="0"/>
              <a:t>Paxos, Raft, …</a:t>
            </a:r>
          </a:p>
          <a:p>
            <a:r>
              <a:rPr lang="en-US" b="1" dirty="0" smtClean="0"/>
              <a:t>A consensus service</a:t>
            </a:r>
          </a:p>
          <a:p>
            <a:pPr lvl="1"/>
            <a:r>
              <a:rPr lang="en-US" sz="2400" dirty="0" err="1" smtClean="0"/>
              <a:t>ZooKeeper</a:t>
            </a:r>
            <a:r>
              <a:rPr lang="en-US" sz="2400" dirty="0" smtClean="0"/>
              <a:t>, </a:t>
            </a:r>
            <a:r>
              <a:rPr lang="en-US" sz="2400" dirty="0" err="1" smtClean="0"/>
              <a:t>etcd</a:t>
            </a:r>
            <a:r>
              <a:rPr lang="en-US" sz="2400" dirty="0" smtClean="0"/>
              <a:t>, consul, …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B45DFE7-D7AD-4ECD-A9C8-CA1FF5BAF7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Consistent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910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800" dirty="0"/>
              <a:t>All servers execute same commands in same </a:t>
            </a:r>
            <a:r>
              <a:rPr lang="en-US" sz="1800" dirty="0" smtClean="0"/>
              <a:t>order</a:t>
            </a:r>
            <a:endParaRPr lang="en-US" sz="18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</a:t>
            </a:r>
            <a:r>
              <a:rPr lang="en-US" sz="2000" dirty="0" smtClean="0"/>
              <a:t>messages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33400" y="2133600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85800" y="3657600"/>
            <a:ext cx="1828800" cy="22860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4" y="3429000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/>
              <a:t>Log</a:t>
            </a:r>
            <a:endParaRPr lang="en-US" sz="1400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901728" y="2667000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0" y="2209800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Consensus</a:t>
            </a:r>
            <a:br>
              <a:rPr lang="en-US" sz="1400" b="1" dirty="0" smtClean="0"/>
            </a:br>
            <a:r>
              <a:rPr lang="en-US" sz="1400" b="1" dirty="0" smtClean="0"/>
              <a:t>Module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2209800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State</a:t>
            </a:r>
            <a:br>
              <a:rPr lang="en-US" sz="1400" b="1" dirty="0" smtClean="0"/>
            </a:br>
            <a:r>
              <a:rPr lang="en-US" sz="1400" b="1" dirty="0" smtClean="0"/>
              <a:t>Machine</a:t>
            </a:r>
            <a:endParaRPr lang="en-US" sz="14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00796"/>
              </p:ext>
            </p:extLst>
          </p:nvPr>
        </p:nvGraphicFramePr>
        <p:xfrm>
          <a:off x="2098040" y="2586084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3657600"/>
            <a:ext cx="1828800" cy="22860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82074"/>
              </p:ext>
            </p:extLst>
          </p:nvPr>
        </p:nvGraphicFramePr>
        <p:xfrm>
          <a:off x="4536440" y="258862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7" name="Straight Connector 276"/>
          <p:cNvCxnSpPr/>
          <p:nvPr/>
        </p:nvCxnSpPr>
        <p:spPr>
          <a:xfrm flipV="1">
            <a:off x="47244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3657600"/>
            <a:ext cx="1828800" cy="22860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4235"/>
              </p:ext>
            </p:extLst>
          </p:nvPr>
        </p:nvGraphicFramePr>
        <p:xfrm>
          <a:off x="6974840" y="258892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56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Top-level </a:t>
            </a:r>
            <a:r>
              <a:rPr lang="en-US" dirty="0"/>
              <a:t>system </a:t>
            </a:r>
            <a:r>
              <a:rPr lang="en-US" dirty="0" smtClean="0"/>
              <a:t>configuration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Replicate entire </a:t>
            </a:r>
            <a:r>
              <a:rPr lang="en-US" dirty="0"/>
              <a:t>database </a:t>
            </a:r>
            <a:r>
              <a:rPr lang="en-US" dirty="0" smtClean="0"/>
              <a:t>state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Consensus Used?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2362200" cy="2343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441"/>
            <a:ext cx="2362200" cy="2343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19575"/>
            <a:ext cx="6315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, 1989</a:t>
            </a:r>
          </a:p>
          <a:p>
            <a:r>
              <a:rPr lang="en-US" dirty="0"/>
              <a:t>Nearly synonymous with </a:t>
            </a:r>
            <a:r>
              <a:rPr lang="en-US" dirty="0" smtClean="0"/>
              <a:t>consensus</a:t>
            </a:r>
          </a:p>
          <a:p>
            <a:endParaRPr lang="en-US" dirty="0" smtClean="0"/>
          </a:p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/>
              <a:t>The dirty little secret of the NSDI community is that at most five people really, truly understand every part of Paxos </a:t>
            </a:r>
            <a:r>
              <a:rPr lang="en-US" sz="2400" i="1" dirty="0" smtClean="0"/>
              <a:t>;-).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NSDI reviewer</a:t>
            </a:r>
            <a:endParaRPr lang="en-US" dirty="0">
              <a:solidFill>
                <a:schemeClr val="bg2"/>
              </a:solidFill>
            </a:endParaRPr>
          </a:p>
          <a:p>
            <a:pPr marL="400050" lvl="1" indent="0" algn="just">
              <a:buNone/>
            </a:pPr>
            <a:endParaRPr lang="en-US" dirty="0" smtClean="0"/>
          </a:p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 smtClean="0"/>
              <a:t>There </a:t>
            </a:r>
            <a:r>
              <a:rPr lang="en-US" sz="2400" i="1" dirty="0"/>
              <a:t>are significant gaps between the description of the Paxos algorithm and the needs of a real-world </a:t>
            </a:r>
            <a:r>
              <a:rPr lang="en-US" sz="2400" i="1" dirty="0" smtClean="0"/>
              <a:t>system…the </a:t>
            </a:r>
            <a:r>
              <a:rPr lang="en-US" sz="2400" i="1" dirty="0"/>
              <a:t>final system will be based on an unproven protocol</a:t>
            </a:r>
            <a:r>
              <a:rPr lang="en-US" sz="2400" i="1" dirty="0" smtClean="0"/>
              <a:t>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Chubby authors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Paxos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the </a:t>
            </a:r>
            <a:r>
              <a:rPr lang="en-US" dirty="0" smtClean="0">
                <a:solidFill>
                  <a:schemeClr val="tx2"/>
                </a:solidFill>
              </a:rPr>
              <a:t>best</a:t>
            </a:r>
            <a:r>
              <a:rPr lang="en-US" dirty="0" smtClean="0"/>
              <a:t> algorithm for building real systems</a:t>
            </a:r>
          </a:p>
          <a:p>
            <a:pPr lvl="1"/>
            <a:r>
              <a:rPr lang="en-US" sz="2400" dirty="0" smtClean="0"/>
              <a:t>Must be correct, complete, and perform well</a:t>
            </a:r>
          </a:p>
          <a:p>
            <a:pPr lvl="1"/>
            <a:r>
              <a:rPr lang="en-US" sz="2400" dirty="0" smtClean="0"/>
              <a:t>Must also be </a:t>
            </a:r>
            <a:r>
              <a:rPr lang="en-US" sz="2400" dirty="0" smtClean="0">
                <a:solidFill>
                  <a:schemeClr val="tx2"/>
                </a:solidFill>
              </a:rPr>
              <a:t>understandable</a:t>
            </a:r>
          </a:p>
          <a:p>
            <a:r>
              <a:rPr lang="en-US" dirty="0" smtClean="0"/>
              <a:t>“What would be easier to understand or explain?”</a:t>
            </a:r>
          </a:p>
          <a:p>
            <a:pPr lvl="1"/>
            <a:r>
              <a:rPr lang="en-US" sz="2400" dirty="0" smtClean="0"/>
              <a:t>Fundamentally different decomposition than Paxos</a:t>
            </a:r>
            <a:endParaRPr lang="en-US" sz="2400" dirty="0"/>
          </a:p>
          <a:p>
            <a:pPr lvl="1"/>
            <a:r>
              <a:rPr lang="en-US" sz="2400" dirty="0" smtClean="0"/>
              <a:t>Less complexity in state space</a:t>
            </a:r>
          </a:p>
          <a:p>
            <a:pPr lvl="1"/>
            <a:r>
              <a:rPr lang="en-US" sz="2400" dirty="0" smtClean="0"/>
              <a:t>Less mechanism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Raft’s Design for Understandability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6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User Study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701529" cy="43596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3693345" cy="367987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8706" y="13397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Quiz Grades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70745" y="1724225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9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</a:p>
          <a:p>
            <a:pPr lvl="1"/>
            <a:r>
              <a:rPr lang="en-US" sz="2400" dirty="0"/>
              <a:t>Select one of the servers to act as cluster </a:t>
            </a:r>
            <a:r>
              <a:rPr lang="en-US" sz="2400" dirty="0" smtClean="0"/>
              <a:t>leader</a:t>
            </a:r>
          </a:p>
          <a:p>
            <a:pPr lvl="1"/>
            <a:r>
              <a:rPr lang="en-US" sz="2400" dirty="0" smtClean="0"/>
              <a:t>Detect crashes, choose new leader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</a:t>
            </a:r>
            <a:r>
              <a:rPr lang="en-US" sz="2400" dirty="0" smtClean="0">
                <a:solidFill>
                  <a:srgbClr val="000000"/>
                </a:solidFill>
              </a:rPr>
              <a:t>takes commands from clients, appends them to </a:t>
            </a:r>
            <a:r>
              <a:rPr lang="en-US" sz="2400" dirty="0">
                <a:solidFill>
                  <a:srgbClr val="000000"/>
                </a:solidFill>
              </a:rPr>
              <a:t>its log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replicates its log to other servers (overwriting inconsistencies)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Only a server with an up-to-date log can become leader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29074</TotalTime>
  <Words>809</Words>
  <Application>Microsoft Macintosh PowerPoint</Application>
  <PresentationFormat>On-screen Show (4:3)</PresentationFormat>
  <Paragraphs>239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The Raft Consensus Algorithm</vt:lpstr>
      <vt:lpstr>What is Consensus?</vt:lpstr>
      <vt:lpstr>Inside a Consistent System</vt:lpstr>
      <vt:lpstr>Replicated State Machines</vt:lpstr>
      <vt:lpstr>How Is Consensus Used?</vt:lpstr>
      <vt:lpstr>Paxos Protocol</vt:lpstr>
      <vt:lpstr>Raft’s Design for Understandability</vt:lpstr>
      <vt:lpstr>Raft User Study</vt:lpstr>
      <vt:lpstr>Raft Overview</vt:lpstr>
      <vt:lpstr>RaftScope Visualization</vt:lpstr>
      <vt:lpstr>Core Raft Review</vt:lpstr>
      <vt:lpstr>Randomized Timeouts</vt:lpstr>
      <vt:lpstr>Raft Implementations (Stale)</vt:lpstr>
      <vt:lpstr>Facebook HydraBase Example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Alberto Montresor</cp:lastModifiedBy>
  <cp:revision>801</cp:revision>
  <cp:lastPrinted>2014-09-11T05:57:48Z</cp:lastPrinted>
  <dcterms:created xsi:type="dcterms:W3CDTF">2008-10-19T02:20:00Z</dcterms:created>
  <dcterms:modified xsi:type="dcterms:W3CDTF">2016-05-13T14:00:51Z</dcterms:modified>
</cp:coreProperties>
</file>