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1" r:id="rId2"/>
    <p:sldId id="504" r:id="rId3"/>
    <p:sldId id="505" r:id="rId4"/>
    <p:sldId id="519" r:id="rId5"/>
    <p:sldId id="507" r:id="rId6"/>
    <p:sldId id="508" r:id="rId7"/>
    <p:sldId id="509" r:id="rId8"/>
    <p:sldId id="510" r:id="rId9"/>
    <p:sldId id="511" r:id="rId10"/>
    <p:sldId id="538" r:id="rId11"/>
    <p:sldId id="539" r:id="rId12"/>
    <p:sldId id="514" r:id="rId13"/>
    <p:sldId id="515" r:id="rId14"/>
    <p:sldId id="540" r:id="rId15"/>
    <p:sldId id="565" r:id="rId16"/>
    <p:sldId id="564" r:id="rId17"/>
    <p:sldId id="554" r:id="rId18"/>
    <p:sldId id="555" r:id="rId19"/>
    <p:sldId id="556" r:id="rId20"/>
    <p:sldId id="557" r:id="rId21"/>
    <p:sldId id="561" r:id="rId22"/>
    <p:sldId id="553" r:id="rId23"/>
    <p:sldId id="543" r:id="rId24"/>
    <p:sldId id="531" r:id="rId25"/>
    <p:sldId id="524" r:id="rId26"/>
    <p:sldId id="535" r:id="rId27"/>
    <p:sldId id="536" r:id="rId28"/>
    <p:sldId id="549" r:id="rId29"/>
    <p:sldId id="544" r:id="rId30"/>
    <p:sldId id="526" r:id="rId31"/>
    <p:sldId id="545" r:id="rId32"/>
    <p:sldId id="528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13/05/16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Raft: A Consensus Algorithm</a:t>
            </a:r>
            <a:br>
              <a:rPr lang="en-US" dirty="0" smtClean="0"/>
            </a:br>
            <a:r>
              <a:rPr lang="en-US" dirty="0" smtClean="0"/>
              <a:t>for Replicated Logs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and John Ousterhout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dirty="0" smtClean="0"/>
              <a:t>Each server gives out only one vote per term (persist on disk)</a:t>
            </a:r>
          </a:p>
          <a:p>
            <a:pPr lvl="1"/>
            <a:r>
              <a:rPr lang="en-US" dirty="0" smtClean="0"/>
              <a:t>Two different candidates can’t accumulate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dirty="0" smtClean="0"/>
              <a:t>Choose election timeouts randomly in [T, 2T]</a:t>
            </a:r>
          </a:p>
          <a:p>
            <a:pPr lvl="1"/>
            <a:r>
              <a:rPr lang="en-US" dirty="0" smtClean="0"/>
              <a:t>One server usually times out and wins election before others wake up</a:t>
            </a:r>
          </a:p>
          <a:p>
            <a:pPr lvl="1"/>
            <a:r>
              <a:rPr lang="en-US" dirty="0" smtClean="0"/>
              <a:t>Works well if T &gt;&gt; broadcast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Elections, cont’d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Entry </a:t>
            </a:r>
            <a:r>
              <a:rPr lang="en-US" sz="2000" dirty="0" smtClean="0">
                <a:solidFill>
                  <a:schemeClr val="accent4"/>
                </a:solidFill>
              </a:rPr>
              <a:t>committed</a:t>
            </a:r>
            <a:r>
              <a:rPr lang="en-US" sz="2000" dirty="0" smtClean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/>
              <a:t>Durable, will eventually be executed by state machines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9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Client sends command to leader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Leader appends command to its log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Leader sends </a:t>
            </a:r>
            <a:r>
              <a:rPr lang="en-US" dirty="0" err="1" smtClean="0"/>
              <a:t>AppendEntries</a:t>
            </a:r>
            <a:r>
              <a:rPr lang="en-US" dirty="0" smtClean="0"/>
              <a:t> RPCs to followers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Once new entry committed: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passes command to its state machine, returns result to client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notifies followers of committed entries in subsequent </a:t>
            </a:r>
            <a:r>
              <a:rPr lang="en-US" dirty="0" err="1" smtClean="0"/>
              <a:t>AppendEntries</a:t>
            </a:r>
            <a:r>
              <a:rPr lang="en-US" dirty="0" smtClean="0"/>
              <a:t> RPCs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Followers pass committed commands to their state machines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Crashed/slow followers?</a:t>
            </a:r>
          </a:p>
          <a:p>
            <a:pPr lvl="1"/>
            <a:r>
              <a:rPr lang="en-US" dirty="0" smtClean="0"/>
              <a:t>Leader retries RPCs until they succeed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Performance is optimal in common case: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One successful RPC to any majority of servers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High level of coherency between logs:</a:t>
            </a:r>
          </a:p>
          <a:p>
            <a:r>
              <a:rPr lang="en-US" dirty="0" smtClean="0"/>
              <a:t>If log entries on different servers have same index and term:</a:t>
            </a:r>
          </a:p>
          <a:p>
            <a:pPr lvl="1"/>
            <a:r>
              <a:rPr lang="en-US" dirty="0" smtClean="0"/>
              <a:t>They store the same command</a:t>
            </a:r>
          </a:p>
          <a:p>
            <a:pPr lvl="1"/>
            <a:r>
              <a:rPr lang="en-US" dirty="0" smtClean="0"/>
              <a:t>The logs are identical in all preceding entries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 given entry is committed, all preceding entries are also committed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Consistency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979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AppendEntries</a:t>
            </a:r>
            <a:r>
              <a:rPr lang="en-US" dirty="0" smtClean="0"/>
              <a:t> RPC contains index, term of entry preceding new ones</a:t>
            </a:r>
          </a:p>
          <a:p>
            <a:r>
              <a:rPr lang="en-US" dirty="0" smtClean="0"/>
              <a:t>Follower must contain matching entry;  otherwise it rejects request</a:t>
            </a:r>
          </a:p>
          <a:p>
            <a:r>
              <a:rPr lang="en-US" dirty="0" smtClean="0"/>
              <a:t>Implements an </a:t>
            </a:r>
            <a:r>
              <a:rPr lang="en-US" dirty="0" smtClean="0">
                <a:solidFill>
                  <a:schemeClr val="tx2"/>
                </a:solidFill>
              </a:rPr>
              <a:t>induction step</a:t>
            </a:r>
            <a:r>
              <a:rPr lang="en-US" dirty="0" smtClean="0"/>
              <a:t>, ensures coherency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AppendEntries</a:t>
            </a:r>
            <a:r>
              <a:rPr lang="en-US" dirty="0" smtClean="0"/>
              <a:t> Consistency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24312" y="3657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657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732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341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124312" y="3276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124312" y="525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33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9421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429112" y="38613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8100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429112" y="54607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4496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accent4"/>
                </a:solidFill>
              </a:rPr>
              <a:t>AppendEntries</a:t>
            </a:r>
            <a:r>
              <a:rPr lang="en-US" dirty="0" smtClean="0">
                <a:solidFill>
                  <a:schemeClr val="accent4"/>
                </a:solidFill>
              </a:rPr>
              <a:t> fails:</a:t>
            </a: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238612" y="59436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3088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48768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336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908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24312" y="4919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63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AppendEntries</a:t>
            </a:r>
            <a:r>
              <a:rPr lang="en-US" dirty="0" smtClean="0"/>
              <a:t> RPC contains index, term of entry preceding new ones</a:t>
            </a:r>
          </a:p>
          <a:p>
            <a:r>
              <a:rPr lang="en-US" dirty="0" smtClean="0"/>
              <a:t>Follower must contain matching entry;  otherwise it rejects request</a:t>
            </a:r>
          </a:p>
          <a:p>
            <a:r>
              <a:rPr lang="en-US" dirty="0" smtClean="0"/>
              <a:t>Implements an </a:t>
            </a:r>
            <a:r>
              <a:rPr lang="en-US" dirty="0" smtClean="0">
                <a:solidFill>
                  <a:schemeClr val="tx2"/>
                </a:solidFill>
              </a:rPr>
              <a:t>induction step</a:t>
            </a:r>
            <a:r>
              <a:rPr lang="en-US" dirty="0" smtClean="0"/>
              <a:t>, ensures coherency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AppendEntries</a:t>
            </a:r>
            <a:r>
              <a:rPr lang="en-US" dirty="0" smtClean="0"/>
              <a:t> Consistency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24312" y="3657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657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657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732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341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124312" y="3276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124312" y="525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6576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657600" y="586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33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9421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429112" y="38613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8100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733800" y="59436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3088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48768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336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908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4919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24312" y="4919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124200" y="49090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19600" y="54615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14976" y="5410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9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beginning of new leader’s term:</a:t>
            </a:r>
          </a:p>
          <a:p>
            <a:pPr lvl="1"/>
            <a:r>
              <a:rPr lang="en-US" dirty="0" smtClean="0"/>
              <a:t>Old leader may have left entries partially replicated</a:t>
            </a:r>
          </a:p>
          <a:p>
            <a:pPr lvl="1"/>
            <a:r>
              <a:rPr lang="en-US" dirty="0" smtClean="0"/>
              <a:t>No special steps by new leader: just start normal operation</a:t>
            </a:r>
          </a:p>
          <a:p>
            <a:pPr lvl="1"/>
            <a:r>
              <a:rPr lang="en-US" dirty="0" smtClean="0"/>
              <a:t>Leader’s log is “the truth”</a:t>
            </a:r>
          </a:p>
          <a:p>
            <a:pPr lvl="1"/>
            <a:r>
              <a:rPr lang="en-US" dirty="0" smtClean="0"/>
              <a:t>Will eventually make follower’s logs identical to leader’s</a:t>
            </a:r>
          </a:p>
          <a:p>
            <a:pPr lvl="1"/>
            <a:r>
              <a:rPr lang="en-US" dirty="0" smtClean="0"/>
              <a:t>Multiple crashes can leave many extraneous log entries: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7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8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038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5</a:t>
            </a:r>
            <a:endParaRPr lang="en-US" sz="16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4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5</a:t>
            </a:r>
            <a:endParaRPr lang="en-US" sz="16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3733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5</a:t>
            </a:r>
            <a:endParaRPr lang="en-US" sz="16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3733800" y="5410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7</a:t>
            </a:r>
            <a:endParaRPr lang="en-US" sz="16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7</a:t>
            </a:r>
            <a:endParaRPr lang="en-US" sz="16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3352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3733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2</a:t>
            </a:r>
            <a:endParaRPr lang="en-US" sz="16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114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4876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5410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7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5005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5462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5919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545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Once a log entry has been applied to a state machine, no other state machine must apply a different value for that log entry</a:t>
            </a:r>
          </a:p>
          <a:p>
            <a:r>
              <a:rPr lang="en-US" dirty="0" smtClean="0"/>
              <a:t>Raft safety property:</a:t>
            </a:r>
          </a:p>
          <a:p>
            <a:pPr lvl="1"/>
            <a:r>
              <a:rPr lang="en-US" dirty="0" smtClean="0"/>
              <a:t>If a leader has decided that a log entry is committed, that entry will be present in the logs of all future leaders</a:t>
            </a:r>
          </a:p>
          <a:p>
            <a:r>
              <a:rPr lang="en-US" dirty="0" smtClean="0"/>
              <a:t>This guarantees the safety requirement</a:t>
            </a:r>
          </a:p>
          <a:p>
            <a:pPr lvl="1"/>
            <a:r>
              <a:rPr lang="en-US" dirty="0" smtClean="0"/>
              <a:t>Leaders never overwrite entries in their logs</a:t>
            </a:r>
          </a:p>
          <a:p>
            <a:pPr lvl="1"/>
            <a:r>
              <a:rPr lang="en-US" dirty="0" smtClean="0"/>
              <a:t>Only entries in the leader’s log can be committed</a:t>
            </a:r>
          </a:p>
          <a:p>
            <a:pPr lvl="1"/>
            <a:r>
              <a:rPr lang="en-US" dirty="0" smtClean="0"/>
              <a:t>Entries must be committed before applying to state machine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9483" y="5257800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Committed → Present in future leaders’ logs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6875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15519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132522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Can’t tell which entries are committed!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During elections, choose candidate with log most likely to contain all committed entries</a:t>
            </a:r>
          </a:p>
          <a:p>
            <a:pPr lvl="1"/>
            <a:r>
              <a:rPr lang="en-US" dirty="0" smtClean="0"/>
              <a:t>Candidates include log info in </a:t>
            </a:r>
            <a:r>
              <a:rPr lang="en-US" dirty="0" err="1" smtClean="0"/>
              <a:t>RequestVote</a:t>
            </a:r>
            <a:r>
              <a:rPr lang="en-US" dirty="0" smtClean="0"/>
              <a:t> RPCs</a:t>
            </a:r>
            <a:br>
              <a:rPr lang="en-US" dirty="0" smtClean="0"/>
            </a:br>
            <a:r>
              <a:rPr lang="en-US" dirty="0" smtClean="0"/>
              <a:t>(index &amp; term of last log entry)</a:t>
            </a:r>
          </a:p>
          <a:p>
            <a:pPr lvl="1"/>
            <a:r>
              <a:rPr lang="en-US" dirty="0" smtClean="0"/>
              <a:t>Voting server V denies vote if its log is “more complete”: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||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==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&amp;&amp; (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Leader will have “most complete” log among electing majority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90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52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2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0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362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52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2514600" y="2819400"/>
            <a:ext cx="2057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93338" y="2836612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unavailable during </a:t>
            </a:r>
            <a:r>
              <a:rPr lang="en-US" dirty="0"/>
              <a:t>leader transition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93338" y="18974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accent4"/>
                </a:solidFill>
              </a:rPr>
              <a:t>committed?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648200" y="20193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48200" y="30861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38600" y="17526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#1/2: Leader decides entry in current term is committed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Safe: leader for term 3 must contain entry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642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176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709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243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776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733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114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733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52800" y="4191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657600" y="35814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6042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343400" y="38481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013733" y="29068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800600" y="41148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5451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572000" y="2781300"/>
            <a:ext cx="3810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=&gt;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#2/2: Leader is trying to finish committing entry from an earlier term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Entry 3 </a:t>
            </a:r>
            <a:r>
              <a:rPr lang="en-US" dirty="0" smtClean="0">
                <a:solidFill>
                  <a:schemeClr val="accent4"/>
                </a:solidFill>
              </a:rPr>
              <a:t>not safely committed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 be elected as leader for term 5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If elected, it will overwrite entry 3 on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and s</a:t>
            </a:r>
            <a:r>
              <a:rPr lang="en-US" baseline="-25000" dirty="0" smtClean="0"/>
              <a:t>3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40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dirty="0" smtClean="0"/>
              <a:t>For a leader to decide an entry is committed:</a:t>
            </a:r>
          </a:p>
          <a:p>
            <a:pPr lvl="1"/>
            <a:r>
              <a:rPr lang="en-US" dirty="0"/>
              <a:t>Must be stored on a majority of servers</a:t>
            </a:r>
          </a:p>
          <a:p>
            <a:pPr lvl="1"/>
            <a:r>
              <a:rPr lang="en-US" dirty="0"/>
              <a:t>At least one </a:t>
            </a:r>
            <a:r>
              <a:rPr lang="en-US" dirty="0" smtClean="0"/>
              <a:t>new entry </a:t>
            </a:r>
            <a:r>
              <a:rPr lang="en-US" dirty="0"/>
              <a:t>from leader’s term must also be stored on majority of servers</a:t>
            </a:r>
          </a:p>
          <a:p>
            <a:r>
              <a:rPr lang="en-US" dirty="0" smtClean="0"/>
              <a:t>Once entry 4 committed: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cannot be elected leader for term 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3 and 4 both safe</a:t>
            </a:r>
            <a:endParaRPr lang="en-US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9792" y="5486400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Combination of election rules and commitment rules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makes Raft safe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1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changes can result in log inconsistencies: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Inconsistencies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6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0600" y="4953000"/>
            <a:ext cx="1295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" fmla="*/ 482600 w 482600"/>
              <a:gd name="connsiteY0" fmla="*/ 126727 h 126746"/>
              <a:gd name="connsiteX1" fmla="*/ 0 w 482600"/>
              <a:gd name="connsiteY1" fmla="*/ 8194 h 126746"/>
              <a:gd name="connsiteX0" fmla="*/ 482600 w 482600"/>
              <a:gd name="connsiteY0" fmla="*/ 118533 h 118589"/>
              <a:gd name="connsiteX1" fmla="*/ 0 w 482600"/>
              <a:gd name="connsiteY1" fmla="*/ 0 h 1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048000"/>
          </a:xfrm>
        </p:spPr>
        <p:txBody>
          <a:bodyPr/>
          <a:lstStyle/>
          <a:p>
            <a:r>
              <a:rPr lang="en-US" sz="200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Fill in missing entries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Leader keeps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Initialized to (1 + leader’s last index)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When </a:t>
            </a:r>
            <a:r>
              <a:rPr lang="en-US" sz="2000" dirty="0" err="1" smtClean="0"/>
              <a:t>AppendEntries</a:t>
            </a:r>
            <a:r>
              <a:rPr lang="en-US" sz="2000" dirty="0" smtClean="0"/>
              <a:t> consistency check fails, decrement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and try again: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455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46406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5257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51816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57815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309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5995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39624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53340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37187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45720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48400" y="41148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follower overwrites inconsistent entry, it deletes all subsequent entries: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Logs, cont’d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smtClean="0"/>
              <a:t>T</a:t>
            </a:r>
            <a:r>
              <a:rPr lang="en-US" sz="1600" baseline="-25000" smtClean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7739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2690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43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954872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(before)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76700" y="2548468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581400" y="2304812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38200" y="4640672"/>
            <a:ext cx="147476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(after)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87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Deposed leader may not be dead:</a:t>
            </a:r>
          </a:p>
          <a:p>
            <a:pPr lvl="1"/>
            <a:r>
              <a:rPr lang="en-US" dirty="0" smtClean="0"/>
              <a:t>Temporarily disconnected from network</a:t>
            </a:r>
          </a:p>
          <a:p>
            <a:pPr lvl="1"/>
            <a:r>
              <a:rPr lang="en-US" dirty="0" smtClean="0"/>
              <a:t>Other servers elect a new leader</a:t>
            </a:r>
          </a:p>
          <a:p>
            <a:pPr lvl="1"/>
            <a:r>
              <a:rPr lang="en-US" dirty="0" smtClean="0"/>
              <a:t>Old leader becomes reconnected, attempts to commit log entries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Terms</a:t>
            </a:r>
            <a:r>
              <a:rPr lang="en-US" dirty="0" smtClean="0"/>
              <a:t> used to detect stale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 smtClean="0"/>
              <a:t>If sender’s term is older, RPC is rejected, sender reverts to follower and updates its term</a:t>
            </a:r>
          </a:p>
          <a:p>
            <a:pPr lvl="1"/>
            <a:r>
              <a:rPr lang="en-US" dirty="0" smtClean="0"/>
              <a:t>If receiver’s term is older, it reverts to follower, updates its term, then processes RPC normally</a:t>
            </a:r>
          </a:p>
          <a:p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</a:t>
            </a:r>
          </a:p>
          <a:p>
            <a:pPr lvl="1"/>
            <a:r>
              <a:rPr lang="en-US" dirty="0" smtClean="0"/>
              <a:t>If contacted server not leader, it will redirect to leader</a:t>
            </a:r>
          </a:p>
          <a:p>
            <a:r>
              <a:rPr lang="en-US" dirty="0" smtClean="0"/>
              <a:t>Leader does not respond until command has been logged, committed, and executed by leader’s state machine</a:t>
            </a:r>
          </a:p>
          <a:p>
            <a:r>
              <a:rPr lang="en-US" dirty="0" smtClean="0"/>
              <a:t>If request times out (e.g., leader crash):</a:t>
            </a:r>
          </a:p>
          <a:p>
            <a:pPr lvl="1"/>
            <a:r>
              <a:rPr lang="en-US" dirty="0" smtClean="0"/>
              <a:t>Client reissues command to some other server</a:t>
            </a:r>
          </a:p>
          <a:p>
            <a:pPr lvl="1"/>
            <a:r>
              <a:rPr lang="en-US" dirty="0" smtClean="0"/>
              <a:t>Eventually redirected to new leader</a:t>
            </a:r>
          </a:p>
          <a:p>
            <a:pPr lvl="1"/>
            <a:r>
              <a:rPr lang="en-US" dirty="0" smtClean="0"/>
              <a:t>Retry request with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leader crashes after executing command, but before responding?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Must not execute command twice</a:t>
            </a:r>
          </a:p>
          <a:p>
            <a:r>
              <a:rPr lang="en-US" dirty="0" smtClean="0"/>
              <a:t>Solution: client embeds a unique id in each command</a:t>
            </a:r>
          </a:p>
          <a:p>
            <a:pPr lvl="1"/>
            <a:r>
              <a:rPr lang="en-US" dirty="0" smtClean="0"/>
              <a:t>Server includes id in log entry</a:t>
            </a:r>
          </a:p>
          <a:p>
            <a:pPr lvl="1"/>
            <a:r>
              <a:rPr lang="en-US" dirty="0" smtClean="0"/>
              <a:t>Before accepting command, leader checks its log for entry with that id</a:t>
            </a:r>
          </a:p>
          <a:p>
            <a:pPr lvl="1"/>
            <a:r>
              <a:rPr lang="en-US" dirty="0" smtClean="0"/>
              <a:t>If id found in log, ignore new command, return response from old command</a:t>
            </a:r>
          </a:p>
          <a:p>
            <a:r>
              <a:rPr lang="en-US" dirty="0" smtClean="0"/>
              <a:t>Result: </a:t>
            </a:r>
            <a:r>
              <a:rPr lang="en-US" dirty="0" smtClean="0">
                <a:solidFill>
                  <a:schemeClr val="tx2"/>
                </a:solidFill>
              </a:rPr>
              <a:t>exactly-once semantics </a:t>
            </a:r>
            <a:r>
              <a:rPr lang="en-US" dirty="0" smtClean="0"/>
              <a:t>as long as client doesn’t crash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038599"/>
          </a:xfrm>
        </p:spPr>
        <p:txBody>
          <a:bodyPr/>
          <a:lstStyle/>
          <a:p>
            <a:r>
              <a:rPr lang="en-US" dirty="0" smtClean="0"/>
              <a:t>System configuration:</a:t>
            </a:r>
          </a:p>
          <a:p>
            <a:pPr lvl="1"/>
            <a:r>
              <a:rPr lang="en-US" dirty="0" smtClean="0"/>
              <a:t>ID, address for each server</a:t>
            </a:r>
          </a:p>
          <a:p>
            <a:pPr lvl="1"/>
            <a:r>
              <a:rPr lang="en-US" dirty="0" smtClean="0"/>
              <a:t>Determines what constitutes a majority</a:t>
            </a:r>
          </a:p>
          <a:p>
            <a:r>
              <a:rPr lang="en-US" dirty="0" smtClean="0"/>
              <a:t>Consensus mechanism must support changes in the configuration: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Cannot switch directly from one configuration to another: </a:t>
            </a:r>
            <a:r>
              <a:rPr lang="en-US" dirty="0" smtClean="0">
                <a:solidFill>
                  <a:schemeClr val="accent4"/>
                </a:solidFill>
              </a:rPr>
              <a:t>conflicting majorities </a:t>
            </a:r>
            <a:r>
              <a:rPr lang="en-US" dirty="0" smtClean="0"/>
              <a:t>could arise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876800" y="3276600"/>
            <a:ext cx="1447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828800" y="2895600"/>
            <a:ext cx="4135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smtClean="0"/>
              <a:t>C</a:t>
            </a:r>
            <a:r>
              <a:rPr lang="en-US" sz="2000" baseline="-25000" dirty="0" smtClean="0"/>
              <a:t>old</a:t>
            </a:r>
            <a:endParaRPr 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6066" y="2895600"/>
            <a:ext cx="498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err="1" smtClean="0"/>
              <a:t>C</a:t>
            </a:r>
            <a:r>
              <a:rPr lang="en-US" sz="2000" baseline="-25000" dirty="0" err="1" smtClean="0"/>
              <a:t>new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252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3657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4419600" y="3657600"/>
            <a:ext cx="1905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828800" y="4038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810000" y="4038600"/>
            <a:ext cx="25146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2971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2895600" y="4800600"/>
            <a:ext cx="3429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1" name="Rounded Rectangle 20"/>
          <p:cNvSpPr/>
          <p:nvPr/>
        </p:nvSpPr>
        <p:spPr>
          <a:xfrm>
            <a:off x="3962400" y="4000100"/>
            <a:ext cx="304800" cy="1066800"/>
          </a:xfrm>
          <a:prstGeom prst="roundRect">
            <a:avLst/>
          </a:prstGeom>
          <a:noFill/>
          <a:ln>
            <a:solidFill>
              <a:srgbClr val="3167D3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62400" y="3238100"/>
            <a:ext cx="304800" cy="685800"/>
          </a:xfrm>
          <a:prstGeom prst="roundRect">
            <a:avLst/>
          </a:prstGeom>
          <a:noFill/>
          <a:ln>
            <a:solidFill>
              <a:srgbClr val="00B8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3633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4014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4395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776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3442901"/>
            <a:ext cx="14988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008E00"/>
                </a:solidFill>
              </a:rPr>
              <a:t>Majority of C</a:t>
            </a:r>
            <a:r>
              <a:rPr lang="en-US" baseline="-25000" dirty="0" smtClean="0">
                <a:solidFill>
                  <a:srgbClr val="008E00"/>
                </a:solidFill>
              </a:rPr>
              <a:t>old</a:t>
            </a:r>
            <a:endParaRPr lang="en-US" baseline="-25000" dirty="0">
              <a:solidFill>
                <a:srgbClr val="008E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4419600"/>
            <a:ext cx="15757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3167D3"/>
                </a:solidFill>
              </a:rPr>
              <a:t>Majority of </a:t>
            </a:r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new</a:t>
            </a:r>
            <a:endParaRPr lang="en-US" baseline="-25000" dirty="0">
              <a:solidFill>
                <a:srgbClr val="3167D3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V="1">
            <a:off x="4191000" y="2822437"/>
            <a:ext cx="3581412" cy="605760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" fmla="*/ 3667239 w 3667239"/>
              <a:gd name="connsiteY0" fmla="*/ 0 h 396392"/>
              <a:gd name="connsiteX1" fmla="*/ 1838439 w 3667239"/>
              <a:gd name="connsiteY1" fmla="*/ 385011 h 396392"/>
              <a:gd name="connsiteX2" fmla="*/ 14 w 3667239"/>
              <a:gd name="connsiteY2" fmla="*/ 192506 h 396392"/>
              <a:gd name="connsiteX0" fmla="*/ 3667239 w 3667239"/>
              <a:gd name="connsiteY0" fmla="*/ 0 h 385151"/>
              <a:gd name="connsiteX1" fmla="*/ 1838439 w 3667239"/>
              <a:gd name="connsiteY1" fmla="*/ 385011 h 385151"/>
              <a:gd name="connsiteX2" fmla="*/ 14 w 3667239"/>
              <a:gd name="connsiteY2" fmla="*/ 192506 h 385151"/>
              <a:gd name="connsiteX0" fmla="*/ 3667239 w 3667270"/>
              <a:gd name="connsiteY0" fmla="*/ 0 h 387089"/>
              <a:gd name="connsiteX1" fmla="*/ 1838439 w 3667270"/>
              <a:gd name="connsiteY1" fmla="*/ 385011 h 387089"/>
              <a:gd name="connsiteX2" fmla="*/ 14 w 3667270"/>
              <a:gd name="connsiteY2" fmla="*/ 192506 h 387089"/>
              <a:gd name="connsiteX0" fmla="*/ 3676864 w 3676895"/>
              <a:gd name="connsiteY0" fmla="*/ 0 h 392010"/>
              <a:gd name="connsiteX1" fmla="*/ 1848064 w 3676895"/>
              <a:gd name="connsiteY1" fmla="*/ 385011 h 392010"/>
              <a:gd name="connsiteX2" fmla="*/ 13 w 3676895"/>
              <a:gd name="connsiteY2" fmla="*/ 165341 h 392010"/>
              <a:gd name="connsiteX0" fmla="*/ 3676864 w 3676895"/>
              <a:gd name="connsiteY0" fmla="*/ 0 h 385691"/>
              <a:gd name="connsiteX1" fmla="*/ 1848064 w 3676895"/>
              <a:gd name="connsiteY1" fmla="*/ 385011 h 385691"/>
              <a:gd name="connsiteX2" fmla="*/ 13 w 3676895"/>
              <a:gd name="connsiteY2" fmla="*/ 165341 h 385691"/>
              <a:gd name="connsiteX0" fmla="*/ 3667239 w 3667271"/>
              <a:gd name="connsiteY0" fmla="*/ 0 h 346132"/>
              <a:gd name="connsiteX1" fmla="*/ 1848064 w 3667271"/>
              <a:gd name="connsiteY1" fmla="*/ 341548 h 346132"/>
              <a:gd name="connsiteX2" fmla="*/ 13 w 3667271"/>
              <a:gd name="connsiteY2" fmla="*/ 121878 h 346132"/>
              <a:gd name="connsiteX0" fmla="*/ 3667239 w 3667239"/>
              <a:gd name="connsiteY0" fmla="*/ 0 h 346132"/>
              <a:gd name="connsiteX1" fmla="*/ 1848064 w 3667239"/>
              <a:gd name="connsiteY1" fmla="*/ 341548 h 346132"/>
              <a:gd name="connsiteX2" fmla="*/ 13 w 3667239"/>
              <a:gd name="connsiteY2" fmla="*/ 121878 h 346132"/>
              <a:gd name="connsiteX0" fmla="*/ 3667240 w 3667240"/>
              <a:gd name="connsiteY0" fmla="*/ 0 h 341912"/>
              <a:gd name="connsiteX1" fmla="*/ 1848065 w 3667240"/>
              <a:gd name="connsiteY1" fmla="*/ 341548 h 341912"/>
              <a:gd name="connsiteX2" fmla="*/ 14 w 3667240"/>
              <a:gd name="connsiteY2" fmla="*/ 121878 h 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240" h="341912">
                <a:moveTo>
                  <a:pt x="3667240" y="0"/>
                </a:moveTo>
                <a:cubicBezTo>
                  <a:pt x="3655208" y="315111"/>
                  <a:pt x="2478520" y="337533"/>
                  <a:pt x="1848065" y="341548"/>
                </a:cubicBezTo>
                <a:cubicBezTo>
                  <a:pt x="1217610" y="345563"/>
                  <a:pt x="-4799" y="319197"/>
                  <a:pt x="14" y="121878"/>
                </a:cubicBezTo>
              </a:path>
            </a:pathLst>
          </a:custGeom>
          <a:noFill/>
          <a:ln>
            <a:solidFill>
              <a:srgbClr val="008E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190999" y="4687573"/>
            <a:ext cx="3591027" cy="798825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" fmla="*/ 3667239 w 3667239"/>
              <a:gd name="connsiteY0" fmla="*/ 0 h 396392"/>
              <a:gd name="connsiteX1" fmla="*/ 1838439 w 3667239"/>
              <a:gd name="connsiteY1" fmla="*/ 385011 h 396392"/>
              <a:gd name="connsiteX2" fmla="*/ 14 w 3667239"/>
              <a:gd name="connsiteY2" fmla="*/ 192506 h 396392"/>
              <a:gd name="connsiteX0" fmla="*/ 3667239 w 3667239"/>
              <a:gd name="connsiteY0" fmla="*/ 0 h 385151"/>
              <a:gd name="connsiteX1" fmla="*/ 1838439 w 3667239"/>
              <a:gd name="connsiteY1" fmla="*/ 385011 h 385151"/>
              <a:gd name="connsiteX2" fmla="*/ 14 w 3667239"/>
              <a:gd name="connsiteY2" fmla="*/ 192506 h 385151"/>
              <a:gd name="connsiteX0" fmla="*/ 3667239 w 3667270"/>
              <a:gd name="connsiteY0" fmla="*/ 0 h 387089"/>
              <a:gd name="connsiteX1" fmla="*/ 1838439 w 3667270"/>
              <a:gd name="connsiteY1" fmla="*/ 385011 h 387089"/>
              <a:gd name="connsiteX2" fmla="*/ 14 w 3667270"/>
              <a:gd name="connsiteY2" fmla="*/ 192506 h 387089"/>
              <a:gd name="connsiteX0" fmla="*/ 3676864 w 3676895"/>
              <a:gd name="connsiteY0" fmla="*/ 0 h 392010"/>
              <a:gd name="connsiteX1" fmla="*/ 1848064 w 3676895"/>
              <a:gd name="connsiteY1" fmla="*/ 385011 h 392010"/>
              <a:gd name="connsiteX2" fmla="*/ 13 w 3676895"/>
              <a:gd name="connsiteY2" fmla="*/ 165341 h 392010"/>
              <a:gd name="connsiteX0" fmla="*/ 3676864 w 3676895"/>
              <a:gd name="connsiteY0" fmla="*/ 0 h 385691"/>
              <a:gd name="connsiteX1" fmla="*/ 1848064 w 3676895"/>
              <a:gd name="connsiteY1" fmla="*/ 385011 h 385691"/>
              <a:gd name="connsiteX2" fmla="*/ 13 w 3676895"/>
              <a:gd name="connsiteY2" fmla="*/ 165341 h 385691"/>
              <a:gd name="connsiteX0" fmla="*/ 3686489 w 3686520"/>
              <a:gd name="connsiteY0" fmla="*/ 0 h 461109"/>
              <a:gd name="connsiteX1" fmla="*/ 1848064 w 3686520"/>
              <a:gd name="connsiteY1" fmla="*/ 450205 h 461109"/>
              <a:gd name="connsiteX2" fmla="*/ 13 w 3686520"/>
              <a:gd name="connsiteY2" fmla="*/ 230535 h 461109"/>
              <a:gd name="connsiteX0" fmla="*/ 3686489 w 3686520"/>
              <a:gd name="connsiteY0" fmla="*/ 0 h 461109"/>
              <a:gd name="connsiteX1" fmla="*/ 1848064 w 3686520"/>
              <a:gd name="connsiteY1" fmla="*/ 450205 h 461109"/>
              <a:gd name="connsiteX2" fmla="*/ 13 w 3686520"/>
              <a:gd name="connsiteY2" fmla="*/ 230535 h 461109"/>
              <a:gd name="connsiteX0" fmla="*/ 3686490 w 3686522"/>
              <a:gd name="connsiteY0" fmla="*/ 0 h 450884"/>
              <a:gd name="connsiteX1" fmla="*/ 1848065 w 3686522"/>
              <a:gd name="connsiteY1" fmla="*/ 450205 h 450884"/>
              <a:gd name="connsiteX2" fmla="*/ 14 w 3686522"/>
              <a:gd name="connsiteY2" fmla="*/ 230535 h 45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522" h="450884">
                <a:moveTo>
                  <a:pt x="3686490" y="0"/>
                </a:moveTo>
                <a:cubicBezTo>
                  <a:pt x="3693709" y="380305"/>
                  <a:pt x="2491354" y="444380"/>
                  <a:pt x="1848065" y="450205"/>
                </a:cubicBezTo>
                <a:cubicBezTo>
                  <a:pt x="1204776" y="456030"/>
                  <a:pt x="-4799" y="427854"/>
                  <a:pt x="14" y="230535"/>
                </a:cubicBezTo>
              </a:path>
            </a:pathLst>
          </a:custGeom>
          <a:noFill/>
          <a:ln>
            <a:solidFill>
              <a:srgbClr val="3167D3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28800" y="5181600"/>
            <a:ext cx="4495800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5181600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 smtClean="0"/>
              <a:t>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0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general approaches to consensus:</a:t>
            </a:r>
          </a:p>
          <a:p>
            <a:r>
              <a:rPr lang="en-US" dirty="0" smtClean="0"/>
              <a:t>Symmetric, leader-less:</a:t>
            </a:r>
          </a:p>
          <a:p>
            <a:pPr lvl="1"/>
            <a:r>
              <a:rPr lang="en-US" dirty="0" smtClean="0"/>
              <a:t>All servers have equal roles</a:t>
            </a:r>
          </a:p>
          <a:p>
            <a:pPr lvl="1"/>
            <a:r>
              <a:rPr lang="en-US" dirty="0" smtClean="0"/>
              <a:t>Clients can contact any server</a:t>
            </a:r>
          </a:p>
          <a:p>
            <a:r>
              <a:rPr lang="en-US" dirty="0" smtClean="0"/>
              <a:t>Asymmetric, leader-based:</a:t>
            </a:r>
          </a:p>
          <a:p>
            <a:pPr lvl="1"/>
            <a:r>
              <a:rPr lang="en-US" dirty="0" smtClean="0"/>
              <a:t>At any given time, one server is in charge, others accept its decisions</a:t>
            </a:r>
          </a:p>
          <a:p>
            <a:pPr lvl="1"/>
            <a:r>
              <a:rPr lang="en-US" dirty="0" smtClean="0"/>
              <a:t>Clients communicate with the leader</a:t>
            </a:r>
          </a:p>
          <a:p>
            <a:r>
              <a:rPr lang="en-US" dirty="0" smtClean="0"/>
              <a:t>Raft uses a leader:</a:t>
            </a:r>
          </a:p>
          <a:p>
            <a:pPr lvl="1"/>
            <a:r>
              <a:rPr lang="en-US" dirty="0"/>
              <a:t>Decomposes the problem (normal operation, leader changes)</a:t>
            </a:r>
          </a:p>
          <a:p>
            <a:pPr lvl="1"/>
            <a:r>
              <a:rPr lang="en-US" dirty="0"/>
              <a:t>Simplifies normal operation (no conflicts)</a:t>
            </a:r>
          </a:p>
          <a:p>
            <a:pPr lvl="1"/>
            <a:r>
              <a:rPr lang="en-US" dirty="0"/>
              <a:t>More efficient than leader-less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4800" y="6096000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r>
              <a:rPr lang="en-US" dirty="0" smtClean="0"/>
              <a:t>Raft uses a 2-phase approach:</a:t>
            </a:r>
          </a:p>
          <a:p>
            <a:pPr lvl="1"/>
            <a:r>
              <a:rPr lang="en-US" dirty="0" smtClean="0"/>
              <a:t>Intermediate phase uses </a:t>
            </a:r>
            <a:r>
              <a:rPr lang="en-US" dirty="0" smtClean="0">
                <a:solidFill>
                  <a:schemeClr val="accent4"/>
                </a:solidFill>
              </a:rPr>
              <a:t>joint consensus </a:t>
            </a:r>
            <a:r>
              <a:rPr lang="en-US" dirty="0" smtClean="0"/>
              <a:t>(need majority of both old and new configurations for elections, commitment)</a:t>
            </a:r>
          </a:p>
          <a:p>
            <a:pPr lvl="1"/>
            <a:r>
              <a:rPr lang="en-US" dirty="0" smtClean="0"/>
              <a:t>Configuration change is just a log entry; applied immediately on receipt (committed or not)</a:t>
            </a:r>
          </a:p>
          <a:p>
            <a:pPr lvl="1"/>
            <a:r>
              <a:rPr lang="en-US" dirty="0" smtClean="0"/>
              <a:t>Once joint consensus is committed, begin replicating log entry for final configuration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Consensus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59436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9000" y="59714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60198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406" y="60198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50292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45720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3479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48907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old+new</a:t>
            </a:r>
            <a:endParaRPr lang="en-US" dirty="0">
              <a:solidFill>
                <a:srgbClr val="3167D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562" y="44335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95400" y="5486400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5029200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5029200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4572000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95400" y="4267200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36370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r>
              <a:rPr lang="en-US" dirty="0" smtClean="0">
                <a:solidFill>
                  <a:schemeClr val="accent4"/>
                </a:solidFill>
              </a:rPr>
              <a:t> can make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unilateral decisions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05200" y="4191000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0" y="4267200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4524" y="36370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r>
              <a:rPr lang="en-US" dirty="0" smtClean="0">
                <a:solidFill>
                  <a:srgbClr val="008E00"/>
                </a:solidFill>
              </a:rPr>
              <a:t> can make</a:t>
            </a:r>
          </a:p>
          <a:p>
            <a:r>
              <a:rPr lang="en-US" dirty="0" smtClean="0">
                <a:solidFill>
                  <a:srgbClr val="008E00"/>
                </a:solidFill>
              </a:rPr>
              <a:t>unilateral decisions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4191000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486400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5029200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details:</a:t>
            </a:r>
          </a:p>
          <a:p>
            <a:pPr lvl="1"/>
            <a:r>
              <a:rPr lang="en-US" dirty="0" smtClean="0"/>
              <a:t>Any server from either configuration can serve as leader</a:t>
            </a:r>
          </a:p>
          <a:p>
            <a:pPr lvl="1"/>
            <a:r>
              <a:rPr lang="en-US" dirty="0" smtClean="0"/>
              <a:t>If current leader is not 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, must step down once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is committed.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Consensus, cont’d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8200" y="54102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9000" y="54380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864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5406" y="54864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05200" y="44958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86400" y="40386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48145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3573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8562" y="39001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95400" y="4953000"/>
            <a:ext cx="12954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4495800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908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40386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4038600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95400" y="3733800"/>
            <a:ext cx="2209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r>
              <a:rPr lang="en-US" dirty="0" smtClean="0"/>
              <a:t> can make</a:t>
            </a:r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5052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0" y="3733800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24524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can make</a:t>
            </a:r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5720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5606" y="4648200"/>
            <a:ext cx="178093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leader not in </a:t>
            </a:r>
            <a:r>
              <a:rPr lang="en-US" dirty="0" err="1" smtClean="0">
                <a:solidFill>
                  <a:schemeClr val="accent4"/>
                </a:solidFill>
              </a:rPr>
              <a:t>C</a:t>
            </a:r>
            <a:r>
              <a:rPr lang="en-US" baseline="-25000" dirty="0" err="1" smtClean="0">
                <a:solidFill>
                  <a:schemeClr val="accent4"/>
                </a:solidFill>
              </a:rPr>
              <a:t>new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steps down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582653" y="4138863"/>
            <a:ext cx="885524" cy="789348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340"/>
              <a:gd name="connsiteX1" fmla="*/ 0 w 885524"/>
              <a:gd name="connsiteY1" fmla="*/ 0 h 789340"/>
              <a:gd name="connsiteX0" fmla="*/ 885524 w 885524"/>
              <a:gd name="connsiteY0" fmla="*/ 789272 h 789348"/>
              <a:gd name="connsiteX1" fmla="*/ 0 w 885524"/>
              <a:gd name="connsiteY1" fmla="*/ 0 h 7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800" y="49530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8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 and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Neutralize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Configuration changes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one of the servers to act as leader</a:t>
            </a:r>
          </a:p>
          <a:p>
            <a:pPr lvl="1"/>
            <a:r>
              <a:rPr lang="en-US" dirty="0" smtClean="0"/>
              <a:t>Detect 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 and </a:t>
            </a:r>
            <a:r>
              <a:rPr lang="en-US" smtClean="0">
                <a:solidFill>
                  <a:schemeClr val="tx2"/>
                </a:solidFill>
              </a:rPr>
              <a:t>consistency after </a:t>
            </a:r>
            <a:r>
              <a:rPr lang="en-US" dirty="0" smtClean="0">
                <a:solidFill>
                  <a:schemeClr val="tx2"/>
                </a:solidFill>
              </a:rPr>
              <a:t>leader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Client interactions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/>
              <a:t>linearizeable</a:t>
            </a:r>
            <a:r>
              <a:rPr lang="en-US" dirty="0"/>
              <a:t> 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Configuration changes: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Adding and removing servers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0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2"/>
            <a:r>
              <a:rPr lang="en-US" dirty="0" smtClean="0"/>
              <a:t>At most 1 viable leader at a time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 (issues no RPCs, responds to incoming RPCs)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dirty="0" smtClean="0"/>
              <a:t>Normal operation: 1 leader, N-1 followers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4893" y="4687503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45" y="4343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19688" y="4727196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162925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821454" y="472440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603" y="4162925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133010" y="4563251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1974" y="3962400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395615" y="5573028"/>
            <a:ext cx="2974253" cy="590137"/>
          </a:xfrm>
          <a:custGeom>
            <a:avLst/>
            <a:gdLst>
              <a:gd name="connsiteX0" fmla="*/ 2974206 w 2974206"/>
              <a:gd name="connsiteY0" fmla="*/ 64833 h 64833"/>
              <a:gd name="connsiteX1" fmla="*/ 0 w 2974206"/>
              <a:gd name="connsiteY1" fmla="*/ 64833 h 64833"/>
              <a:gd name="connsiteX0" fmla="*/ 2974206 w 2974206"/>
              <a:gd name="connsiteY0" fmla="*/ 2990 h 304592"/>
              <a:gd name="connsiteX1" fmla="*/ 0 w 2974206"/>
              <a:gd name="connsiteY1" fmla="*/ 2990 h 304592"/>
              <a:gd name="connsiteX0" fmla="*/ 2974206 w 2974206"/>
              <a:gd name="connsiteY0" fmla="*/ 0 h 358866"/>
              <a:gd name="connsiteX1" fmla="*/ 0 w 2974206"/>
              <a:gd name="connsiteY1" fmla="*/ 0 h 358866"/>
              <a:gd name="connsiteX0" fmla="*/ 2974206 w 2974206"/>
              <a:gd name="connsiteY0" fmla="*/ 0 h 342000"/>
              <a:gd name="connsiteX1" fmla="*/ 0 w 2974206"/>
              <a:gd name="connsiteY1" fmla="*/ 0 h 342000"/>
              <a:gd name="connsiteX0" fmla="*/ 2974206 w 2974206"/>
              <a:gd name="connsiteY0" fmla="*/ 0 h 386787"/>
              <a:gd name="connsiteX1" fmla="*/ 0 w 2974206"/>
              <a:gd name="connsiteY1" fmla="*/ 0 h 386787"/>
              <a:gd name="connsiteX0" fmla="*/ 2974253 w 2974253"/>
              <a:gd name="connsiteY0" fmla="*/ 0 h 590137"/>
              <a:gd name="connsiteX1" fmla="*/ 47 w 2974253"/>
              <a:gd name="connsiteY1" fmla="*/ 0 h 59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4253" h="590137">
                <a:moveTo>
                  <a:pt x="2974253" y="0"/>
                </a:moveTo>
                <a:cubicBezTo>
                  <a:pt x="2563576" y="338488"/>
                  <a:pt x="-12787" y="1138990"/>
                  <a:pt x="47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94560" y="5573028"/>
            <a:ext cx="4677878" cy="391941"/>
          </a:xfrm>
          <a:custGeom>
            <a:avLst/>
            <a:gdLst>
              <a:gd name="connsiteX0" fmla="*/ 4677878 w 4677878"/>
              <a:gd name="connsiteY0" fmla="*/ 75947 h 75947"/>
              <a:gd name="connsiteX1" fmla="*/ 0 w 4677878"/>
              <a:gd name="connsiteY1" fmla="*/ 75947 h 75947"/>
              <a:gd name="connsiteX0" fmla="*/ 4677878 w 4677878"/>
              <a:gd name="connsiteY0" fmla="*/ 3074 h 413768"/>
              <a:gd name="connsiteX1" fmla="*/ 0 w 4677878"/>
              <a:gd name="connsiteY1" fmla="*/ 3074 h 413768"/>
              <a:gd name="connsiteX0" fmla="*/ 4677878 w 4677878"/>
              <a:gd name="connsiteY0" fmla="*/ 0 h 468982"/>
              <a:gd name="connsiteX1" fmla="*/ 0 w 4677878"/>
              <a:gd name="connsiteY1" fmla="*/ 0 h 468982"/>
              <a:gd name="connsiteX0" fmla="*/ 4677878 w 4677878"/>
              <a:gd name="connsiteY0" fmla="*/ 0 h 409604"/>
              <a:gd name="connsiteX1" fmla="*/ 0 w 4677878"/>
              <a:gd name="connsiteY1" fmla="*/ 0 h 409604"/>
              <a:gd name="connsiteX0" fmla="*/ 4677878 w 4677878"/>
              <a:gd name="connsiteY0" fmla="*/ 0 h 384212"/>
              <a:gd name="connsiteX1" fmla="*/ 0 w 4677878"/>
              <a:gd name="connsiteY1" fmla="*/ 0 h 384212"/>
              <a:gd name="connsiteX0" fmla="*/ 4677878 w 4677878"/>
              <a:gd name="connsiteY0" fmla="*/ 0 h 391941"/>
              <a:gd name="connsiteX1" fmla="*/ 0 w 4677878"/>
              <a:gd name="connsiteY1" fmla="*/ 0 h 3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7878" h="391941">
                <a:moveTo>
                  <a:pt x="4677878" y="0"/>
                </a:moveTo>
                <a:cubicBezTo>
                  <a:pt x="4561573" y="213360"/>
                  <a:pt x="575911" y="763604"/>
                  <a:pt x="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059" y="5867400"/>
            <a:ext cx="222368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server with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913" y="6176506"/>
            <a:ext cx="2531462" cy="6052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current server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or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5562600"/>
            <a:ext cx="6719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400" dirty="0" smtClean="0">
                <a:solidFill>
                  <a:schemeClr val="accent4"/>
                </a:solidFill>
              </a:rPr>
              <a:t>“step</a:t>
            </a:r>
            <a:br>
              <a:rPr lang="en-US" sz="1400" dirty="0" smtClean="0">
                <a:solidFill>
                  <a:schemeClr val="accent4"/>
                </a:solidFill>
              </a:rPr>
            </a:br>
            <a:r>
              <a:rPr lang="en-US" sz="1400" dirty="0" smtClean="0">
                <a:solidFill>
                  <a:schemeClr val="accent4"/>
                </a:solidFill>
              </a:rPr>
              <a:t>down”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2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Time divided into terms: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Normal operation under a single leader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At most 1 leader per term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Some terms have no leader (failed election)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server maintains </a:t>
            </a:r>
            <a:r>
              <a:rPr lang="en-US" dirty="0" smtClean="0">
                <a:solidFill>
                  <a:schemeClr val="accent4"/>
                </a:solidFill>
              </a:rPr>
              <a:t>current term </a:t>
            </a:r>
            <a:r>
              <a:rPr lang="en-US" dirty="0" smtClean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Terms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60960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533400"/>
            <a:ext cx="2743200" cy="860286"/>
            <a:chOff x="457200" y="533400"/>
            <a:chExt cx="2743200" cy="86028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685800"/>
              <a:ext cx="2743200" cy="70788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Respond to RPCs from candidates and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leaders.</a:t>
              </a:r>
            </a:p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Convert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to candidate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election timeout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elapses without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either: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Receiving valid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AppendEntries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RPC, or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Granting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vote to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candidate	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33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Followers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450224"/>
            <a:ext cx="2743200" cy="1351437"/>
            <a:chOff x="457200" y="1497253"/>
            <a:chExt cx="2743200" cy="135143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648361"/>
              <a:ext cx="2743200" cy="120032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/>
                <a:t>Increment </a:t>
              </a:r>
              <a:r>
                <a:rPr lang="en-US" dirty="0" err="1"/>
                <a:t>currentTerm</a:t>
              </a:r>
              <a:r>
                <a:rPr lang="en-US" dirty="0"/>
                <a:t>, vote for </a:t>
              </a:r>
              <a:r>
                <a:rPr lang="en-US" dirty="0" smtClean="0"/>
                <a:t>self</a:t>
              </a:r>
            </a:p>
            <a:p>
              <a:r>
                <a:rPr lang="en-US" dirty="0" smtClean="0"/>
                <a:t>Reset election timeout</a:t>
              </a:r>
              <a:endParaRPr lang="en-US" dirty="0"/>
            </a:p>
            <a:p>
              <a:r>
                <a:rPr lang="en-US" dirty="0"/>
                <a:t>Send </a:t>
              </a:r>
              <a:r>
                <a:rPr lang="en-US" dirty="0" err="1"/>
                <a:t>RequestVote</a:t>
              </a:r>
              <a:r>
                <a:rPr lang="en-US" dirty="0"/>
                <a:t> RPCs to all other servers, wait </a:t>
              </a:r>
              <a:r>
                <a:rPr lang="en-US" dirty="0" smtClean="0"/>
                <a:t>for either:</a:t>
              </a:r>
              <a:endParaRPr lang="en-US" dirty="0"/>
            </a:p>
            <a:p>
              <a:pPr lvl="1"/>
              <a:r>
                <a:rPr lang="en-US" dirty="0"/>
                <a:t>Votes received from majority of servers: become </a:t>
              </a:r>
              <a:r>
                <a:rPr lang="en-US" dirty="0" smtClean="0"/>
                <a:t>leader</a:t>
              </a:r>
              <a:endParaRPr lang="en-US" dirty="0"/>
            </a:p>
            <a:p>
              <a:pPr lvl="1"/>
              <a:r>
                <a:rPr lang="en-US" dirty="0" err="1"/>
                <a:t>AppendEntries</a:t>
              </a:r>
              <a:r>
                <a:rPr lang="en-US" dirty="0"/>
                <a:t> RPC received from new leader: step </a:t>
              </a:r>
              <a:r>
                <a:rPr lang="en-US" dirty="0" smtClean="0"/>
                <a:t>down</a:t>
              </a:r>
              <a:endParaRPr lang="en-US" dirty="0"/>
            </a:p>
            <a:p>
              <a:pPr lvl="1"/>
              <a:r>
                <a:rPr lang="en-US" dirty="0" smtClean="0"/>
                <a:t>Election </a:t>
              </a:r>
              <a:r>
                <a:rPr lang="en-US" dirty="0"/>
                <a:t>timeout elapses without election resolution: </a:t>
              </a:r>
              <a:r>
                <a:rPr lang="en-US" dirty="0" smtClean="0"/>
                <a:t>increment term, start </a:t>
              </a:r>
              <a:r>
                <a:rPr lang="en-US" dirty="0"/>
                <a:t>new </a:t>
              </a:r>
              <a:r>
                <a:rPr lang="en-US" dirty="0" smtClean="0"/>
                <a:t>election</a:t>
              </a:r>
              <a:endParaRPr lang="en-US" dirty="0"/>
            </a:p>
            <a:p>
              <a:pPr lvl="1"/>
              <a:r>
                <a:rPr lang="en-US" dirty="0" smtClean="0"/>
                <a:t>Discover higher term: step down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497253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Candidates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5004837"/>
            <a:ext cx="2743200" cy="1106434"/>
            <a:chOff x="457200" y="5257800"/>
            <a:chExt cx="2743200" cy="1106434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410127"/>
              <a:ext cx="2743200" cy="95410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2"/>
                  </a:solidFill>
                </a:rPr>
                <a:t>Each server persists the following to stable storage </a:t>
              </a:r>
              <a:r>
                <a:rPr lang="en-US" dirty="0" smtClean="0">
                  <a:solidFill>
                    <a:schemeClr val="tx2"/>
                  </a:solidFill>
                </a:rPr>
                <a:t>synchronously </a:t>
              </a:r>
              <a:r>
                <a:rPr lang="en-US" dirty="0">
                  <a:solidFill>
                    <a:schemeClr val="tx2"/>
                  </a:solidFill>
                </a:rPr>
                <a:t>before responding to RPCs:</a:t>
              </a:r>
            </a:p>
            <a:p>
              <a:pPr marL="796925" indent="-796925">
                <a:buNone/>
              </a:pPr>
              <a:r>
                <a:rPr lang="en-US" b="1" dirty="0" err="1"/>
                <a:t>currentTerm</a:t>
              </a:r>
              <a:r>
                <a:rPr lang="en-US" dirty="0"/>
                <a:t>	latest term server has seen (initialized to 0 on first boot)</a:t>
              </a:r>
            </a:p>
            <a:p>
              <a:pPr marL="796925" indent="-796925">
                <a:buNone/>
              </a:pPr>
              <a:r>
                <a:rPr lang="en-US" b="1" dirty="0" err="1"/>
                <a:t>votedFor</a:t>
              </a:r>
              <a:r>
                <a:rPr lang="en-US" dirty="0"/>
                <a:t>	</a:t>
              </a:r>
              <a:r>
                <a:rPr lang="en-US" dirty="0" err="1"/>
                <a:t>candidateId</a:t>
              </a:r>
              <a:r>
                <a:rPr lang="en-US" dirty="0"/>
                <a:t> that received vote in current term (or null if none)</a:t>
              </a:r>
            </a:p>
            <a:p>
              <a:pPr marL="796925" indent="-796925">
                <a:buNone/>
              </a:pPr>
              <a:r>
                <a:rPr lang="en-US" b="1" dirty="0"/>
                <a:t>log[]</a:t>
              </a:r>
              <a:r>
                <a:rPr lang="en-US" dirty="0"/>
                <a:t>	log entries	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52578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Persistent State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6167808"/>
            <a:ext cx="2743200" cy="613992"/>
            <a:chOff x="457200" y="6477000"/>
            <a:chExt cx="2743200" cy="613992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629327"/>
              <a:ext cx="2743200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796925" indent="-796925">
                <a:buNone/>
              </a:pPr>
              <a:r>
                <a:rPr lang="en-US" b="1" dirty="0" smtClean="0"/>
                <a:t>term</a:t>
              </a:r>
              <a:r>
                <a:rPr lang="en-US" dirty="0"/>
                <a:t>	</a:t>
              </a:r>
              <a:r>
                <a:rPr lang="en-US" dirty="0" smtClean="0"/>
                <a:t>term when entry was received </a:t>
              </a:r>
              <a:r>
                <a:rPr lang="en-US" smtClean="0"/>
                <a:t>by leader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index</a:t>
              </a:r>
              <a:r>
                <a:rPr lang="en-US" dirty="0"/>
                <a:t>	</a:t>
              </a:r>
              <a:r>
                <a:rPr lang="en-US" dirty="0" smtClean="0"/>
                <a:t>position of entry in the log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command</a:t>
              </a:r>
              <a:r>
                <a:rPr lang="en-US" dirty="0"/>
                <a:t>	</a:t>
              </a:r>
              <a:r>
                <a:rPr lang="en-US" dirty="0" smtClean="0"/>
                <a:t>command for state machine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6477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Log Entry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8200" y="533400"/>
            <a:ext cx="2743200" cy="2320933"/>
            <a:chOff x="3581400" y="534692"/>
            <a:chExt cx="2743200" cy="2320933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685800"/>
              <a:ext cx="2743200" cy="21698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candidates to gather </a:t>
              </a:r>
              <a:r>
                <a:rPr lang="en-US" sz="8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votes.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candidate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requesting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candidate's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lastLogIndex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index of candidate's last log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lastLogTerm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term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candidate's last log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candidate to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update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voteGranted</a:t>
              </a: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true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means candidate received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term &gt;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← term</a:t>
              </a:r>
              <a:br>
                <a:rPr lang="en-US" sz="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(step down if leader or candidate)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term ==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votedFor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is null or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, and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candidate's log is at least as complete as local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log, grant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vote and reset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election timeout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1400" y="534692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RequestVote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3225268"/>
            <a:ext cx="2743200" cy="3556532"/>
            <a:chOff x="3581400" y="2819400"/>
            <a:chExt cx="2743200" cy="3676442"/>
          </a:xfrm>
        </p:grpSpPr>
        <p:sp>
          <p:nvSpPr>
            <p:cNvPr id="26" name="TextBox 25"/>
            <p:cNvSpPr txBox="1"/>
            <p:nvPr/>
          </p:nvSpPr>
          <p:spPr>
            <a:xfrm>
              <a:off x="3581400" y="2971800"/>
              <a:ext cx="2743200" cy="35240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Ins="45720" rtlCol="0">
              <a:spAutoFit/>
            </a:bodyPr>
            <a:lstStyle/>
            <a:p>
              <a:pPr algn="l"/>
              <a:r>
                <a:rPr lang="en-US" sz="8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leader to replicate log entries and discover inconsistencies; also used as heartbeat 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leader's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leaderId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so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follower can redirect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clients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index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log entry immediately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preceding new ones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term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entry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entries</a:t>
              </a: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[]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log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entries to store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empty for heartbeat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commitIndex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last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entry known to be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committed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leader to update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success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true if follower contained entry matching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Return if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term &lt;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f term &gt;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← term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candidate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or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leader,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step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down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Reset election timeout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Return failure if log doesn’t contain an entry at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whose term matches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existing entries conflict with new entries, delete all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existing entries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starting with first conflicting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Append any new entries not already in the log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Advance state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machine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with newly committed entries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2819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AppendEntries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25572" y="30996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Raft Protocol Summary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58199"/>
            <a:ext cx="2743200" cy="2090100"/>
            <a:chOff x="457200" y="3048000"/>
            <a:chExt cx="2743200" cy="20901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99108"/>
              <a:ext cx="27432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 smtClean="0"/>
                <a:t>Initialize </a:t>
              </a:r>
              <a:r>
                <a:rPr lang="en-US" dirty="0" err="1" smtClean="0"/>
                <a:t>nextIndex</a:t>
              </a:r>
              <a:r>
                <a:rPr lang="en-US" dirty="0" smtClean="0"/>
                <a:t> </a:t>
              </a:r>
              <a:r>
                <a:rPr lang="en-US" dirty="0"/>
                <a:t>for each </a:t>
              </a:r>
              <a:r>
                <a:rPr lang="en-US" dirty="0" smtClean="0"/>
                <a:t>to last </a:t>
              </a:r>
              <a:r>
                <a:rPr lang="en-US" dirty="0"/>
                <a:t>log </a:t>
              </a:r>
              <a:r>
                <a:rPr lang="en-US" dirty="0" smtClean="0"/>
                <a:t>index + 1</a:t>
              </a:r>
              <a:endParaRPr lang="en-US" dirty="0"/>
            </a:p>
            <a:p>
              <a:r>
                <a:rPr lang="en-US" dirty="0"/>
                <a:t>Send initial empty </a:t>
              </a:r>
              <a:r>
                <a:rPr lang="en-US" dirty="0" err="1"/>
                <a:t>AppendEntries</a:t>
              </a:r>
              <a:r>
                <a:rPr lang="en-US" dirty="0"/>
                <a:t> RPCs (heartbeat) to each follower; repeat during </a:t>
              </a:r>
              <a:r>
                <a:rPr lang="en-US" dirty="0" smtClean="0"/>
                <a:t>idle periods to prevent election timeouts</a:t>
              </a:r>
              <a:endParaRPr lang="en-US" dirty="0"/>
            </a:p>
            <a:p>
              <a:r>
                <a:rPr lang="en-US" dirty="0"/>
                <a:t>Accept commands from clients, append new entries to local </a:t>
              </a:r>
              <a:r>
                <a:rPr lang="en-US" dirty="0" smtClean="0"/>
                <a:t>log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Whenever last log index </a:t>
              </a:r>
              <a:r>
                <a:rPr lang="en-US" dirty="0" smtClean="0"/>
                <a:t>≥ </a:t>
              </a:r>
              <a:r>
                <a:rPr lang="en-US" dirty="0" err="1"/>
                <a:t>nextIndex</a:t>
              </a:r>
              <a:r>
                <a:rPr lang="en-US" dirty="0"/>
                <a:t> for a follower, send </a:t>
              </a:r>
              <a:r>
                <a:rPr lang="en-US" dirty="0" err="1"/>
                <a:t>AppendEntries</a:t>
              </a:r>
              <a:r>
                <a:rPr lang="en-US" dirty="0"/>
                <a:t> RPC </a:t>
              </a:r>
              <a:r>
                <a:rPr lang="en-US" dirty="0" smtClean="0"/>
                <a:t>with </a:t>
              </a:r>
              <a:r>
                <a:rPr lang="en-US" dirty="0"/>
                <a:t>log entries starting at </a:t>
              </a:r>
              <a:r>
                <a:rPr lang="en-US" dirty="0" err="1"/>
                <a:t>nextIndex</a:t>
              </a:r>
              <a:r>
                <a:rPr lang="en-US" dirty="0"/>
                <a:t>, update </a:t>
              </a:r>
              <a:r>
                <a:rPr lang="en-US" dirty="0" err="1"/>
                <a:t>nextIndex</a:t>
              </a:r>
              <a:r>
                <a:rPr lang="en-US" dirty="0"/>
                <a:t> if </a:t>
              </a:r>
              <a:r>
                <a:rPr lang="en-US" dirty="0" smtClean="0"/>
                <a:t>successful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err="1"/>
                <a:t>AppendEntries</a:t>
              </a:r>
              <a:r>
                <a:rPr lang="en-US" dirty="0"/>
                <a:t> fails because of log inconsistency, </a:t>
              </a:r>
              <a:r>
                <a:rPr lang="en-US" dirty="0" smtClean="0"/>
                <a:t>decrement </a:t>
              </a:r>
              <a:r>
                <a:rPr lang="en-US" dirty="0" err="1" smtClean="0"/>
                <a:t>nextIndex</a:t>
              </a:r>
              <a:r>
                <a:rPr lang="en-US" dirty="0" smtClean="0"/>
                <a:t> and retry</a:t>
              </a:r>
            </a:p>
            <a:p>
              <a:r>
                <a:rPr lang="en-US" dirty="0"/>
                <a:t>Mark log entries committed if stored on a majority of servers and at least one entry from current term is stored on a majority of </a:t>
              </a:r>
              <a:r>
                <a:rPr lang="en-US" dirty="0" smtClean="0"/>
                <a:t>servers</a:t>
              </a:r>
              <a:endParaRPr lang="en-US" dirty="0"/>
            </a:p>
            <a:p>
              <a:r>
                <a:rPr lang="en-US" dirty="0"/>
                <a:t>Step down if </a:t>
              </a:r>
              <a:r>
                <a:rPr lang="en-US" dirty="0" err="1" smtClean="0"/>
                <a:t>currentTerm</a:t>
              </a:r>
              <a:r>
                <a:rPr lang="en-US" dirty="0" smtClean="0"/>
                <a:t> changes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048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Leaders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3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start up as followers</a:t>
            </a:r>
          </a:p>
          <a:p>
            <a:r>
              <a:rPr lang="en-US" dirty="0" smtClean="0"/>
              <a:t>Followers expect to receive RPCs from leaders or candidates</a:t>
            </a:r>
          </a:p>
          <a:p>
            <a:r>
              <a:rPr lang="en-US" dirty="0" smtClean="0"/>
              <a:t>Leaders must send </a:t>
            </a:r>
            <a:r>
              <a:rPr lang="en-US" dirty="0" smtClean="0">
                <a:solidFill>
                  <a:schemeClr val="accent4"/>
                </a:solidFill>
              </a:rPr>
              <a:t>heartbeats</a:t>
            </a:r>
            <a:r>
              <a:rPr lang="en-US" dirty="0" smtClean="0"/>
              <a:t> (empty </a:t>
            </a:r>
            <a:r>
              <a:rPr lang="en-US" dirty="0" err="1" smtClean="0"/>
              <a:t>AppendEntries</a:t>
            </a:r>
            <a:r>
              <a:rPr lang="en-US" dirty="0" smtClean="0"/>
              <a:t> RPCs) to maintain authority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4"/>
                </a:solidFill>
              </a:rPr>
              <a:t>electionTimeout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elapses with no RPCs:</a:t>
            </a:r>
          </a:p>
          <a:p>
            <a:pPr lvl="1"/>
            <a:r>
              <a:rPr lang="en-US" dirty="0" smtClean="0"/>
              <a:t>Follower assumes leader has crashed</a:t>
            </a:r>
          </a:p>
          <a:p>
            <a:pPr lvl="1"/>
            <a:r>
              <a:rPr lang="en-US" dirty="0" smtClean="0"/>
              <a:t>Follower starts new election</a:t>
            </a:r>
          </a:p>
          <a:p>
            <a:pPr lvl="1"/>
            <a:r>
              <a:rPr lang="en-US" dirty="0" smtClean="0"/>
              <a:t>Timeouts typically 100-500ms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and Timeouts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current term</a:t>
            </a:r>
          </a:p>
          <a:p>
            <a:r>
              <a:rPr lang="en-US" dirty="0" smtClean="0"/>
              <a:t>Change to Candidate state</a:t>
            </a:r>
          </a:p>
          <a:p>
            <a:r>
              <a:rPr lang="en-US" dirty="0" smtClean="0"/>
              <a:t>Vote for self</a:t>
            </a:r>
          </a:p>
          <a:p>
            <a:r>
              <a:rPr lang="en-US" dirty="0" smtClean="0"/>
              <a:t>Send </a:t>
            </a:r>
            <a:r>
              <a:rPr lang="en-US" dirty="0" err="1" smtClean="0"/>
              <a:t>RequestVote</a:t>
            </a:r>
            <a:r>
              <a:rPr lang="en-US" dirty="0" smtClean="0"/>
              <a:t> RPCs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votes from majority of servers:</a:t>
            </a:r>
          </a:p>
          <a:p>
            <a:pPr marL="1314450" lvl="2" indent="-457200"/>
            <a:r>
              <a:rPr lang="en-US" dirty="0" smtClean="0"/>
              <a:t>Become leader</a:t>
            </a:r>
          </a:p>
          <a:p>
            <a:pPr marL="1314450" lvl="2" indent="-457200"/>
            <a:r>
              <a:rPr lang="en-US" dirty="0" smtClean="0"/>
              <a:t>Send </a:t>
            </a:r>
            <a:r>
              <a:rPr lang="en-US" dirty="0" err="1" smtClean="0"/>
              <a:t>AppendEntries</a:t>
            </a:r>
            <a:r>
              <a:rPr lang="en-US" dirty="0" smtClean="0"/>
              <a:t> heartbeats to all other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RPC from valid leader:</a:t>
            </a:r>
          </a:p>
          <a:p>
            <a:pPr marL="1314450" lvl="2" indent="-457200"/>
            <a:r>
              <a:rPr lang="en-US" dirty="0" smtClean="0"/>
              <a:t>Return to follower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No-one wins election (election timeout elapses):</a:t>
            </a:r>
          </a:p>
          <a:p>
            <a:pPr marL="1314450" lvl="2" indent="-457200"/>
            <a:r>
              <a:rPr lang="en-US" dirty="0" smtClean="0"/>
              <a:t>Increment term, start new election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19282</TotalTime>
  <Words>2718</Words>
  <Application>Microsoft Macintosh PowerPoint</Application>
  <PresentationFormat>On-screen Show (4:3)</PresentationFormat>
  <Paragraphs>930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Raft: A Consensus Algorithm for Replicated Logs</vt:lpstr>
      <vt:lpstr>Goal: Replicated Log</vt:lpstr>
      <vt:lpstr>Approaches to Consensus</vt:lpstr>
      <vt:lpstr>Raft Overview</vt:lpstr>
      <vt:lpstr>Server States</vt:lpstr>
      <vt:lpstr>Terms</vt:lpstr>
      <vt:lpstr>PowerPoint Presentation</vt:lpstr>
      <vt:lpstr>Heartbeats and Timeouts</vt:lpstr>
      <vt:lpstr>Election Basics</vt:lpstr>
      <vt:lpstr>Elections, cont’d</vt:lpstr>
      <vt:lpstr>Log Structure</vt:lpstr>
      <vt:lpstr>Normal Operation</vt:lpstr>
      <vt:lpstr>Log Consistency</vt:lpstr>
      <vt:lpstr>AppendEntries Consistency Check</vt:lpstr>
      <vt:lpstr>AppendEntries Consistency Check</vt:lpstr>
      <vt:lpstr>Leader Changes</vt:lpstr>
      <vt:lpstr>Safety Requirement</vt:lpstr>
      <vt:lpstr>Picking the Best Leader</vt:lpstr>
      <vt:lpstr>Committing Entry from Current Term</vt:lpstr>
      <vt:lpstr>Committing Entry from Earlier Term</vt:lpstr>
      <vt:lpstr>New Commitment Rules</vt:lpstr>
      <vt:lpstr>Log Inconsistencies</vt:lpstr>
      <vt:lpstr>Repairing Follower Logs</vt:lpstr>
      <vt:lpstr>Repairing Logs, cont’d</vt:lpstr>
      <vt:lpstr>Neutralizing Old Leaders</vt:lpstr>
      <vt:lpstr>Client Protocol</vt:lpstr>
      <vt:lpstr>Client Protocol, cont’d</vt:lpstr>
      <vt:lpstr>Configuration Changes</vt:lpstr>
      <vt:lpstr>Configuration Changes, cont’d</vt:lpstr>
      <vt:lpstr>Joint Consensus</vt:lpstr>
      <vt:lpstr>Joint Consensus, cont’d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Alberto Montresor</cp:lastModifiedBy>
  <cp:revision>605</cp:revision>
  <cp:lastPrinted>2016-05-17T12:23:07Z</cp:lastPrinted>
  <dcterms:created xsi:type="dcterms:W3CDTF">2008-10-19T02:20:00Z</dcterms:created>
  <dcterms:modified xsi:type="dcterms:W3CDTF">2016-05-17T12:36:49Z</dcterms:modified>
</cp:coreProperties>
</file>