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9144000" cy="6858000" type="screen4x3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BBF2"/>
    <a:srgbClr val="1D87F2"/>
    <a:srgbClr val="1660A9"/>
    <a:srgbClr val="145392"/>
    <a:srgbClr val="1C7DDF"/>
    <a:srgbClr val="1A73CD"/>
    <a:srgbClr val="A4D4E6"/>
    <a:srgbClr val="69C2E6"/>
    <a:srgbClr val="35A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CD6113-D21D-344A-A615-5E32AA940601}" type="doc">
      <dgm:prSet loTypeId="urn:microsoft.com/office/officeart/2005/8/layout/pyramid2" loCatId="" qsTypeId="urn:microsoft.com/office/officeart/2005/8/quickstyle/simple4" qsCatId="simple" csTypeId="urn:microsoft.com/office/officeart/2005/8/colors/accent1_2" csCatId="accent1" phldr="1"/>
      <dgm:spPr/>
    </dgm:pt>
    <dgm:pt modelId="{54FAE559-8E97-0A4F-9792-7A1AFF8CEBBA}">
      <dgm:prSet phldrT="[Text]" custT="1"/>
      <dgm:spPr/>
      <dgm:t>
        <a:bodyPr/>
        <a:lstStyle/>
        <a:p>
          <a:pPr algn="just"/>
          <a:r>
            <a:rPr lang="en-US" sz="2000" b="1" dirty="0">
              <a:solidFill>
                <a:schemeClr val="accent1"/>
              </a:solidFill>
            </a:rPr>
            <a:t>Challenge 1: </a:t>
          </a:r>
          <a:r>
            <a:rPr lang="en-US" sz="1600" dirty="0">
              <a:solidFill>
                <a:schemeClr val="tx2"/>
              </a:solidFill>
            </a:rPr>
            <a:t>To support better </a:t>
          </a:r>
          <a:r>
            <a:rPr lang="en-US" sz="1600" b="1" dirty="0">
              <a:solidFill>
                <a:schemeClr val="tx2"/>
              </a:solidFill>
            </a:rPr>
            <a:t>health</a:t>
          </a:r>
          <a:r>
            <a:rPr lang="en-US" sz="1600" dirty="0">
              <a:solidFill>
                <a:schemeClr val="tx2"/>
              </a:solidFill>
            </a:rPr>
            <a:t> for all, ways of dealing with </a:t>
          </a:r>
          <a:r>
            <a:rPr lang="en-US" sz="1600" b="1" dirty="0">
              <a:solidFill>
                <a:schemeClr val="tx2"/>
              </a:solidFill>
            </a:rPr>
            <a:t>demographic change </a:t>
          </a:r>
          <a:r>
            <a:rPr lang="en-US" sz="1600" dirty="0">
              <a:solidFill>
                <a:schemeClr val="tx2"/>
              </a:solidFill>
            </a:rPr>
            <a:t>and improved </a:t>
          </a:r>
          <a:r>
            <a:rPr lang="en-US" sz="1600" b="1" dirty="0">
              <a:solidFill>
                <a:schemeClr val="tx2"/>
              </a:solidFill>
            </a:rPr>
            <a:t>well-being</a:t>
          </a:r>
          <a:r>
            <a:rPr lang="en-US" sz="1600" dirty="0">
              <a:solidFill>
                <a:schemeClr val="tx2"/>
              </a:solidFill>
            </a:rPr>
            <a:t> </a:t>
          </a:r>
        </a:p>
      </dgm:t>
    </dgm:pt>
    <dgm:pt modelId="{8AA8DAC8-D9CB-F44E-AC38-065C5BCE01C9}" type="parTrans" cxnId="{79461E88-EFC0-7644-8C3C-532A7415EE7E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A0527510-38D1-F04B-9DCF-AF6572D82FB5}" type="sibTrans" cxnId="{79461E88-EFC0-7644-8C3C-532A7415EE7E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D5C2496B-C908-F043-82DE-255D55EA5E7C}">
      <dgm:prSet phldrT="[Text]" custT="1"/>
      <dgm:spPr/>
      <dgm:t>
        <a:bodyPr/>
        <a:lstStyle/>
        <a:p>
          <a:pPr algn="just"/>
          <a:r>
            <a:rPr lang="en-US" sz="2000" b="1" dirty="0">
              <a:solidFill>
                <a:schemeClr val="accent3"/>
              </a:solidFill>
            </a:rPr>
            <a:t>Challenge 3: </a:t>
          </a:r>
          <a:r>
            <a:rPr lang="en-US" sz="1600" dirty="0">
              <a:solidFill>
                <a:schemeClr val="tx2"/>
              </a:solidFill>
            </a:rPr>
            <a:t>To support action on </a:t>
          </a:r>
          <a:r>
            <a:rPr lang="en-US" sz="1600" b="1" dirty="0">
              <a:solidFill>
                <a:schemeClr val="tx2"/>
              </a:solidFill>
            </a:rPr>
            <a:t>climate </a:t>
          </a:r>
          <a:r>
            <a:rPr lang="en-US" sz="1600" b="0" dirty="0">
              <a:solidFill>
                <a:schemeClr val="tx2"/>
              </a:solidFill>
            </a:rPr>
            <a:t>change</a:t>
          </a:r>
          <a:r>
            <a:rPr lang="en-US" sz="1600" dirty="0">
              <a:solidFill>
                <a:schemeClr val="tx2"/>
              </a:solidFill>
            </a:rPr>
            <a:t>, </a:t>
          </a:r>
          <a:r>
            <a:rPr lang="en-US" sz="1600" b="1" dirty="0">
              <a:solidFill>
                <a:schemeClr val="tx2"/>
              </a:solidFill>
            </a:rPr>
            <a:t>environmental protection</a:t>
          </a:r>
          <a:r>
            <a:rPr lang="en-US" sz="1600" dirty="0">
              <a:solidFill>
                <a:schemeClr val="tx2"/>
              </a:solidFill>
            </a:rPr>
            <a:t>, </a:t>
          </a:r>
          <a:r>
            <a:rPr lang="en-US" sz="1600" b="1" dirty="0">
              <a:solidFill>
                <a:schemeClr val="tx2"/>
              </a:solidFill>
            </a:rPr>
            <a:t>resource efficiency </a:t>
          </a:r>
          <a:r>
            <a:rPr lang="en-US" sz="1600" dirty="0">
              <a:solidFill>
                <a:schemeClr val="tx2"/>
              </a:solidFill>
            </a:rPr>
            <a:t>as well as a sustainable supply and use of </a:t>
          </a:r>
          <a:r>
            <a:rPr lang="en-US" sz="1600" b="1" dirty="0">
              <a:solidFill>
                <a:schemeClr val="tx2"/>
              </a:solidFill>
            </a:rPr>
            <a:t>raw materials</a:t>
          </a:r>
        </a:p>
      </dgm:t>
    </dgm:pt>
    <dgm:pt modelId="{966028A3-2DCD-294B-8E12-D9BC9B0C9834}" type="parTrans" cxnId="{45528BF6-6CD3-A649-9273-1BEAC730BA21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482F68AA-716B-FE49-9E54-A78B91546020}" type="sibTrans" cxnId="{45528BF6-6CD3-A649-9273-1BEAC730BA21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49D236C0-A8AB-234C-AB0D-F36A39BE037E}">
      <dgm:prSet phldrT="[Text]" custT="1"/>
      <dgm:spPr/>
      <dgm:t>
        <a:bodyPr/>
        <a:lstStyle/>
        <a:p>
          <a:pPr algn="just"/>
          <a:r>
            <a:rPr lang="en-US" sz="2000" b="1" dirty="0">
              <a:solidFill>
                <a:schemeClr val="accent2"/>
              </a:solidFill>
            </a:rPr>
            <a:t>Challenge 2: </a:t>
          </a:r>
          <a:r>
            <a:rPr lang="en-US" sz="1600" dirty="0">
              <a:solidFill>
                <a:schemeClr val="tx2"/>
              </a:solidFill>
            </a:rPr>
            <a:t>To</a:t>
          </a:r>
          <a:r>
            <a:rPr lang="en-US" sz="1600" dirty="0"/>
            <a:t> </a:t>
          </a:r>
          <a:r>
            <a:rPr lang="en-US" sz="1600" dirty="0">
              <a:solidFill>
                <a:schemeClr val="tx2"/>
              </a:solidFill>
            </a:rPr>
            <a:t>contribute to increasing </a:t>
          </a:r>
          <a:r>
            <a:rPr lang="en-US" sz="1600" b="1" dirty="0">
              <a:solidFill>
                <a:schemeClr val="tx2"/>
              </a:solidFill>
            </a:rPr>
            <a:t>food security</a:t>
          </a:r>
          <a:r>
            <a:rPr lang="en-US" sz="1600" dirty="0">
              <a:solidFill>
                <a:schemeClr val="tx2"/>
              </a:solidFill>
            </a:rPr>
            <a:t>, promoting </a:t>
          </a:r>
          <a:r>
            <a:rPr lang="en-US" sz="1600" b="1" dirty="0">
              <a:solidFill>
                <a:schemeClr val="tx2"/>
              </a:solidFill>
            </a:rPr>
            <a:t>sustainable agriculture and forestry</a:t>
          </a:r>
          <a:r>
            <a:rPr lang="en-US" sz="1600" dirty="0">
              <a:solidFill>
                <a:schemeClr val="tx2"/>
              </a:solidFill>
            </a:rPr>
            <a:t>, </a:t>
          </a:r>
          <a:r>
            <a:rPr lang="en-US" sz="1600" b="1" dirty="0">
              <a:solidFill>
                <a:schemeClr val="tx2"/>
              </a:solidFill>
            </a:rPr>
            <a:t>marine and maritime and inland water research</a:t>
          </a:r>
          <a:r>
            <a:rPr lang="en-US" sz="1600" dirty="0">
              <a:solidFill>
                <a:schemeClr val="tx2"/>
              </a:solidFill>
            </a:rPr>
            <a:t> and accelerating the transition to a sustainable </a:t>
          </a:r>
          <a:r>
            <a:rPr lang="en-US" sz="1600" b="1" dirty="0" err="1">
              <a:solidFill>
                <a:schemeClr val="tx2"/>
              </a:solidFill>
            </a:rPr>
            <a:t>bioeconomy</a:t>
          </a:r>
          <a:endParaRPr lang="en-US" sz="1600" b="1" dirty="0">
            <a:solidFill>
              <a:schemeClr val="tx2"/>
            </a:solidFill>
          </a:endParaRPr>
        </a:p>
      </dgm:t>
    </dgm:pt>
    <dgm:pt modelId="{715D1FEC-BE7F-7E42-9F44-9D5D175ABC56}" type="sibTrans" cxnId="{21F87330-6384-F447-B84F-8C3CECB74816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4B58FDF3-DBC7-1A40-950C-0BF8CC0184BC}" type="parTrans" cxnId="{21F87330-6384-F447-B84F-8C3CECB74816}">
      <dgm:prSet/>
      <dgm:spPr/>
      <dgm:t>
        <a:bodyPr/>
        <a:lstStyle/>
        <a:p>
          <a:pPr algn="l"/>
          <a:endParaRPr lang="en-US" sz="2000">
            <a:solidFill>
              <a:schemeClr val="tx2"/>
            </a:solidFill>
          </a:endParaRPr>
        </a:p>
      </dgm:t>
    </dgm:pt>
    <dgm:pt modelId="{0E1F88D5-B286-CD42-BAF9-14D9ACC28D3C}" type="pres">
      <dgm:prSet presAssocID="{59CD6113-D21D-344A-A615-5E32AA940601}" presName="compositeShape" presStyleCnt="0">
        <dgm:presLayoutVars>
          <dgm:dir/>
          <dgm:resizeHandles/>
        </dgm:presLayoutVars>
      </dgm:prSet>
      <dgm:spPr/>
    </dgm:pt>
    <dgm:pt modelId="{D9185223-842D-3849-B717-A3E261EE2ECB}" type="pres">
      <dgm:prSet presAssocID="{59CD6113-D21D-344A-A615-5E32AA940601}" presName="pyramid" presStyleLbl="node1" presStyleIdx="0" presStyleCnt="1"/>
      <dgm:spPr/>
    </dgm:pt>
    <dgm:pt modelId="{9B47524D-A845-AC4C-A062-ACEE9F708446}" type="pres">
      <dgm:prSet presAssocID="{59CD6113-D21D-344A-A615-5E32AA940601}" presName="theList" presStyleCnt="0"/>
      <dgm:spPr/>
    </dgm:pt>
    <dgm:pt modelId="{2CE365DF-3CBD-574C-8698-3906FD9BDCAE}" type="pres">
      <dgm:prSet presAssocID="{54FAE559-8E97-0A4F-9792-7A1AFF8CEBBA}" presName="aNode" presStyleLbl="fgAcc1" presStyleIdx="0" presStyleCnt="3" custScaleX="247160">
        <dgm:presLayoutVars>
          <dgm:bulletEnabled val="1"/>
        </dgm:presLayoutVars>
      </dgm:prSet>
      <dgm:spPr/>
    </dgm:pt>
    <dgm:pt modelId="{B119D01A-4D50-A943-8140-7D93A7923633}" type="pres">
      <dgm:prSet presAssocID="{54FAE559-8E97-0A4F-9792-7A1AFF8CEBBA}" presName="aSpace" presStyleCnt="0"/>
      <dgm:spPr/>
    </dgm:pt>
    <dgm:pt modelId="{AC31726E-ACEF-E541-86AB-CAAA5235412B}" type="pres">
      <dgm:prSet presAssocID="{49D236C0-A8AB-234C-AB0D-F36A39BE037E}" presName="aNode" presStyleLbl="fgAcc1" presStyleIdx="1" presStyleCnt="3" custScaleX="246848">
        <dgm:presLayoutVars>
          <dgm:bulletEnabled val="1"/>
        </dgm:presLayoutVars>
      </dgm:prSet>
      <dgm:spPr/>
    </dgm:pt>
    <dgm:pt modelId="{DFF69DF3-78DC-5F42-9196-27EFCD4B6BE2}" type="pres">
      <dgm:prSet presAssocID="{49D236C0-A8AB-234C-AB0D-F36A39BE037E}" presName="aSpace" presStyleCnt="0"/>
      <dgm:spPr/>
    </dgm:pt>
    <dgm:pt modelId="{A981D741-09F1-B342-8941-CB31EDA740F5}" type="pres">
      <dgm:prSet presAssocID="{D5C2496B-C908-F043-82DE-255D55EA5E7C}" presName="aNode" presStyleLbl="fgAcc1" presStyleIdx="2" presStyleCnt="3" custScaleX="246285">
        <dgm:presLayoutVars>
          <dgm:bulletEnabled val="1"/>
        </dgm:presLayoutVars>
      </dgm:prSet>
      <dgm:spPr/>
    </dgm:pt>
    <dgm:pt modelId="{533E272E-5F93-8E4F-8001-A3C64336CDFF}" type="pres">
      <dgm:prSet presAssocID="{D5C2496B-C908-F043-82DE-255D55EA5E7C}" presName="aSpace" presStyleCnt="0"/>
      <dgm:spPr/>
    </dgm:pt>
  </dgm:ptLst>
  <dgm:cxnLst>
    <dgm:cxn modelId="{21F87330-6384-F447-B84F-8C3CECB74816}" srcId="{59CD6113-D21D-344A-A615-5E32AA940601}" destId="{49D236C0-A8AB-234C-AB0D-F36A39BE037E}" srcOrd="1" destOrd="0" parTransId="{4B58FDF3-DBC7-1A40-950C-0BF8CC0184BC}" sibTransId="{715D1FEC-BE7F-7E42-9F44-9D5D175ABC56}"/>
    <dgm:cxn modelId="{9A3CD532-8852-DF4F-A47B-F644C31BD24C}" type="presOf" srcId="{59CD6113-D21D-344A-A615-5E32AA940601}" destId="{0E1F88D5-B286-CD42-BAF9-14D9ACC28D3C}" srcOrd="0" destOrd="0" presId="urn:microsoft.com/office/officeart/2005/8/layout/pyramid2"/>
    <dgm:cxn modelId="{A2811D39-A99C-6544-A947-C1FE34C3B15C}" type="presOf" srcId="{D5C2496B-C908-F043-82DE-255D55EA5E7C}" destId="{A981D741-09F1-B342-8941-CB31EDA740F5}" srcOrd="0" destOrd="0" presId="urn:microsoft.com/office/officeart/2005/8/layout/pyramid2"/>
    <dgm:cxn modelId="{58F02E7B-766B-EF4F-80ED-430C5C76BF18}" type="presOf" srcId="{49D236C0-A8AB-234C-AB0D-F36A39BE037E}" destId="{AC31726E-ACEF-E541-86AB-CAAA5235412B}" srcOrd="0" destOrd="0" presId="urn:microsoft.com/office/officeart/2005/8/layout/pyramid2"/>
    <dgm:cxn modelId="{79461E88-EFC0-7644-8C3C-532A7415EE7E}" srcId="{59CD6113-D21D-344A-A615-5E32AA940601}" destId="{54FAE559-8E97-0A4F-9792-7A1AFF8CEBBA}" srcOrd="0" destOrd="0" parTransId="{8AA8DAC8-D9CB-F44E-AC38-065C5BCE01C9}" sibTransId="{A0527510-38D1-F04B-9DCF-AF6572D82FB5}"/>
    <dgm:cxn modelId="{020FC499-6E5B-824D-9893-A34476DD1832}" type="presOf" srcId="{54FAE559-8E97-0A4F-9792-7A1AFF8CEBBA}" destId="{2CE365DF-3CBD-574C-8698-3906FD9BDCAE}" srcOrd="0" destOrd="0" presId="urn:microsoft.com/office/officeart/2005/8/layout/pyramid2"/>
    <dgm:cxn modelId="{45528BF6-6CD3-A649-9273-1BEAC730BA21}" srcId="{59CD6113-D21D-344A-A615-5E32AA940601}" destId="{D5C2496B-C908-F043-82DE-255D55EA5E7C}" srcOrd="2" destOrd="0" parTransId="{966028A3-2DCD-294B-8E12-D9BC9B0C9834}" sibTransId="{482F68AA-716B-FE49-9E54-A78B91546020}"/>
    <dgm:cxn modelId="{BBB8A2D9-22A6-FE43-A917-3535A5919899}" type="presParOf" srcId="{0E1F88D5-B286-CD42-BAF9-14D9ACC28D3C}" destId="{D9185223-842D-3849-B717-A3E261EE2ECB}" srcOrd="0" destOrd="0" presId="urn:microsoft.com/office/officeart/2005/8/layout/pyramid2"/>
    <dgm:cxn modelId="{2B870299-DDAE-7648-AC8C-61757FD1FAC5}" type="presParOf" srcId="{0E1F88D5-B286-CD42-BAF9-14D9ACC28D3C}" destId="{9B47524D-A845-AC4C-A062-ACEE9F708446}" srcOrd="1" destOrd="0" presId="urn:microsoft.com/office/officeart/2005/8/layout/pyramid2"/>
    <dgm:cxn modelId="{00913E7A-550F-644C-8E1D-8DC0EE394FA6}" type="presParOf" srcId="{9B47524D-A845-AC4C-A062-ACEE9F708446}" destId="{2CE365DF-3CBD-574C-8698-3906FD9BDCAE}" srcOrd="0" destOrd="0" presId="urn:microsoft.com/office/officeart/2005/8/layout/pyramid2"/>
    <dgm:cxn modelId="{D3C2D22E-5991-5149-B86D-128B147031AF}" type="presParOf" srcId="{9B47524D-A845-AC4C-A062-ACEE9F708446}" destId="{B119D01A-4D50-A943-8140-7D93A7923633}" srcOrd="1" destOrd="0" presId="urn:microsoft.com/office/officeart/2005/8/layout/pyramid2"/>
    <dgm:cxn modelId="{D26FC219-7F01-6247-822F-C45BD9B02803}" type="presParOf" srcId="{9B47524D-A845-AC4C-A062-ACEE9F708446}" destId="{AC31726E-ACEF-E541-86AB-CAAA5235412B}" srcOrd="2" destOrd="0" presId="urn:microsoft.com/office/officeart/2005/8/layout/pyramid2"/>
    <dgm:cxn modelId="{1C9EAA49-DC75-2943-A969-04CE64D33B99}" type="presParOf" srcId="{9B47524D-A845-AC4C-A062-ACEE9F708446}" destId="{DFF69DF3-78DC-5F42-9196-27EFCD4B6BE2}" srcOrd="3" destOrd="0" presId="urn:microsoft.com/office/officeart/2005/8/layout/pyramid2"/>
    <dgm:cxn modelId="{6BF2F350-6DF0-CB46-AEF1-E322CBCE1C89}" type="presParOf" srcId="{9B47524D-A845-AC4C-A062-ACEE9F708446}" destId="{A981D741-09F1-B342-8941-CB31EDA740F5}" srcOrd="4" destOrd="0" presId="urn:microsoft.com/office/officeart/2005/8/layout/pyramid2"/>
    <dgm:cxn modelId="{19ED9D49-B586-1644-9140-F577D6EE4FA3}" type="presParOf" srcId="{9B47524D-A845-AC4C-A062-ACEE9F708446}" destId="{533E272E-5F93-8E4F-8001-A3C64336CDFF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ADEE2A-ED03-4348-B292-EF38EB179952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3B82C6-C532-A448-B254-BB53DCEFD569}">
      <dgm:prSet phldrT="[Text]" custT="1"/>
      <dgm:spPr>
        <a:solidFill>
          <a:schemeClr val="tx2"/>
        </a:solidFill>
      </dgm:spPr>
      <dgm:t>
        <a:bodyPr/>
        <a:lstStyle/>
        <a:p>
          <a:r>
            <a:rPr lang="en-US" sz="2800" b="1" dirty="0"/>
            <a:t>Main objectives</a:t>
          </a:r>
        </a:p>
      </dgm:t>
    </dgm:pt>
    <dgm:pt modelId="{EAC85E08-24C0-8E49-8223-18751AC47C15}" type="parTrans" cxnId="{6BD8DFD7-D856-BE4B-BD4B-1BA22AD49E85}">
      <dgm:prSet/>
      <dgm:spPr/>
      <dgm:t>
        <a:bodyPr/>
        <a:lstStyle/>
        <a:p>
          <a:endParaRPr lang="en-US" sz="1800"/>
        </a:p>
      </dgm:t>
    </dgm:pt>
    <dgm:pt modelId="{6730B23A-3477-6346-B0CB-1BD627CD9459}" type="sibTrans" cxnId="{6BD8DFD7-D856-BE4B-BD4B-1BA22AD49E85}">
      <dgm:prSet/>
      <dgm:spPr/>
      <dgm:t>
        <a:bodyPr/>
        <a:lstStyle/>
        <a:p>
          <a:endParaRPr lang="en-US" sz="1800"/>
        </a:p>
      </dgm:t>
    </dgm:pt>
    <dgm:pt modelId="{FE32437F-4B21-E74F-8193-10372050B722}">
      <dgm:prSet phldrT="[Text]" custT="1"/>
      <dgm:spPr/>
      <dgm:t>
        <a:bodyPr/>
        <a:lstStyle/>
        <a:p>
          <a:r>
            <a:rPr lang="en-US" sz="1800" dirty="0"/>
            <a:t>1. Reinforcing Pacific-EU ST&amp;I cooperation by focusing on 3 major societal challenges</a:t>
          </a:r>
        </a:p>
      </dgm:t>
    </dgm:pt>
    <dgm:pt modelId="{2B3C43FC-8E91-5445-A68D-1AC9FFC5ABF7}" type="parTrans" cxnId="{F52D477A-6F3A-6B47-8373-720141CBB212}">
      <dgm:prSet/>
      <dgm:spPr/>
      <dgm:t>
        <a:bodyPr/>
        <a:lstStyle/>
        <a:p>
          <a:endParaRPr lang="en-US" sz="1800"/>
        </a:p>
      </dgm:t>
    </dgm:pt>
    <dgm:pt modelId="{ED776D41-A178-7E40-A92B-82DEBE45172B}" type="sibTrans" cxnId="{F52D477A-6F3A-6B47-8373-720141CBB212}">
      <dgm:prSet/>
      <dgm:spPr/>
      <dgm:t>
        <a:bodyPr/>
        <a:lstStyle/>
        <a:p>
          <a:endParaRPr lang="en-US" sz="1800"/>
        </a:p>
      </dgm:t>
    </dgm:pt>
    <dgm:pt modelId="{AB15AFF2-B11F-CC4A-BA30-8DDF9D0D2067}">
      <dgm:prSet phldrT="[Text]" custT="1"/>
      <dgm:spPr/>
      <dgm:t>
        <a:bodyPr/>
        <a:lstStyle/>
        <a:p>
          <a:r>
            <a:rPr lang="en-US" sz="1800" dirty="0"/>
            <a:t>2. Enhancing cooperation on innovation issues</a:t>
          </a:r>
        </a:p>
      </dgm:t>
    </dgm:pt>
    <dgm:pt modelId="{508B5F19-70EF-F343-8E97-4884BCD5CE89}" type="parTrans" cxnId="{7BF97321-5C85-4546-9111-152F9B3D8E26}">
      <dgm:prSet/>
      <dgm:spPr/>
      <dgm:t>
        <a:bodyPr/>
        <a:lstStyle/>
        <a:p>
          <a:endParaRPr lang="en-US" sz="1800"/>
        </a:p>
      </dgm:t>
    </dgm:pt>
    <dgm:pt modelId="{152E4609-2C39-4540-97C7-3F21E9421023}" type="sibTrans" cxnId="{7BF97321-5C85-4546-9111-152F9B3D8E26}">
      <dgm:prSet/>
      <dgm:spPr/>
      <dgm:t>
        <a:bodyPr/>
        <a:lstStyle/>
        <a:p>
          <a:endParaRPr lang="en-US" sz="1800"/>
        </a:p>
      </dgm:t>
    </dgm:pt>
    <dgm:pt modelId="{4BE22B95-E378-2F4B-B6A6-E8BE94CF61EF}">
      <dgm:prSet phldrT="[Text]" custT="1"/>
      <dgm:spPr/>
      <dgm:t>
        <a:bodyPr/>
        <a:lstStyle/>
        <a:p>
          <a:r>
            <a:rPr lang="en-US" sz="1800" dirty="0"/>
            <a:t>3. Strengthening Pacific-EU research cooperation partnerships</a:t>
          </a:r>
        </a:p>
      </dgm:t>
    </dgm:pt>
    <dgm:pt modelId="{62E3F286-21DC-3843-ABD0-C04B6F726C94}" type="parTrans" cxnId="{B0B5AE17-C3D1-BF42-BEEE-0BF56A68407F}">
      <dgm:prSet/>
      <dgm:spPr/>
      <dgm:t>
        <a:bodyPr/>
        <a:lstStyle/>
        <a:p>
          <a:endParaRPr lang="en-US" sz="1800"/>
        </a:p>
      </dgm:t>
    </dgm:pt>
    <dgm:pt modelId="{38D77DE9-A30D-5340-AB03-5DF67F152B98}" type="sibTrans" cxnId="{B0B5AE17-C3D1-BF42-BEEE-0BF56A68407F}">
      <dgm:prSet/>
      <dgm:spPr/>
      <dgm:t>
        <a:bodyPr/>
        <a:lstStyle/>
        <a:p>
          <a:endParaRPr lang="en-US" sz="1800"/>
        </a:p>
      </dgm:t>
    </dgm:pt>
    <dgm:pt modelId="{3C3C3417-363A-E34D-97C8-AD44E18A8B04}">
      <dgm:prSet phldrT="[Text]" custT="1"/>
      <dgm:spPr/>
      <dgm:t>
        <a:bodyPr/>
        <a:lstStyle/>
        <a:p>
          <a:r>
            <a:rPr lang="en-US" sz="1800" dirty="0"/>
            <a:t>4. Supporting bi-regional policy dialogue in ST&amp;I between the EU and the Pacific region</a:t>
          </a:r>
        </a:p>
      </dgm:t>
    </dgm:pt>
    <dgm:pt modelId="{EFAD94CD-FFAC-9049-8C4A-33D5D7C80947}" type="parTrans" cxnId="{10671C68-2626-3D4F-8B30-4790F7E3AEB6}">
      <dgm:prSet/>
      <dgm:spPr/>
      <dgm:t>
        <a:bodyPr/>
        <a:lstStyle/>
        <a:p>
          <a:endParaRPr lang="en-US" sz="2000"/>
        </a:p>
      </dgm:t>
    </dgm:pt>
    <dgm:pt modelId="{32E7A37A-7CBE-5D47-86DD-2DA82C6E03C8}" type="sibTrans" cxnId="{10671C68-2626-3D4F-8B30-4790F7E3AEB6}">
      <dgm:prSet/>
      <dgm:spPr/>
      <dgm:t>
        <a:bodyPr/>
        <a:lstStyle/>
        <a:p>
          <a:endParaRPr lang="en-US" sz="2000"/>
        </a:p>
      </dgm:t>
    </dgm:pt>
    <dgm:pt modelId="{1DDC317A-F858-5140-AF92-D1F70DF69096}" type="pres">
      <dgm:prSet presAssocID="{DBADEE2A-ED03-4348-B292-EF38EB17995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372F92-D5DC-7D4F-9022-1137F896A067}" type="pres">
      <dgm:prSet presAssocID="{193B82C6-C532-A448-B254-BB53DCEFD569}" presName="hierRoot1" presStyleCnt="0">
        <dgm:presLayoutVars>
          <dgm:hierBranch val="init"/>
        </dgm:presLayoutVars>
      </dgm:prSet>
      <dgm:spPr/>
    </dgm:pt>
    <dgm:pt modelId="{3F8EAA35-B9DD-EC42-ADF8-458FA64CA0C4}" type="pres">
      <dgm:prSet presAssocID="{193B82C6-C532-A448-B254-BB53DCEFD569}" presName="rootComposite1" presStyleCnt="0"/>
      <dgm:spPr/>
    </dgm:pt>
    <dgm:pt modelId="{2A60942D-FC96-3A4B-B780-38536CC2BB1F}" type="pres">
      <dgm:prSet presAssocID="{193B82C6-C532-A448-B254-BB53DCEFD569}" presName="rootText1" presStyleLbl="node0" presStyleIdx="0" presStyleCnt="1" custScaleX="110675" custScaleY="119294">
        <dgm:presLayoutVars>
          <dgm:chPref val="3"/>
        </dgm:presLayoutVars>
      </dgm:prSet>
      <dgm:spPr/>
    </dgm:pt>
    <dgm:pt modelId="{C99AA2BA-5AB7-0D49-BB2C-BE351A511D3B}" type="pres">
      <dgm:prSet presAssocID="{193B82C6-C532-A448-B254-BB53DCEFD569}" presName="rootConnector1" presStyleLbl="node1" presStyleIdx="0" presStyleCnt="0"/>
      <dgm:spPr/>
    </dgm:pt>
    <dgm:pt modelId="{86FA9F1D-8036-A44E-A5D8-EBA44FB8C181}" type="pres">
      <dgm:prSet presAssocID="{193B82C6-C532-A448-B254-BB53DCEFD569}" presName="hierChild2" presStyleCnt="0"/>
      <dgm:spPr/>
    </dgm:pt>
    <dgm:pt modelId="{F15718C8-7953-0047-8E9F-784F9315A557}" type="pres">
      <dgm:prSet presAssocID="{2B3C43FC-8E91-5445-A68D-1AC9FFC5ABF7}" presName="Name37" presStyleLbl="parChTrans1D2" presStyleIdx="0" presStyleCnt="4"/>
      <dgm:spPr/>
    </dgm:pt>
    <dgm:pt modelId="{7608E3F8-2886-4142-B78E-A75E1911B019}" type="pres">
      <dgm:prSet presAssocID="{FE32437F-4B21-E74F-8193-10372050B722}" presName="hierRoot2" presStyleCnt="0">
        <dgm:presLayoutVars>
          <dgm:hierBranch val="init"/>
        </dgm:presLayoutVars>
      </dgm:prSet>
      <dgm:spPr/>
    </dgm:pt>
    <dgm:pt modelId="{BEE23D45-E38C-B346-A245-EA38690D7C31}" type="pres">
      <dgm:prSet presAssocID="{FE32437F-4B21-E74F-8193-10372050B722}" presName="rootComposite" presStyleCnt="0"/>
      <dgm:spPr/>
    </dgm:pt>
    <dgm:pt modelId="{39BC7029-5703-3542-8ABF-4B9EEA41613E}" type="pres">
      <dgm:prSet presAssocID="{FE32437F-4B21-E74F-8193-10372050B722}" presName="rootText" presStyleLbl="node2" presStyleIdx="0" presStyleCnt="4" custScaleY="221345">
        <dgm:presLayoutVars>
          <dgm:chPref val="3"/>
        </dgm:presLayoutVars>
      </dgm:prSet>
      <dgm:spPr/>
    </dgm:pt>
    <dgm:pt modelId="{13E88A5B-2EA6-5C4A-AB54-6DCD1CA9E98F}" type="pres">
      <dgm:prSet presAssocID="{FE32437F-4B21-E74F-8193-10372050B722}" presName="rootConnector" presStyleLbl="node2" presStyleIdx="0" presStyleCnt="4"/>
      <dgm:spPr/>
    </dgm:pt>
    <dgm:pt modelId="{A38A1B0A-9358-E54A-B649-6A9BDC65F203}" type="pres">
      <dgm:prSet presAssocID="{FE32437F-4B21-E74F-8193-10372050B722}" presName="hierChild4" presStyleCnt="0"/>
      <dgm:spPr/>
    </dgm:pt>
    <dgm:pt modelId="{2DD87EAB-9566-E446-A783-6A0316FD521D}" type="pres">
      <dgm:prSet presAssocID="{FE32437F-4B21-E74F-8193-10372050B722}" presName="hierChild5" presStyleCnt="0"/>
      <dgm:spPr/>
    </dgm:pt>
    <dgm:pt modelId="{7DA0B686-23CE-AA40-8AB6-E5F6312B612A}" type="pres">
      <dgm:prSet presAssocID="{508B5F19-70EF-F343-8E97-4884BCD5CE89}" presName="Name37" presStyleLbl="parChTrans1D2" presStyleIdx="1" presStyleCnt="4"/>
      <dgm:spPr/>
    </dgm:pt>
    <dgm:pt modelId="{8730EFF1-441D-E342-B34B-874CF5336D9E}" type="pres">
      <dgm:prSet presAssocID="{AB15AFF2-B11F-CC4A-BA30-8DDF9D0D2067}" presName="hierRoot2" presStyleCnt="0">
        <dgm:presLayoutVars>
          <dgm:hierBranch val="init"/>
        </dgm:presLayoutVars>
      </dgm:prSet>
      <dgm:spPr/>
    </dgm:pt>
    <dgm:pt modelId="{06F76A86-167A-7C4C-B5AE-DC4BC1E0B464}" type="pres">
      <dgm:prSet presAssocID="{AB15AFF2-B11F-CC4A-BA30-8DDF9D0D2067}" presName="rootComposite" presStyleCnt="0"/>
      <dgm:spPr/>
    </dgm:pt>
    <dgm:pt modelId="{6E99A5E0-6777-434F-949B-1FDC4D5255CD}" type="pres">
      <dgm:prSet presAssocID="{AB15AFF2-B11F-CC4A-BA30-8DDF9D0D2067}" presName="rootText" presStyleLbl="node2" presStyleIdx="1" presStyleCnt="4" custScaleY="221345">
        <dgm:presLayoutVars>
          <dgm:chPref val="3"/>
        </dgm:presLayoutVars>
      </dgm:prSet>
      <dgm:spPr/>
    </dgm:pt>
    <dgm:pt modelId="{CC41D78B-B49B-DC47-AE5A-E36659FF1D46}" type="pres">
      <dgm:prSet presAssocID="{AB15AFF2-B11F-CC4A-BA30-8DDF9D0D2067}" presName="rootConnector" presStyleLbl="node2" presStyleIdx="1" presStyleCnt="4"/>
      <dgm:spPr/>
    </dgm:pt>
    <dgm:pt modelId="{6714A32C-589A-5940-B131-EA5F528B6637}" type="pres">
      <dgm:prSet presAssocID="{AB15AFF2-B11F-CC4A-BA30-8DDF9D0D2067}" presName="hierChild4" presStyleCnt="0"/>
      <dgm:spPr/>
    </dgm:pt>
    <dgm:pt modelId="{6E0CADFA-509F-F44F-A74E-DF535447C7D0}" type="pres">
      <dgm:prSet presAssocID="{AB15AFF2-B11F-CC4A-BA30-8DDF9D0D2067}" presName="hierChild5" presStyleCnt="0"/>
      <dgm:spPr/>
    </dgm:pt>
    <dgm:pt modelId="{7D9DF025-16E0-B24C-936D-727FD6546886}" type="pres">
      <dgm:prSet presAssocID="{62E3F286-21DC-3843-ABD0-C04B6F726C94}" presName="Name37" presStyleLbl="parChTrans1D2" presStyleIdx="2" presStyleCnt="4"/>
      <dgm:spPr/>
    </dgm:pt>
    <dgm:pt modelId="{78D99F89-BD15-B44A-974E-43308390AB41}" type="pres">
      <dgm:prSet presAssocID="{4BE22B95-E378-2F4B-B6A6-E8BE94CF61EF}" presName="hierRoot2" presStyleCnt="0">
        <dgm:presLayoutVars>
          <dgm:hierBranch val="init"/>
        </dgm:presLayoutVars>
      </dgm:prSet>
      <dgm:spPr/>
    </dgm:pt>
    <dgm:pt modelId="{7F0A3421-4E72-0B48-9719-6294CF909E27}" type="pres">
      <dgm:prSet presAssocID="{4BE22B95-E378-2F4B-B6A6-E8BE94CF61EF}" presName="rootComposite" presStyleCnt="0"/>
      <dgm:spPr/>
    </dgm:pt>
    <dgm:pt modelId="{05436F9E-62AF-8B4B-9A8A-9F60C341F639}" type="pres">
      <dgm:prSet presAssocID="{4BE22B95-E378-2F4B-B6A6-E8BE94CF61EF}" presName="rootText" presStyleLbl="node2" presStyleIdx="2" presStyleCnt="4" custScaleY="222363">
        <dgm:presLayoutVars>
          <dgm:chPref val="3"/>
        </dgm:presLayoutVars>
      </dgm:prSet>
      <dgm:spPr/>
    </dgm:pt>
    <dgm:pt modelId="{C71C3870-8BDC-0049-82A3-406DB9859F42}" type="pres">
      <dgm:prSet presAssocID="{4BE22B95-E378-2F4B-B6A6-E8BE94CF61EF}" presName="rootConnector" presStyleLbl="node2" presStyleIdx="2" presStyleCnt="4"/>
      <dgm:spPr/>
    </dgm:pt>
    <dgm:pt modelId="{8ACDD72F-2B05-9043-80B4-9F88C9C22E04}" type="pres">
      <dgm:prSet presAssocID="{4BE22B95-E378-2F4B-B6A6-E8BE94CF61EF}" presName="hierChild4" presStyleCnt="0"/>
      <dgm:spPr/>
    </dgm:pt>
    <dgm:pt modelId="{7AF6264E-22FE-C04E-80B7-3B02EEBC29E7}" type="pres">
      <dgm:prSet presAssocID="{4BE22B95-E378-2F4B-B6A6-E8BE94CF61EF}" presName="hierChild5" presStyleCnt="0"/>
      <dgm:spPr/>
    </dgm:pt>
    <dgm:pt modelId="{7A3452E7-A178-3F43-87C0-DC90129619C0}" type="pres">
      <dgm:prSet presAssocID="{EFAD94CD-FFAC-9049-8C4A-33D5D7C80947}" presName="Name37" presStyleLbl="parChTrans1D2" presStyleIdx="3" presStyleCnt="4"/>
      <dgm:spPr/>
    </dgm:pt>
    <dgm:pt modelId="{FE42B457-D286-554E-B75F-85E602B0E945}" type="pres">
      <dgm:prSet presAssocID="{3C3C3417-363A-E34D-97C8-AD44E18A8B04}" presName="hierRoot2" presStyleCnt="0">
        <dgm:presLayoutVars>
          <dgm:hierBranch val="init"/>
        </dgm:presLayoutVars>
      </dgm:prSet>
      <dgm:spPr/>
    </dgm:pt>
    <dgm:pt modelId="{B384708A-AB05-A94A-89C1-9B9C609544FB}" type="pres">
      <dgm:prSet presAssocID="{3C3C3417-363A-E34D-97C8-AD44E18A8B04}" presName="rootComposite" presStyleCnt="0"/>
      <dgm:spPr/>
    </dgm:pt>
    <dgm:pt modelId="{1D94BA32-FFD7-D245-A263-EF3B49FCEC04}" type="pres">
      <dgm:prSet presAssocID="{3C3C3417-363A-E34D-97C8-AD44E18A8B04}" presName="rootText" presStyleLbl="node2" presStyleIdx="3" presStyleCnt="4" custScaleY="219816">
        <dgm:presLayoutVars>
          <dgm:chPref val="3"/>
        </dgm:presLayoutVars>
      </dgm:prSet>
      <dgm:spPr/>
    </dgm:pt>
    <dgm:pt modelId="{67E52D2C-60B1-3D4E-94F4-F359EF40EE10}" type="pres">
      <dgm:prSet presAssocID="{3C3C3417-363A-E34D-97C8-AD44E18A8B04}" presName="rootConnector" presStyleLbl="node2" presStyleIdx="3" presStyleCnt="4"/>
      <dgm:spPr/>
    </dgm:pt>
    <dgm:pt modelId="{E632EE48-7F66-9C48-9B01-3322E4E72D38}" type="pres">
      <dgm:prSet presAssocID="{3C3C3417-363A-E34D-97C8-AD44E18A8B04}" presName="hierChild4" presStyleCnt="0"/>
      <dgm:spPr/>
    </dgm:pt>
    <dgm:pt modelId="{665154FC-5CD8-6244-A0A3-9F04476475ED}" type="pres">
      <dgm:prSet presAssocID="{3C3C3417-363A-E34D-97C8-AD44E18A8B04}" presName="hierChild5" presStyleCnt="0"/>
      <dgm:spPr/>
    </dgm:pt>
    <dgm:pt modelId="{EF76FF5B-2C69-834B-9CEA-687E282F880A}" type="pres">
      <dgm:prSet presAssocID="{193B82C6-C532-A448-B254-BB53DCEFD569}" presName="hierChild3" presStyleCnt="0"/>
      <dgm:spPr/>
    </dgm:pt>
  </dgm:ptLst>
  <dgm:cxnLst>
    <dgm:cxn modelId="{7FFD0D0A-4984-944B-B27C-C80F11FD93DE}" type="presOf" srcId="{4BE22B95-E378-2F4B-B6A6-E8BE94CF61EF}" destId="{C71C3870-8BDC-0049-82A3-406DB9859F42}" srcOrd="1" destOrd="0" presId="urn:microsoft.com/office/officeart/2005/8/layout/orgChart1"/>
    <dgm:cxn modelId="{B0B5AE17-C3D1-BF42-BEEE-0BF56A68407F}" srcId="{193B82C6-C532-A448-B254-BB53DCEFD569}" destId="{4BE22B95-E378-2F4B-B6A6-E8BE94CF61EF}" srcOrd="2" destOrd="0" parTransId="{62E3F286-21DC-3843-ABD0-C04B6F726C94}" sibTransId="{38D77DE9-A30D-5340-AB03-5DF67F152B98}"/>
    <dgm:cxn modelId="{212A8C18-F3C4-E94C-A0AA-0F903E992827}" type="presOf" srcId="{FE32437F-4B21-E74F-8193-10372050B722}" destId="{13E88A5B-2EA6-5C4A-AB54-6DCD1CA9E98F}" srcOrd="1" destOrd="0" presId="urn:microsoft.com/office/officeart/2005/8/layout/orgChart1"/>
    <dgm:cxn modelId="{7BF97321-5C85-4546-9111-152F9B3D8E26}" srcId="{193B82C6-C532-A448-B254-BB53DCEFD569}" destId="{AB15AFF2-B11F-CC4A-BA30-8DDF9D0D2067}" srcOrd="1" destOrd="0" parTransId="{508B5F19-70EF-F343-8E97-4884BCD5CE89}" sibTransId="{152E4609-2C39-4540-97C7-3F21E9421023}"/>
    <dgm:cxn modelId="{1F753546-59D2-6B4E-A733-E695B170BCE6}" type="presOf" srcId="{FE32437F-4B21-E74F-8193-10372050B722}" destId="{39BC7029-5703-3542-8ABF-4B9EEA41613E}" srcOrd="0" destOrd="0" presId="urn:microsoft.com/office/officeart/2005/8/layout/orgChart1"/>
    <dgm:cxn modelId="{16DD3262-621E-634C-834C-6437AA19DA70}" type="presOf" srcId="{62E3F286-21DC-3843-ABD0-C04B6F726C94}" destId="{7D9DF025-16E0-B24C-936D-727FD6546886}" srcOrd="0" destOrd="0" presId="urn:microsoft.com/office/officeart/2005/8/layout/orgChart1"/>
    <dgm:cxn modelId="{10671C68-2626-3D4F-8B30-4790F7E3AEB6}" srcId="{193B82C6-C532-A448-B254-BB53DCEFD569}" destId="{3C3C3417-363A-E34D-97C8-AD44E18A8B04}" srcOrd="3" destOrd="0" parTransId="{EFAD94CD-FFAC-9049-8C4A-33D5D7C80947}" sibTransId="{32E7A37A-7CBE-5D47-86DD-2DA82C6E03C8}"/>
    <dgm:cxn modelId="{F52D477A-6F3A-6B47-8373-720141CBB212}" srcId="{193B82C6-C532-A448-B254-BB53DCEFD569}" destId="{FE32437F-4B21-E74F-8193-10372050B722}" srcOrd="0" destOrd="0" parTransId="{2B3C43FC-8E91-5445-A68D-1AC9FFC5ABF7}" sibTransId="{ED776D41-A178-7E40-A92B-82DEBE45172B}"/>
    <dgm:cxn modelId="{B427B691-771F-F24A-AE26-25B71700BC2F}" type="presOf" srcId="{AB15AFF2-B11F-CC4A-BA30-8DDF9D0D2067}" destId="{6E99A5E0-6777-434F-949B-1FDC4D5255CD}" srcOrd="0" destOrd="0" presId="urn:microsoft.com/office/officeart/2005/8/layout/orgChart1"/>
    <dgm:cxn modelId="{C5B9ADA8-7BE7-AE46-B143-D59874C89786}" type="presOf" srcId="{193B82C6-C532-A448-B254-BB53DCEFD569}" destId="{2A60942D-FC96-3A4B-B780-38536CC2BB1F}" srcOrd="0" destOrd="0" presId="urn:microsoft.com/office/officeart/2005/8/layout/orgChart1"/>
    <dgm:cxn modelId="{21EA89B7-1AAC-8447-BEB5-BDE23B230BFF}" type="presOf" srcId="{3C3C3417-363A-E34D-97C8-AD44E18A8B04}" destId="{1D94BA32-FFD7-D245-A263-EF3B49FCEC04}" srcOrd="0" destOrd="0" presId="urn:microsoft.com/office/officeart/2005/8/layout/orgChart1"/>
    <dgm:cxn modelId="{3B5118C6-0A40-2144-BC1B-2E73318AD539}" type="presOf" srcId="{508B5F19-70EF-F343-8E97-4884BCD5CE89}" destId="{7DA0B686-23CE-AA40-8AB6-E5F6312B612A}" srcOrd="0" destOrd="0" presId="urn:microsoft.com/office/officeart/2005/8/layout/orgChart1"/>
    <dgm:cxn modelId="{5DE09BCE-CDB3-3A42-AC27-1A15D376960A}" type="presOf" srcId="{3C3C3417-363A-E34D-97C8-AD44E18A8B04}" destId="{67E52D2C-60B1-3D4E-94F4-F359EF40EE10}" srcOrd="1" destOrd="0" presId="urn:microsoft.com/office/officeart/2005/8/layout/orgChart1"/>
    <dgm:cxn modelId="{6BD8DFD7-D856-BE4B-BD4B-1BA22AD49E85}" srcId="{DBADEE2A-ED03-4348-B292-EF38EB179952}" destId="{193B82C6-C532-A448-B254-BB53DCEFD569}" srcOrd="0" destOrd="0" parTransId="{EAC85E08-24C0-8E49-8223-18751AC47C15}" sibTransId="{6730B23A-3477-6346-B0CB-1BD627CD9459}"/>
    <dgm:cxn modelId="{6D5C0BD9-BE39-944E-97BA-BE2EB6722655}" type="presOf" srcId="{DBADEE2A-ED03-4348-B292-EF38EB179952}" destId="{1DDC317A-F858-5140-AF92-D1F70DF69096}" srcOrd="0" destOrd="0" presId="urn:microsoft.com/office/officeart/2005/8/layout/orgChart1"/>
    <dgm:cxn modelId="{2E94DDDE-9F7E-4F40-A76D-D127DFA85EC2}" type="presOf" srcId="{2B3C43FC-8E91-5445-A68D-1AC9FFC5ABF7}" destId="{F15718C8-7953-0047-8E9F-784F9315A557}" srcOrd="0" destOrd="0" presId="urn:microsoft.com/office/officeart/2005/8/layout/orgChart1"/>
    <dgm:cxn modelId="{EAE2E0DF-C6B2-C34E-94A4-FF418D5FBEF9}" type="presOf" srcId="{EFAD94CD-FFAC-9049-8C4A-33D5D7C80947}" destId="{7A3452E7-A178-3F43-87C0-DC90129619C0}" srcOrd="0" destOrd="0" presId="urn:microsoft.com/office/officeart/2005/8/layout/orgChart1"/>
    <dgm:cxn modelId="{1205DFE3-6C9B-5544-A987-6115C25CD46D}" type="presOf" srcId="{4BE22B95-E378-2F4B-B6A6-E8BE94CF61EF}" destId="{05436F9E-62AF-8B4B-9A8A-9F60C341F639}" srcOrd="0" destOrd="0" presId="urn:microsoft.com/office/officeart/2005/8/layout/orgChart1"/>
    <dgm:cxn modelId="{20869CE7-682D-194D-AD0F-8094AB31BCB6}" type="presOf" srcId="{AB15AFF2-B11F-CC4A-BA30-8DDF9D0D2067}" destId="{CC41D78B-B49B-DC47-AE5A-E36659FF1D46}" srcOrd="1" destOrd="0" presId="urn:microsoft.com/office/officeart/2005/8/layout/orgChart1"/>
    <dgm:cxn modelId="{8B0A22F5-E518-4F45-B1C7-98D955CA3A71}" type="presOf" srcId="{193B82C6-C532-A448-B254-BB53DCEFD569}" destId="{C99AA2BA-5AB7-0D49-BB2C-BE351A511D3B}" srcOrd="1" destOrd="0" presId="urn:microsoft.com/office/officeart/2005/8/layout/orgChart1"/>
    <dgm:cxn modelId="{7BF943EF-CF9B-A242-ADEE-A006BDA14712}" type="presParOf" srcId="{1DDC317A-F858-5140-AF92-D1F70DF69096}" destId="{DD372F92-D5DC-7D4F-9022-1137F896A067}" srcOrd="0" destOrd="0" presId="urn:microsoft.com/office/officeart/2005/8/layout/orgChart1"/>
    <dgm:cxn modelId="{F500935C-E334-9540-916E-7216C2FB5118}" type="presParOf" srcId="{DD372F92-D5DC-7D4F-9022-1137F896A067}" destId="{3F8EAA35-B9DD-EC42-ADF8-458FA64CA0C4}" srcOrd="0" destOrd="0" presId="urn:microsoft.com/office/officeart/2005/8/layout/orgChart1"/>
    <dgm:cxn modelId="{9231416E-E374-C848-8B7C-D07072273BD8}" type="presParOf" srcId="{3F8EAA35-B9DD-EC42-ADF8-458FA64CA0C4}" destId="{2A60942D-FC96-3A4B-B780-38536CC2BB1F}" srcOrd="0" destOrd="0" presId="urn:microsoft.com/office/officeart/2005/8/layout/orgChart1"/>
    <dgm:cxn modelId="{7B62E565-EEA7-AE4E-9A1C-DE35FBCCB5D0}" type="presParOf" srcId="{3F8EAA35-B9DD-EC42-ADF8-458FA64CA0C4}" destId="{C99AA2BA-5AB7-0D49-BB2C-BE351A511D3B}" srcOrd="1" destOrd="0" presId="urn:microsoft.com/office/officeart/2005/8/layout/orgChart1"/>
    <dgm:cxn modelId="{3386E7AE-F944-D342-8578-93DCB5825B36}" type="presParOf" srcId="{DD372F92-D5DC-7D4F-9022-1137F896A067}" destId="{86FA9F1D-8036-A44E-A5D8-EBA44FB8C181}" srcOrd="1" destOrd="0" presId="urn:microsoft.com/office/officeart/2005/8/layout/orgChart1"/>
    <dgm:cxn modelId="{1A35842D-3BE0-4E42-8D77-FA5653EBC6E6}" type="presParOf" srcId="{86FA9F1D-8036-A44E-A5D8-EBA44FB8C181}" destId="{F15718C8-7953-0047-8E9F-784F9315A557}" srcOrd="0" destOrd="0" presId="urn:microsoft.com/office/officeart/2005/8/layout/orgChart1"/>
    <dgm:cxn modelId="{0A8019A0-2F48-694A-92BE-094281E6098B}" type="presParOf" srcId="{86FA9F1D-8036-A44E-A5D8-EBA44FB8C181}" destId="{7608E3F8-2886-4142-B78E-A75E1911B019}" srcOrd="1" destOrd="0" presId="urn:microsoft.com/office/officeart/2005/8/layout/orgChart1"/>
    <dgm:cxn modelId="{0307F825-63A4-D440-B464-5C2A28C0367E}" type="presParOf" srcId="{7608E3F8-2886-4142-B78E-A75E1911B019}" destId="{BEE23D45-E38C-B346-A245-EA38690D7C31}" srcOrd="0" destOrd="0" presId="urn:microsoft.com/office/officeart/2005/8/layout/orgChart1"/>
    <dgm:cxn modelId="{4AB36329-620D-8F4A-A898-4890E677295F}" type="presParOf" srcId="{BEE23D45-E38C-B346-A245-EA38690D7C31}" destId="{39BC7029-5703-3542-8ABF-4B9EEA41613E}" srcOrd="0" destOrd="0" presId="urn:microsoft.com/office/officeart/2005/8/layout/orgChart1"/>
    <dgm:cxn modelId="{3901053D-20D3-AA46-AC12-F21469C9C3E3}" type="presParOf" srcId="{BEE23D45-E38C-B346-A245-EA38690D7C31}" destId="{13E88A5B-2EA6-5C4A-AB54-6DCD1CA9E98F}" srcOrd="1" destOrd="0" presId="urn:microsoft.com/office/officeart/2005/8/layout/orgChart1"/>
    <dgm:cxn modelId="{89A9565C-264E-684A-A599-590DF701697C}" type="presParOf" srcId="{7608E3F8-2886-4142-B78E-A75E1911B019}" destId="{A38A1B0A-9358-E54A-B649-6A9BDC65F203}" srcOrd="1" destOrd="0" presId="urn:microsoft.com/office/officeart/2005/8/layout/orgChart1"/>
    <dgm:cxn modelId="{D39D897E-DA14-F541-A15B-F5FC48AC5411}" type="presParOf" srcId="{7608E3F8-2886-4142-B78E-A75E1911B019}" destId="{2DD87EAB-9566-E446-A783-6A0316FD521D}" srcOrd="2" destOrd="0" presId="urn:microsoft.com/office/officeart/2005/8/layout/orgChart1"/>
    <dgm:cxn modelId="{73565D47-67F6-B849-902E-B756957CB3B6}" type="presParOf" srcId="{86FA9F1D-8036-A44E-A5D8-EBA44FB8C181}" destId="{7DA0B686-23CE-AA40-8AB6-E5F6312B612A}" srcOrd="2" destOrd="0" presId="urn:microsoft.com/office/officeart/2005/8/layout/orgChart1"/>
    <dgm:cxn modelId="{A4E0A9E7-3C96-8C44-8155-BC20745A74A9}" type="presParOf" srcId="{86FA9F1D-8036-A44E-A5D8-EBA44FB8C181}" destId="{8730EFF1-441D-E342-B34B-874CF5336D9E}" srcOrd="3" destOrd="0" presId="urn:microsoft.com/office/officeart/2005/8/layout/orgChart1"/>
    <dgm:cxn modelId="{94D178EF-9C17-FB45-9402-7CA8E3EAD6E6}" type="presParOf" srcId="{8730EFF1-441D-E342-B34B-874CF5336D9E}" destId="{06F76A86-167A-7C4C-B5AE-DC4BC1E0B464}" srcOrd="0" destOrd="0" presId="urn:microsoft.com/office/officeart/2005/8/layout/orgChart1"/>
    <dgm:cxn modelId="{67F41C2F-5DF5-BE49-8EF5-4D4FD7934908}" type="presParOf" srcId="{06F76A86-167A-7C4C-B5AE-DC4BC1E0B464}" destId="{6E99A5E0-6777-434F-949B-1FDC4D5255CD}" srcOrd="0" destOrd="0" presId="urn:microsoft.com/office/officeart/2005/8/layout/orgChart1"/>
    <dgm:cxn modelId="{C6350E88-CA76-084E-A290-C8EE7BDDD1D1}" type="presParOf" srcId="{06F76A86-167A-7C4C-B5AE-DC4BC1E0B464}" destId="{CC41D78B-B49B-DC47-AE5A-E36659FF1D46}" srcOrd="1" destOrd="0" presId="urn:microsoft.com/office/officeart/2005/8/layout/orgChart1"/>
    <dgm:cxn modelId="{A4CF8460-16B0-2B45-A471-A110509A9134}" type="presParOf" srcId="{8730EFF1-441D-E342-B34B-874CF5336D9E}" destId="{6714A32C-589A-5940-B131-EA5F528B6637}" srcOrd="1" destOrd="0" presId="urn:microsoft.com/office/officeart/2005/8/layout/orgChart1"/>
    <dgm:cxn modelId="{D2016B21-2ED8-C440-B85E-4C714A0FBB1B}" type="presParOf" srcId="{8730EFF1-441D-E342-B34B-874CF5336D9E}" destId="{6E0CADFA-509F-F44F-A74E-DF535447C7D0}" srcOrd="2" destOrd="0" presId="urn:microsoft.com/office/officeart/2005/8/layout/orgChart1"/>
    <dgm:cxn modelId="{36490AA5-AC9C-A245-8D65-14E6181DA880}" type="presParOf" srcId="{86FA9F1D-8036-A44E-A5D8-EBA44FB8C181}" destId="{7D9DF025-16E0-B24C-936D-727FD6546886}" srcOrd="4" destOrd="0" presId="urn:microsoft.com/office/officeart/2005/8/layout/orgChart1"/>
    <dgm:cxn modelId="{2326FD42-CB59-D740-B8F2-A5AF490935CC}" type="presParOf" srcId="{86FA9F1D-8036-A44E-A5D8-EBA44FB8C181}" destId="{78D99F89-BD15-B44A-974E-43308390AB41}" srcOrd="5" destOrd="0" presId="urn:microsoft.com/office/officeart/2005/8/layout/orgChart1"/>
    <dgm:cxn modelId="{DDA4A782-9359-2C41-ABD1-FE44C148F134}" type="presParOf" srcId="{78D99F89-BD15-B44A-974E-43308390AB41}" destId="{7F0A3421-4E72-0B48-9719-6294CF909E27}" srcOrd="0" destOrd="0" presId="urn:microsoft.com/office/officeart/2005/8/layout/orgChart1"/>
    <dgm:cxn modelId="{A74D8D80-1BC3-4743-8D3F-BAA4CCDFC8EC}" type="presParOf" srcId="{7F0A3421-4E72-0B48-9719-6294CF909E27}" destId="{05436F9E-62AF-8B4B-9A8A-9F60C341F639}" srcOrd="0" destOrd="0" presId="urn:microsoft.com/office/officeart/2005/8/layout/orgChart1"/>
    <dgm:cxn modelId="{76CDDA5F-B33F-5749-95AD-6CD70DF241FC}" type="presParOf" srcId="{7F0A3421-4E72-0B48-9719-6294CF909E27}" destId="{C71C3870-8BDC-0049-82A3-406DB9859F42}" srcOrd="1" destOrd="0" presId="urn:microsoft.com/office/officeart/2005/8/layout/orgChart1"/>
    <dgm:cxn modelId="{0EC40389-0271-4E45-9B18-7F22531E96E5}" type="presParOf" srcId="{78D99F89-BD15-B44A-974E-43308390AB41}" destId="{8ACDD72F-2B05-9043-80B4-9F88C9C22E04}" srcOrd="1" destOrd="0" presId="urn:microsoft.com/office/officeart/2005/8/layout/orgChart1"/>
    <dgm:cxn modelId="{08702AB9-5B7C-A24C-8751-A0048D7ECF83}" type="presParOf" srcId="{78D99F89-BD15-B44A-974E-43308390AB41}" destId="{7AF6264E-22FE-C04E-80B7-3B02EEBC29E7}" srcOrd="2" destOrd="0" presId="urn:microsoft.com/office/officeart/2005/8/layout/orgChart1"/>
    <dgm:cxn modelId="{F632EEE8-F783-5549-B9AC-E0196126ADF0}" type="presParOf" srcId="{86FA9F1D-8036-A44E-A5D8-EBA44FB8C181}" destId="{7A3452E7-A178-3F43-87C0-DC90129619C0}" srcOrd="6" destOrd="0" presId="urn:microsoft.com/office/officeart/2005/8/layout/orgChart1"/>
    <dgm:cxn modelId="{F4905183-0C3D-074E-84B2-13D399C3FE24}" type="presParOf" srcId="{86FA9F1D-8036-A44E-A5D8-EBA44FB8C181}" destId="{FE42B457-D286-554E-B75F-85E602B0E945}" srcOrd="7" destOrd="0" presId="urn:microsoft.com/office/officeart/2005/8/layout/orgChart1"/>
    <dgm:cxn modelId="{AFFE0BA2-8570-584F-871E-3F412D0A7525}" type="presParOf" srcId="{FE42B457-D286-554E-B75F-85E602B0E945}" destId="{B384708A-AB05-A94A-89C1-9B9C609544FB}" srcOrd="0" destOrd="0" presId="urn:microsoft.com/office/officeart/2005/8/layout/orgChart1"/>
    <dgm:cxn modelId="{9FB91E05-B0A4-A94A-9CA5-0F719C028968}" type="presParOf" srcId="{B384708A-AB05-A94A-89C1-9B9C609544FB}" destId="{1D94BA32-FFD7-D245-A263-EF3B49FCEC04}" srcOrd="0" destOrd="0" presId="urn:microsoft.com/office/officeart/2005/8/layout/orgChart1"/>
    <dgm:cxn modelId="{3FA81905-595F-9643-A3EA-62BDFB6D9777}" type="presParOf" srcId="{B384708A-AB05-A94A-89C1-9B9C609544FB}" destId="{67E52D2C-60B1-3D4E-94F4-F359EF40EE10}" srcOrd="1" destOrd="0" presId="urn:microsoft.com/office/officeart/2005/8/layout/orgChart1"/>
    <dgm:cxn modelId="{C173BDC3-7054-2542-86B8-59CF81BB664C}" type="presParOf" srcId="{FE42B457-D286-554E-B75F-85E602B0E945}" destId="{E632EE48-7F66-9C48-9B01-3322E4E72D38}" srcOrd="1" destOrd="0" presId="urn:microsoft.com/office/officeart/2005/8/layout/orgChart1"/>
    <dgm:cxn modelId="{83EB6BF8-F5AF-C848-BCA1-62F4B2F30B15}" type="presParOf" srcId="{FE42B457-D286-554E-B75F-85E602B0E945}" destId="{665154FC-5CD8-6244-A0A3-9F04476475ED}" srcOrd="2" destOrd="0" presId="urn:microsoft.com/office/officeart/2005/8/layout/orgChart1"/>
    <dgm:cxn modelId="{74B5788F-0455-CA4E-A1E3-B821A39E85A0}" type="presParOf" srcId="{DD372F92-D5DC-7D4F-9022-1137F896A067}" destId="{EF76FF5B-2C69-834B-9CEA-687E282F88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85223-842D-3849-B717-A3E261EE2ECB}">
      <dsp:nvSpPr>
        <dsp:cNvPr id="0" name=""/>
        <dsp:cNvSpPr/>
      </dsp:nvSpPr>
      <dsp:spPr>
        <a:xfrm>
          <a:off x="926351" y="0"/>
          <a:ext cx="3916363" cy="3916363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E365DF-3CBD-574C-8698-3906FD9BDCAE}">
      <dsp:nvSpPr>
        <dsp:cNvPr id="0" name=""/>
        <dsp:cNvSpPr/>
      </dsp:nvSpPr>
      <dsp:spPr>
        <a:xfrm>
          <a:off x="1011454" y="393739"/>
          <a:ext cx="6291793" cy="927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1"/>
              </a:solidFill>
            </a:rPr>
            <a:t>Challenge 1: </a:t>
          </a:r>
          <a:r>
            <a:rPr lang="en-US" sz="1600" kern="1200" dirty="0">
              <a:solidFill>
                <a:schemeClr val="tx2"/>
              </a:solidFill>
            </a:rPr>
            <a:t>To support better </a:t>
          </a:r>
          <a:r>
            <a:rPr lang="en-US" sz="1600" b="1" kern="1200" dirty="0">
              <a:solidFill>
                <a:schemeClr val="tx2"/>
              </a:solidFill>
            </a:rPr>
            <a:t>health</a:t>
          </a:r>
          <a:r>
            <a:rPr lang="en-US" sz="1600" kern="1200" dirty="0">
              <a:solidFill>
                <a:schemeClr val="tx2"/>
              </a:solidFill>
            </a:rPr>
            <a:t> for all, ways of dealing with </a:t>
          </a:r>
          <a:r>
            <a:rPr lang="en-US" sz="1600" b="1" kern="1200" dirty="0">
              <a:solidFill>
                <a:schemeClr val="tx2"/>
              </a:solidFill>
            </a:rPr>
            <a:t>demographic change </a:t>
          </a:r>
          <a:r>
            <a:rPr lang="en-US" sz="1600" kern="1200" dirty="0">
              <a:solidFill>
                <a:schemeClr val="tx2"/>
              </a:solidFill>
            </a:rPr>
            <a:t>and improved </a:t>
          </a:r>
          <a:r>
            <a:rPr lang="en-US" sz="1600" b="1" kern="1200" dirty="0">
              <a:solidFill>
                <a:schemeClr val="tx2"/>
              </a:solidFill>
            </a:rPr>
            <a:t>well-being</a:t>
          </a:r>
          <a:r>
            <a:rPr lang="en-US" sz="1600" kern="1200" dirty="0">
              <a:solidFill>
                <a:schemeClr val="tx2"/>
              </a:solidFill>
            </a:rPr>
            <a:t> </a:t>
          </a:r>
        </a:p>
      </dsp:txBody>
      <dsp:txXfrm>
        <a:off x="1056710" y="438995"/>
        <a:ext cx="6201281" cy="836564"/>
      </dsp:txXfrm>
    </dsp:sp>
    <dsp:sp modelId="{AC31726E-ACEF-E541-86AB-CAAA5235412B}">
      <dsp:nvSpPr>
        <dsp:cNvPr id="0" name=""/>
        <dsp:cNvSpPr/>
      </dsp:nvSpPr>
      <dsp:spPr>
        <a:xfrm>
          <a:off x="1015425" y="1436700"/>
          <a:ext cx="6283851" cy="927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2"/>
              </a:solidFill>
            </a:rPr>
            <a:t>Challenge 2: </a:t>
          </a:r>
          <a:r>
            <a:rPr lang="en-US" sz="1600" kern="1200" dirty="0">
              <a:solidFill>
                <a:schemeClr val="tx2"/>
              </a:solidFill>
            </a:rPr>
            <a:t>To</a:t>
          </a:r>
          <a:r>
            <a:rPr lang="en-US" sz="1600" kern="1200" dirty="0"/>
            <a:t> </a:t>
          </a:r>
          <a:r>
            <a:rPr lang="en-US" sz="1600" kern="1200" dirty="0">
              <a:solidFill>
                <a:schemeClr val="tx2"/>
              </a:solidFill>
            </a:rPr>
            <a:t>contribute to increasing </a:t>
          </a:r>
          <a:r>
            <a:rPr lang="en-US" sz="1600" b="1" kern="1200" dirty="0">
              <a:solidFill>
                <a:schemeClr val="tx2"/>
              </a:solidFill>
            </a:rPr>
            <a:t>food security</a:t>
          </a:r>
          <a:r>
            <a:rPr lang="en-US" sz="1600" kern="1200" dirty="0">
              <a:solidFill>
                <a:schemeClr val="tx2"/>
              </a:solidFill>
            </a:rPr>
            <a:t>, promoting </a:t>
          </a:r>
          <a:r>
            <a:rPr lang="en-US" sz="1600" b="1" kern="1200" dirty="0">
              <a:solidFill>
                <a:schemeClr val="tx2"/>
              </a:solidFill>
            </a:rPr>
            <a:t>sustainable agriculture and forestry</a:t>
          </a:r>
          <a:r>
            <a:rPr lang="en-US" sz="1600" kern="1200" dirty="0">
              <a:solidFill>
                <a:schemeClr val="tx2"/>
              </a:solidFill>
            </a:rPr>
            <a:t>, </a:t>
          </a:r>
          <a:r>
            <a:rPr lang="en-US" sz="1600" b="1" kern="1200" dirty="0">
              <a:solidFill>
                <a:schemeClr val="tx2"/>
              </a:solidFill>
            </a:rPr>
            <a:t>marine and maritime and inland water research</a:t>
          </a:r>
          <a:r>
            <a:rPr lang="en-US" sz="1600" kern="1200" dirty="0">
              <a:solidFill>
                <a:schemeClr val="tx2"/>
              </a:solidFill>
            </a:rPr>
            <a:t> and accelerating the transition to a sustainable </a:t>
          </a:r>
          <a:r>
            <a:rPr lang="en-US" sz="1600" b="1" kern="1200" dirty="0" err="1">
              <a:solidFill>
                <a:schemeClr val="tx2"/>
              </a:solidFill>
            </a:rPr>
            <a:t>bioeconomy</a:t>
          </a:r>
          <a:endParaRPr lang="en-US" sz="1600" b="1" kern="1200" dirty="0">
            <a:solidFill>
              <a:schemeClr val="tx2"/>
            </a:solidFill>
          </a:endParaRPr>
        </a:p>
      </dsp:txBody>
      <dsp:txXfrm>
        <a:off x="1060681" y="1481956"/>
        <a:ext cx="6193339" cy="836564"/>
      </dsp:txXfrm>
    </dsp:sp>
    <dsp:sp modelId="{A981D741-09F1-B342-8941-CB31EDA740F5}">
      <dsp:nvSpPr>
        <dsp:cNvPr id="0" name=""/>
        <dsp:cNvSpPr/>
      </dsp:nvSpPr>
      <dsp:spPr>
        <a:xfrm>
          <a:off x="1022591" y="2479662"/>
          <a:ext cx="6269519" cy="9270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just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accent3"/>
              </a:solidFill>
            </a:rPr>
            <a:t>Challenge 3: </a:t>
          </a:r>
          <a:r>
            <a:rPr lang="en-US" sz="1600" kern="1200" dirty="0">
              <a:solidFill>
                <a:schemeClr val="tx2"/>
              </a:solidFill>
            </a:rPr>
            <a:t>To support action on </a:t>
          </a:r>
          <a:r>
            <a:rPr lang="en-US" sz="1600" b="1" kern="1200" dirty="0">
              <a:solidFill>
                <a:schemeClr val="tx2"/>
              </a:solidFill>
            </a:rPr>
            <a:t>climate </a:t>
          </a:r>
          <a:r>
            <a:rPr lang="en-US" sz="1600" b="0" kern="1200" dirty="0">
              <a:solidFill>
                <a:schemeClr val="tx2"/>
              </a:solidFill>
            </a:rPr>
            <a:t>change</a:t>
          </a:r>
          <a:r>
            <a:rPr lang="en-US" sz="1600" kern="1200" dirty="0">
              <a:solidFill>
                <a:schemeClr val="tx2"/>
              </a:solidFill>
            </a:rPr>
            <a:t>, </a:t>
          </a:r>
          <a:r>
            <a:rPr lang="en-US" sz="1600" b="1" kern="1200" dirty="0">
              <a:solidFill>
                <a:schemeClr val="tx2"/>
              </a:solidFill>
            </a:rPr>
            <a:t>environmental protection</a:t>
          </a:r>
          <a:r>
            <a:rPr lang="en-US" sz="1600" kern="1200" dirty="0">
              <a:solidFill>
                <a:schemeClr val="tx2"/>
              </a:solidFill>
            </a:rPr>
            <a:t>, </a:t>
          </a:r>
          <a:r>
            <a:rPr lang="en-US" sz="1600" b="1" kern="1200" dirty="0">
              <a:solidFill>
                <a:schemeClr val="tx2"/>
              </a:solidFill>
            </a:rPr>
            <a:t>resource efficiency </a:t>
          </a:r>
          <a:r>
            <a:rPr lang="en-US" sz="1600" kern="1200" dirty="0">
              <a:solidFill>
                <a:schemeClr val="tx2"/>
              </a:solidFill>
            </a:rPr>
            <a:t>as well as a sustainable supply and use of </a:t>
          </a:r>
          <a:r>
            <a:rPr lang="en-US" sz="1600" b="1" kern="1200" dirty="0">
              <a:solidFill>
                <a:schemeClr val="tx2"/>
              </a:solidFill>
            </a:rPr>
            <a:t>raw materials</a:t>
          </a:r>
        </a:p>
      </dsp:txBody>
      <dsp:txXfrm>
        <a:off x="1067847" y="2524918"/>
        <a:ext cx="6179007" cy="836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452E7-A178-3F43-87C0-DC90129619C0}">
      <dsp:nvSpPr>
        <dsp:cNvPr id="0" name=""/>
        <dsp:cNvSpPr/>
      </dsp:nvSpPr>
      <dsp:spPr>
        <a:xfrm>
          <a:off x="4114800" y="1314215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3222736" y="186439"/>
              </a:lnTo>
              <a:lnTo>
                <a:pt x="3222736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9DF025-16E0-B24C-936D-727FD6546886}">
      <dsp:nvSpPr>
        <dsp:cNvPr id="0" name=""/>
        <dsp:cNvSpPr/>
      </dsp:nvSpPr>
      <dsp:spPr>
        <a:xfrm>
          <a:off x="4114800" y="1314215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39"/>
              </a:lnTo>
              <a:lnTo>
                <a:pt x="1074245" y="186439"/>
              </a:lnTo>
              <a:lnTo>
                <a:pt x="1074245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A0B686-23CE-AA40-8AB6-E5F6312B612A}">
      <dsp:nvSpPr>
        <dsp:cNvPr id="0" name=""/>
        <dsp:cNvSpPr/>
      </dsp:nvSpPr>
      <dsp:spPr>
        <a:xfrm>
          <a:off x="3040554" y="1314215"/>
          <a:ext cx="1074245" cy="372878"/>
        </a:xfrm>
        <a:custGeom>
          <a:avLst/>
          <a:gdLst/>
          <a:ahLst/>
          <a:cxnLst/>
          <a:rect l="0" t="0" r="0" b="0"/>
          <a:pathLst>
            <a:path>
              <a:moveTo>
                <a:pt x="1074245" y="0"/>
              </a:moveTo>
              <a:lnTo>
                <a:pt x="1074245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718C8-7953-0047-8E9F-784F9315A557}">
      <dsp:nvSpPr>
        <dsp:cNvPr id="0" name=""/>
        <dsp:cNvSpPr/>
      </dsp:nvSpPr>
      <dsp:spPr>
        <a:xfrm>
          <a:off x="892063" y="1314215"/>
          <a:ext cx="3222736" cy="372878"/>
        </a:xfrm>
        <a:custGeom>
          <a:avLst/>
          <a:gdLst/>
          <a:ahLst/>
          <a:cxnLst/>
          <a:rect l="0" t="0" r="0" b="0"/>
          <a:pathLst>
            <a:path>
              <a:moveTo>
                <a:pt x="3222736" y="0"/>
              </a:moveTo>
              <a:lnTo>
                <a:pt x="3222736" y="186439"/>
              </a:lnTo>
              <a:lnTo>
                <a:pt x="0" y="186439"/>
              </a:lnTo>
              <a:lnTo>
                <a:pt x="0" y="3728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60942D-FC96-3A4B-B780-38536CC2BB1F}">
      <dsp:nvSpPr>
        <dsp:cNvPr id="0" name=""/>
        <dsp:cNvSpPr/>
      </dsp:nvSpPr>
      <dsp:spPr>
        <a:xfrm>
          <a:off x="3132220" y="255116"/>
          <a:ext cx="1965159" cy="1059099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Main objectives</a:t>
          </a:r>
        </a:p>
      </dsp:txBody>
      <dsp:txXfrm>
        <a:off x="3132220" y="255116"/>
        <a:ext cx="1965159" cy="1059099"/>
      </dsp:txXfrm>
    </dsp:sp>
    <dsp:sp modelId="{39BC7029-5703-3542-8ABF-4B9EEA41613E}">
      <dsp:nvSpPr>
        <dsp:cNvPr id="0" name=""/>
        <dsp:cNvSpPr/>
      </dsp:nvSpPr>
      <dsp:spPr>
        <a:xfrm>
          <a:off x="4256" y="1687094"/>
          <a:ext cx="1775612" cy="196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Reinforcing Pacific-EU ST&amp;I cooperation by focusing on 3 major societal challenges</a:t>
          </a:r>
        </a:p>
      </dsp:txBody>
      <dsp:txXfrm>
        <a:off x="4256" y="1687094"/>
        <a:ext cx="1775612" cy="1965114"/>
      </dsp:txXfrm>
    </dsp:sp>
    <dsp:sp modelId="{6E99A5E0-6777-434F-949B-1FDC4D5255CD}">
      <dsp:nvSpPr>
        <dsp:cNvPr id="0" name=""/>
        <dsp:cNvSpPr/>
      </dsp:nvSpPr>
      <dsp:spPr>
        <a:xfrm>
          <a:off x="2152748" y="1687094"/>
          <a:ext cx="1775612" cy="1965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Enhancing cooperation on innovation issues</a:t>
          </a:r>
        </a:p>
      </dsp:txBody>
      <dsp:txXfrm>
        <a:off x="2152748" y="1687094"/>
        <a:ext cx="1775612" cy="1965114"/>
      </dsp:txXfrm>
    </dsp:sp>
    <dsp:sp modelId="{05436F9E-62AF-8B4B-9A8A-9F60C341F639}">
      <dsp:nvSpPr>
        <dsp:cNvPr id="0" name=""/>
        <dsp:cNvSpPr/>
      </dsp:nvSpPr>
      <dsp:spPr>
        <a:xfrm>
          <a:off x="4301239" y="1687094"/>
          <a:ext cx="1775612" cy="19741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Strengthening Pacific-EU research cooperation partnerships</a:t>
          </a:r>
        </a:p>
      </dsp:txBody>
      <dsp:txXfrm>
        <a:off x="4301239" y="1687094"/>
        <a:ext cx="1775612" cy="1974152"/>
      </dsp:txXfrm>
    </dsp:sp>
    <dsp:sp modelId="{1D94BA32-FFD7-D245-A263-EF3B49FCEC04}">
      <dsp:nvSpPr>
        <dsp:cNvPr id="0" name=""/>
        <dsp:cNvSpPr/>
      </dsp:nvSpPr>
      <dsp:spPr>
        <a:xfrm>
          <a:off x="6449730" y="1687094"/>
          <a:ext cx="1775612" cy="19515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4. Supporting bi-regional policy dialogue in ST&amp;I between the EU and the Pacific region</a:t>
          </a:r>
        </a:p>
      </dsp:txBody>
      <dsp:txXfrm>
        <a:off x="6449730" y="1687094"/>
        <a:ext cx="1775612" cy="19515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E0B02-A522-F140-A287-5F1EAD4FD259}" type="datetimeFigureOut">
              <a:rPr lang="en-US" smtClean="0"/>
              <a:pPr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9BFA95-1D4D-794B-AD05-8A507658D2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065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64A10-DAD8-4740-8247-77E2558F0F15}" type="datetimeFigureOut">
              <a:rPr lang="en-US" smtClean="0"/>
              <a:pPr/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B23F4-58E5-9248-A990-7BFBE4B4BA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15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9430" y="2131984"/>
            <a:ext cx="7897010" cy="1213208"/>
          </a:xfrm>
          <a:ln>
            <a:noFill/>
          </a:ln>
        </p:spPr>
        <p:txBody>
          <a:bodyPr lIns="108000" tIns="72000" rIns="108000" bIns="72000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1053" y="3405499"/>
            <a:ext cx="4945387" cy="1213207"/>
          </a:xfrm>
          <a:solidFill>
            <a:schemeClr val="bg1"/>
          </a:solidFill>
          <a:ln>
            <a:noFill/>
          </a:ln>
        </p:spPr>
        <p:txBody>
          <a:bodyPr lIns="108000" tIns="72000" rIns="108000" bIns="72000"/>
          <a:lstStyle>
            <a:lvl1pPr marL="0" indent="0" algn="l">
              <a:buNone/>
              <a:defRPr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49430" y="4689142"/>
            <a:ext cx="2133600" cy="365125"/>
          </a:xfrm>
        </p:spPr>
        <p:txBody>
          <a:bodyPr tIns="72000" bIns="72000">
            <a:norm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1E79B8B9-CC27-784C-8CF0-CD688A854685}" type="datetime1">
              <a:rPr lang="en-AU" smtClean="0"/>
              <a:pPr/>
              <a:t>19/8/2025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49248" y="4689142"/>
            <a:ext cx="2895600" cy="365125"/>
          </a:xfrm>
        </p:spPr>
        <p:txBody>
          <a:bodyPr tIns="72000" bIns="72000">
            <a:norm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2840" y="4689142"/>
            <a:ext cx="2133600" cy="365125"/>
          </a:xfrm>
        </p:spPr>
        <p:txBody>
          <a:bodyPr tIns="72000" bIns="72000">
            <a:normAutofit/>
          </a:bodyPr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9A962750-D8C6-3648-A1DA-8855681903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49430" y="3405500"/>
            <a:ext cx="2887765" cy="12132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aceNetPlus_FinalLogo_withBackground.jpg"/>
          <p:cNvPicPr>
            <a:picLocks noChangeAspect="1"/>
          </p:cNvPicPr>
          <p:nvPr userDrawn="1"/>
        </p:nvPicPr>
        <p:blipFill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648" y="3476769"/>
            <a:ext cx="2780303" cy="10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915227"/>
            <a:ext cx="9144000" cy="5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750801" y="1092598"/>
            <a:ext cx="935999" cy="93599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FF888-BCC8-3D4D-BCCD-35B8ED753AB8}" type="datetime1">
              <a:rPr lang="en-AU" smtClean="0"/>
              <a:pPr/>
              <a:t>19/8/2025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PaceNetPlus_FinalLogo_with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91559"/>
            <a:ext cx="1980000" cy="77375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653193" y="6458400"/>
            <a:ext cx="6428806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PACE-Net Plus is a project funded by the European Commission to reinforce EU-Pacific cooperation on Science, Technology &amp; Innovation, and to promote the development of mutually beneficial partnerships.</a:t>
            </a:r>
            <a:r>
              <a:rPr lang="en-US" b="1" baseline="0" dirty="0">
                <a:solidFill>
                  <a:schemeClr val="bg1"/>
                </a:solidFill>
              </a:rPr>
              <a:t> Grant agreement n° 609490.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11" descr="FP7-EU-fla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622" y="6458401"/>
            <a:ext cx="431999" cy="352652"/>
          </a:xfrm>
          <a:prstGeom prst="rect">
            <a:avLst/>
          </a:prstGeom>
        </p:spPr>
      </p:pic>
      <p:pic>
        <p:nvPicPr>
          <p:cNvPr id="13" name="Picture 12" descr="FP7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05" y="6458400"/>
            <a:ext cx="432000" cy="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915227"/>
            <a:ext cx="9144000" cy="5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>
            <a:spLocks noChangeAspect="1"/>
          </p:cNvSpPr>
          <p:nvPr userDrawn="1"/>
        </p:nvSpPr>
        <p:spPr>
          <a:xfrm>
            <a:off x="7750801" y="1092598"/>
            <a:ext cx="935999" cy="935999"/>
          </a:xfrm>
          <a:prstGeom prst="ellipse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9800"/>
            <a:ext cx="4038600" cy="3916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C1F22-F211-F244-AA07-E505F771F84E}" type="datetime1">
              <a:rPr lang="en-AU" smtClean="0"/>
              <a:pPr/>
              <a:t>19/8/2025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PaceNetPlus_FinalLogo_withBackground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91559"/>
            <a:ext cx="1980000" cy="773754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653193" y="6458400"/>
            <a:ext cx="6428806" cy="360000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normAutofit fontScale="4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</a:rPr>
              <a:t>PACE-Net Plus is a project funded by the European Commission to reinforce EU-Pacific cooperation on Science, Technology &amp; Innovation, and to promote the development of mutually beneficial partnerships.</a:t>
            </a:r>
            <a:r>
              <a:rPr lang="en-US" b="1" baseline="0" dirty="0">
                <a:solidFill>
                  <a:schemeClr val="bg1"/>
                </a:solidFill>
              </a:rPr>
              <a:t> Grant agreement n° 609490.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3" name="Picture 12" descr="FP7-EU-flag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622" y="6458401"/>
            <a:ext cx="431999" cy="352652"/>
          </a:xfrm>
          <a:prstGeom prst="rect">
            <a:avLst/>
          </a:prstGeom>
        </p:spPr>
      </p:pic>
      <p:pic>
        <p:nvPicPr>
          <p:cNvPr id="14" name="Picture 13" descr="FP7.png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305" y="6458400"/>
            <a:ext cx="432000" cy="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0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09800"/>
            <a:ext cx="8229600" cy="3916363"/>
          </a:xfrm>
          <a:prstGeom prst="rect">
            <a:avLst/>
          </a:prstGeom>
        </p:spPr>
        <p:txBody>
          <a:bodyPr vert="horz" lIns="91440" tIns="72000" rIns="91440" bIns="72000" rtlCol="0">
            <a:normAutofit/>
          </a:bodyPr>
          <a:lstStyle/>
          <a:p>
            <a:pPr lvl="0"/>
            <a:r>
              <a:rPr lang="en-AU" dirty="0"/>
              <a:t>Click to edit Master text styles</a:t>
            </a:r>
          </a:p>
          <a:p>
            <a:pPr lvl="1"/>
            <a:r>
              <a:rPr lang="en-AU" dirty="0"/>
              <a:t>Second level</a:t>
            </a:r>
          </a:p>
          <a:p>
            <a:pPr lvl="2"/>
            <a:r>
              <a:rPr lang="en-AU" dirty="0"/>
              <a:t>Third level</a:t>
            </a:r>
          </a:p>
          <a:p>
            <a:pPr lvl="3"/>
            <a:r>
              <a:rPr lang="en-AU" dirty="0"/>
              <a:t>Fourth level</a:t>
            </a:r>
          </a:p>
          <a:p>
            <a:pPr lvl="4"/>
            <a:r>
              <a:rPr lang="en-AU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33314"/>
            <a:ext cx="2133600" cy="289913"/>
          </a:xfrm>
          <a:prstGeom prst="rect">
            <a:avLst/>
          </a:prstGeom>
        </p:spPr>
        <p:txBody>
          <a:bodyPr vert="horz" lIns="91440" tIns="72000" rIns="91440" bIns="72000" rtlCol="0" anchor="ctr">
            <a:normAutofit/>
          </a:bodyPr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4AF29650-073D-4C4E-A3ED-B982DA4F02FF}" type="datetime1">
              <a:rPr lang="en-AU" smtClean="0"/>
              <a:pPr/>
              <a:t>19/8/2025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33314"/>
            <a:ext cx="5562600" cy="289913"/>
          </a:xfrm>
          <a:prstGeom prst="rect">
            <a:avLst/>
          </a:prstGeom>
        </p:spPr>
        <p:txBody>
          <a:bodyPr vert="horz" lIns="91440" tIns="72000" rIns="91440" bIns="72000" rtlCol="0" anchor="ctr">
            <a:normAutofit/>
          </a:bodyPr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foot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46800" y="6458400"/>
            <a:ext cx="540000" cy="360000"/>
          </a:xfrm>
          <a:prstGeom prst="rect">
            <a:avLst/>
          </a:prstGeom>
        </p:spPr>
        <p:txBody>
          <a:bodyPr vert="horz" lIns="91440" tIns="72000" rIns="91440" bIns="72000" rtlCol="0" anchor="ctr">
            <a:normAutofit/>
          </a:bodyPr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9A962750-D8C6-3648-A1DA-88556819030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092598"/>
            <a:ext cx="8216296" cy="935999"/>
          </a:xfrm>
          <a:prstGeom prst="rect">
            <a:avLst/>
          </a:prstGeom>
          <a:solidFill>
            <a:schemeClr val="tx2"/>
          </a:solidFill>
        </p:spPr>
        <p:txBody>
          <a:bodyPr vert="horz" lIns="468000" tIns="72000" rIns="0" bIns="72000" rtlCol="0" anchor="ctr">
            <a:normAutofit/>
          </a:bodyPr>
          <a:lstStyle/>
          <a:p>
            <a:r>
              <a:rPr lang="en-AU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37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ct val="20000"/>
        </a:spcBef>
        <a:buClr>
          <a:schemeClr val="bg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10000"/>
        </a:lnSpc>
        <a:spcBef>
          <a:spcPct val="20000"/>
        </a:spcBef>
        <a:buClr>
          <a:schemeClr val="bg2"/>
        </a:buClr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10000"/>
        </a:lnSpc>
        <a:spcBef>
          <a:spcPct val="20000"/>
        </a:spcBef>
        <a:buClr>
          <a:schemeClr val="bg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10000"/>
        </a:lnSpc>
        <a:spcBef>
          <a:spcPct val="20000"/>
        </a:spcBef>
        <a:buClr>
          <a:schemeClr val="bg2"/>
        </a:buClr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10000"/>
        </a:lnSpc>
        <a:spcBef>
          <a:spcPct val="20000"/>
        </a:spcBef>
        <a:buClr>
          <a:schemeClr val="bg2"/>
        </a:buClr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jpe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Pacific-Europe Network for Science, Technology and Innovation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speaker’s name</a:t>
            </a:r>
          </a:p>
        </p:txBody>
      </p:sp>
    </p:spTree>
    <p:extLst>
      <p:ext uri="{BB962C8B-B14F-4D97-AF65-F5344CB8AC3E}">
        <p14:creationId xmlns:p14="http://schemas.microsoft.com/office/powerpoint/2010/main" val="310680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5. </a:t>
            </a:r>
            <a:r>
              <a:rPr lang="en-US" sz="3400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09800"/>
            <a:ext cx="6645350" cy="39163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b="1" dirty="0"/>
              <a:t>2. Enhancing cooperation on innovation issues</a:t>
            </a:r>
          </a:p>
          <a:p>
            <a:r>
              <a:rPr lang="en-US" sz="2000" dirty="0"/>
              <a:t>Identifying factors underlying innovation processes</a:t>
            </a:r>
          </a:p>
          <a:p>
            <a:r>
              <a:rPr lang="en-US" sz="2000" dirty="0"/>
              <a:t>Facilitating the </a:t>
            </a:r>
            <a:r>
              <a:rPr lang="en-US" sz="2000" b="1" dirty="0"/>
              <a:t>development of industrial innovation</a:t>
            </a:r>
            <a:r>
              <a:rPr lang="en-US" sz="2000" dirty="0"/>
              <a:t> in the Pacific (possibilities and vulnerabilities)</a:t>
            </a:r>
          </a:p>
          <a:p>
            <a:r>
              <a:rPr lang="en-US" sz="2000" dirty="0"/>
              <a:t>Promoting </a:t>
            </a:r>
            <a:r>
              <a:rPr lang="en-US" sz="2000" b="1" dirty="0"/>
              <a:t>EU-Pacific cooperation</a:t>
            </a:r>
            <a:r>
              <a:rPr lang="en-US" sz="2000" dirty="0"/>
              <a:t> through innovation niches (opportunities and challenges)</a:t>
            </a:r>
          </a:p>
          <a:p>
            <a:r>
              <a:rPr lang="en-US" sz="2000" dirty="0"/>
              <a:t>Supporting </a:t>
            </a:r>
            <a:r>
              <a:rPr lang="en-US" sz="2000" b="1" dirty="0"/>
              <a:t>economic mutual interests</a:t>
            </a:r>
            <a:r>
              <a:rPr lang="en-US" sz="2000" dirty="0"/>
              <a:t> of the Pacific and the EU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Content Placeholder 7" descr="IMG_3289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06198" b="-106198"/>
          <a:stretch>
            <a:fillRect/>
          </a:stretch>
        </p:blipFill>
        <p:spPr>
          <a:xfrm>
            <a:off x="6836034" y="2209800"/>
            <a:ext cx="2020887" cy="3916363"/>
          </a:xfrm>
        </p:spPr>
      </p:pic>
    </p:spTree>
    <p:extLst>
      <p:ext uri="{BB962C8B-B14F-4D97-AF65-F5344CB8AC3E}">
        <p14:creationId xmlns:p14="http://schemas.microsoft.com/office/powerpoint/2010/main" val="165197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5. </a:t>
            </a:r>
            <a:r>
              <a:rPr lang="en-US" sz="3400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09800"/>
            <a:ext cx="6208714" cy="391636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b="1" dirty="0"/>
              <a:t>3. Strengthening Pacific-EU research cooperation partnerships</a:t>
            </a:r>
          </a:p>
          <a:p>
            <a:r>
              <a:rPr lang="en-US" sz="2000" dirty="0"/>
              <a:t>Through the promotion of </a:t>
            </a:r>
            <a:r>
              <a:rPr lang="en-US" sz="2000" b="1" dirty="0"/>
              <a:t>EC and Member States &amp; Associated Countries’ </a:t>
            </a:r>
            <a:r>
              <a:rPr lang="en-US" sz="2000" b="1" dirty="0" err="1"/>
              <a:t>programmes</a:t>
            </a:r>
            <a:r>
              <a:rPr lang="en-US" sz="2000" dirty="0"/>
              <a:t>, among the Pacific research community</a:t>
            </a:r>
          </a:p>
          <a:p>
            <a:r>
              <a:rPr lang="en-US" sz="2000" dirty="0"/>
              <a:t>Through the promotion of </a:t>
            </a:r>
            <a:r>
              <a:rPr lang="en-US" sz="2000" b="1" dirty="0"/>
              <a:t>Pacific opportunities</a:t>
            </a:r>
            <a:r>
              <a:rPr lang="en-US" sz="2000" dirty="0"/>
              <a:t> for EU researchers</a:t>
            </a:r>
          </a:p>
          <a:p>
            <a:r>
              <a:rPr lang="en-US" sz="2000" dirty="0"/>
              <a:t>With a </a:t>
            </a:r>
            <a:r>
              <a:rPr lang="en-US" sz="2000" b="1" dirty="0"/>
              <a:t>special focus on Horizon 2020</a:t>
            </a:r>
          </a:p>
        </p:txBody>
      </p:sp>
      <p:pic>
        <p:nvPicPr>
          <p:cNvPr id="6" name="Content Placeholder 5" descr="image13.jpe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9959" b="-79959"/>
          <a:stretch>
            <a:fillRect/>
          </a:stretch>
        </p:blipFill>
        <p:spPr>
          <a:xfrm>
            <a:off x="6665913" y="2209800"/>
            <a:ext cx="2020887" cy="39163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5. </a:t>
            </a:r>
            <a:r>
              <a:rPr lang="en-US" sz="3400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09801"/>
            <a:ext cx="8229601" cy="265636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8800" b="1" dirty="0"/>
              <a:t>4. Supporting bi-regional policy dialogue in ST&amp;I between the EU and the Pacific region </a:t>
            </a:r>
          </a:p>
          <a:p>
            <a:r>
              <a:rPr lang="en-US" sz="7200" dirty="0"/>
              <a:t>Helping in structuring the ST&amp;I dialogue framework at regional and national level</a:t>
            </a:r>
          </a:p>
          <a:p>
            <a:r>
              <a:rPr lang="en-US" sz="7200" dirty="0"/>
              <a:t>Building synergies with existing initiatives (from EU &amp; Pacific, e.g. climate change)</a:t>
            </a:r>
          </a:p>
          <a:p>
            <a:r>
              <a:rPr lang="en-US" sz="7200" dirty="0"/>
              <a:t>Strengthening the bi-regional dialogue between stakeholders and high level policy, particularly on global and regional priorities of mutual importance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 descr="IMG_3283.jpg"/>
          <p:cNvPicPr>
            <a:picLocks noGrp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5317" r="-25317"/>
          <a:stretch>
            <a:fillRect/>
          </a:stretch>
        </p:blipFill>
        <p:spPr>
          <a:xfrm>
            <a:off x="457200" y="4866163"/>
            <a:ext cx="8229600" cy="1260000"/>
          </a:xfrm>
        </p:spPr>
      </p:pic>
    </p:spTree>
    <p:extLst>
      <p:ext uri="{BB962C8B-B14F-4D97-AF65-F5344CB8AC3E}">
        <p14:creationId xmlns:p14="http://schemas.microsoft.com/office/powerpoint/2010/main" val="397970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/>
          </a:solidFill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6. </a:t>
            </a:r>
            <a:r>
              <a:rPr lang="en-US" sz="3400"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36000" tIns="72000" rIns="36000"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209801"/>
            <a:ext cx="8229599" cy="3916362"/>
          </a:xfrm>
          <a:prstGeom prst="rect">
            <a:avLst/>
          </a:prstGeom>
          <a:solidFill>
            <a:srgbClr val="78BBF2"/>
          </a:solidFill>
        </p:spPr>
        <p:txBody>
          <a:bodyPr wrap="square" lIns="36000" tIns="72000" rIns="36000" bIns="72000" rtlCol="0" anchor="b"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WP7: Coordination – management, communication and dissemination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8576" y="2891733"/>
            <a:ext cx="7884000" cy="2699242"/>
          </a:xfrm>
          <a:prstGeom prst="rect">
            <a:avLst/>
          </a:prstGeom>
          <a:solidFill>
            <a:srgbClr val="1D87F2"/>
          </a:solidFill>
        </p:spPr>
        <p:txBody>
          <a:bodyPr wrap="square" lIns="36000" tIns="72000" rIns="36000" bIns="72000" rtlCol="0" anchor="b"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WP6: Support the bi-regional policy dialogue in ST&amp;I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8790" y="3429897"/>
            <a:ext cx="7524000" cy="1623546"/>
          </a:xfrm>
          <a:prstGeom prst="rect">
            <a:avLst/>
          </a:prstGeom>
          <a:solidFill>
            <a:srgbClr val="1660A9"/>
          </a:solidFill>
        </p:spPr>
        <p:txBody>
          <a:bodyPr wrap="square" lIns="36000" tIns="72000" rIns="36000" bIns="72000" rtlCol="0" anchor="b">
            <a:norm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WP5: Strengthening Pacific-EU research cooperation partnerships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82800" y="3973443"/>
            <a:ext cx="7164000" cy="540000"/>
          </a:xfrm>
          <a:prstGeom prst="rect">
            <a:avLst/>
          </a:prstGeom>
          <a:solidFill>
            <a:srgbClr val="104D7A"/>
          </a:solidFill>
        </p:spPr>
        <p:txBody>
          <a:bodyPr wrap="square" lIns="36000" tIns="72000" rIns="36000" bIns="72000" rtlCol="0" anchor="b">
            <a:normAutofit fontScale="92500"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WP4: Enhancing cooperation on innovation issues to tackle the societal challenges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82800" y="2386977"/>
            <a:ext cx="2160000" cy="1413030"/>
          </a:xfrm>
          <a:prstGeom prst="rect">
            <a:avLst/>
          </a:prstGeom>
          <a:solidFill>
            <a:srgbClr val="104D7A"/>
          </a:solidFill>
        </p:spPr>
        <p:txBody>
          <a:bodyPr wrap="square" lIns="36000" tIns="72000" rIns="36000" bIns="72000" rtlCol="0"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WP1: Cooperation in</a:t>
            </a:r>
            <a:br>
              <a:rPr lang="en-US" sz="14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</a:br>
            <a:r>
              <a:rPr lang="en-US" sz="1400" i="1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Health, demographic change and well-being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88608" y="2386977"/>
            <a:ext cx="2160000" cy="1420813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72000" rIns="36000" bIns="72000" rtlCol="0">
            <a:normAutofit fontScale="85000" lnSpcReduction="10000"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WP2: Cooperation in</a:t>
            </a:r>
            <a:br>
              <a:rPr lang="en-US" sz="16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</a:br>
            <a:r>
              <a:rPr lang="en-US" sz="1600" i="1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Food security, sustainable agriculture and forestry, marine and maritime and inland water research, and the </a:t>
            </a:r>
            <a:r>
              <a:rPr lang="en-US" sz="1600" i="1" dirty="0" err="1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bioeconomy</a:t>
            </a:r>
            <a:endParaRPr lang="en-US" sz="1600" i="1" dirty="0">
              <a:solidFill>
                <a:schemeClr val="bg1"/>
              </a:solidFill>
              <a:effectLst>
                <a:outerShdw blurRad="50800" dist="25400" dir="2700000" algn="tl" rotWithShape="0">
                  <a:schemeClr val="tx2">
                    <a:alpha val="75000"/>
                  </a:schemeClr>
                </a:outerShdw>
              </a:effectLst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86800" y="2386977"/>
            <a:ext cx="2160000" cy="1413029"/>
          </a:xfrm>
          <a:prstGeom prst="rect">
            <a:avLst/>
          </a:prstGeom>
          <a:solidFill>
            <a:schemeClr val="tx2"/>
          </a:solidFill>
        </p:spPr>
        <p:txBody>
          <a:bodyPr wrap="square" lIns="36000" tIns="72000" rIns="36000" bIns="72000" rtlCol="0"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WP3: Cooperation in</a:t>
            </a:r>
            <a:br>
              <a:rPr lang="en-US" sz="1400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</a:br>
            <a:r>
              <a:rPr lang="en-US" sz="1400" i="1" dirty="0">
                <a:solidFill>
                  <a:schemeClr val="bg1"/>
                </a:solidFill>
                <a:effectLst>
                  <a:outerShdw blurRad="50800" dist="25400" dir="2700000" algn="tl" rotWithShape="0">
                    <a:schemeClr val="tx2">
                      <a:alpha val="75000"/>
                    </a:schemeClr>
                  </a:outerShdw>
                </a:effectLst>
              </a:rPr>
              <a:t>Climate action, environment, resource efficiency and raw materials</a:t>
            </a:r>
          </a:p>
        </p:txBody>
      </p:sp>
    </p:spTree>
    <p:extLst>
      <p:ext uri="{BB962C8B-B14F-4D97-AF65-F5344CB8AC3E}">
        <p14:creationId xmlns:p14="http://schemas.microsoft.com/office/powerpoint/2010/main" val="345194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09AEEA"/>
                </a:solidFill>
              </a:rPr>
              <a:t>7. </a:t>
            </a:r>
            <a:r>
              <a:rPr lang="en-US" sz="2800" dirty="0"/>
              <a:t>Networking Platform and Partnership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Science, technology and innovation for:</a:t>
            </a:r>
          </a:p>
          <a:p>
            <a:r>
              <a:rPr lang="en-US" dirty="0"/>
              <a:t>the bi-regional dialogue</a:t>
            </a:r>
          </a:p>
          <a:p>
            <a:r>
              <a:rPr lang="en-US" dirty="0"/>
              <a:t>promoting bi-regional projects between the EU and the Pacific</a:t>
            </a:r>
          </a:p>
          <a:p>
            <a:r>
              <a:rPr lang="en-US" dirty="0"/>
              <a:t>regional cooperation and integration</a:t>
            </a:r>
          </a:p>
          <a:p>
            <a:r>
              <a:rPr lang="en-US" dirty="0"/>
              <a:t>industrial competitiveness &amp; sustainable economy </a:t>
            </a:r>
          </a:p>
          <a:p>
            <a:r>
              <a:rPr lang="en-US" dirty="0"/>
              <a:t>tackling societal challenges</a:t>
            </a:r>
          </a:p>
        </p:txBody>
      </p:sp>
      <p:pic>
        <p:nvPicPr>
          <p:cNvPr id="6" name="Content Placeholder 5" descr="image16.jpe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26" b="-14626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92056"/>
            <a:ext cx="7759096" cy="2149549"/>
          </a:xfrm>
        </p:spPr>
        <p:txBody>
          <a:bodyPr/>
          <a:lstStyle/>
          <a:p>
            <a:pPr>
              <a:buNone/>
            </a:pPr>
            <a:r>
              <a:rPr lang="en-US" b="1" dirty="0"/>
              <a:t>Project coordination:</a:t>
            </a:r>
          </a:p>
          <a:p>
            <a:pPr>
              <a:buNone/>
            </a:pPr>
            <a:r>
              <a:rPr lang="fr-FR" sz="2000" dirty="0"/>
              <a:t>Institut de Recherche pour le Développement – IRD, France</a:t>
            </a:r>
          </a:p>
          <a:p>
            <a:pPr>
              <a:buNone/>
            </a:pPr>
            <a:r>
              <a:rPr lang="en-US" sz="2000" dirty="0"/>
              <a:t>Prof. Jean-François Marini</a:t>
            </a:r>
          </a:p>
          <a:p>
            <a:pPr>
              <a:buNone/>
            </a:pPr>
            <a:r>
              <a:rPr lang="en-US" sz="2000"/>
              <a:t>Email: jean-francois.marini@ird.fr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Project Characteristics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Partners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Societal Challenges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Pacific-EU Policy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Project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Networking Platform and Partnership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Content Placeholder 5" descr="demo39_44206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649" b="-1464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827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/>
                </a:solidFill>
              </a:rPr>
              <a:t>1. </a:t>
            </a:r>
            <a:r>
              <a:rPr lang="en-US" sz="3400" dirty="0"/>
              <a:t>Project Characteristics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9" y="2209800"/>
            <a:ext cx="6059905" cy="3916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/>
              <a:t>From FP7 to Horizon 2020: EU objectives</a:t>
            </a:r>
          </a:p>
          <a:p>
            <a:r>
              <a:rPr lang="en-US" sz="2000" dirty="0"/>
              <a:t>Excellence and attractiveness in ST&amp;I</a:t>
            </a:r>
          </a:p>
          <a:p>
            <a:r>
              <a:rPr lang="en-US" sz="2000" dirty="0"/>
              <a:t>Economic – industrial competitiveness</a:t>
            </a:r>
          </a:p>
          <a:p>
            <a:r>
              <a:rPr lang="en-US" sz="2000" dirty="0"/>
              <a:t>Addressing societal challenges</a:t>
            </a:r>
          </a:p>
          <a:p>
            <a:r>
              <a:rPr lang="en-US" sz="2000" dirty="0"/>
              <a:t>Supporting the Union’s external policies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PACE-Net Plus</a:t>
            </a:r>
          </a:p>
          <a:p>
            <a:r>
              <a:rPr lang="en-US" sz="2000" dirty="0"/>
              <a:t>Broad partnership of 16 members</a:t>
            </a:r>
          </a:p>
          <a:p>
            <a:r>
              <a:rPr lang="en-US" sz="2000" dirty="0"/>
              <a:t>Coordinated by IRD (</a:t>
            </a:r>
            <a:r>
              <a:rPr lang="en-US" sz="2000" dirty="0" err="1"/>
              <a:t>Institut</a:t>
            </a:r>
            <a:r>
              <a:rPr lang="en-US" sz="2000" dirty="0"/>
              <a:t> de </a:t>
            </a:r>
            <a:r>
              <a:rPr lang="en-US" sz="2000" dirty="0" err="1"/>
              <a:t>Recherche</a:t>
            </a:r>
            <a:r>
              <a:rPr lang="en-US" sz="2000" dirty="0"/>
              <a:t> pour le </a:t>
            </a:r>
            <a:r>
              <a:rPr lang="en-US" sz="2000" dirty="0" err="1"/>
              <a:t>Développement</a:t>
            </a:r>
            <a:r>
              <a:rPr lang="en-US" sz="2000" dirty="0"/>
              <a:t>)</a:t>
            </a:r>
          </a:p>
          <a:p>
            <a:r>
              <a:rPr lang="en-US" sz="2000" dirty="0"/>
              <a:t>3 year project with a budget of €3 million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Content Placeholder 5" descr="00011296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6000" b="-96000"/>
          <a:stretch>
            <a:fillRect/>
          </a:stretch>
        </p:blipFill>
        <p:spPr>
          <a:xfrm>
            <a:off x="6664325" y="2209800"/>
            <a:ext cx="2022475" cy="3916363"/>
          </a:xfrm>
        </p:spPr>
      </p:pic>
    </p:spTree>
    <p:extLst>
      <p:ext uri="{BB962C8B-B14F-4D97-AF65-F5344CB8AC3E}">
        <p14:creationId xmlns:p14="http://schemas.microsoft.com/office/powerpoint/2010/main" val="154586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PACE-Net Plus partners.png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2. </a:t>
            </a:r>
            <a:r>
              <a:rPr lang="en-US" sz="3400" dirty="0"/>
              <a:t>Project Partners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2880" y="2207997"/>
            <a:ext cx="1260000" cy="391816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CU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9713" y="3031044"/>
            <a:ext cx="720000" cy="298284"/>
          </a:xfrm>
          <a:prstGeom prst="rect">
            <a:avLst/>
          </a:prstGeom>
        </p:spPr>
      </p:pic>
      <p:pic>
        <p:nvPicPr>
          <p:cNvPr id="9" name="Picture 8" descr="CTA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8203" y="3538800"/>
            <a:ext cx="576000" cy="576000"/>
          </a:xfrm>
          <a:prstGeom prst="rect">
            <a:avLst/>
          </a:prstGeom>
        </p:spPr>
      </p:pic>
      <p:pic>
        <p:nvPicPr>
          <p:cNvPr id="11" name="Picture 10" descr="IRD.png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9713" y="2307493"/>
            <a:ext cx="720000" cy="456000"/>
          </a:xfrm>
          <a:prstGeom prst="rect">
            <a:avLst/>
          </a:prstGeom>
        </p:spPr>
      </p:pic>
      <p:pic>
        <p:nvPicPr>
          <p:cNvPr id="16" name="Picture 15" descr="SPI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9713" y="4329062"/>
            <a:ext cx="720000" cy="298284"/>
          </a:xfrm>
          <a:prstGeom prst="rect">
            <a:avLst/>
          </a:prstGeom>
        </p:spPr>
      </p:pic>
      <p:pic>
        <p:nvPicPr>
          <p:cNvPr id="20" name="Picture 19" descr="ZMT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09713" y="5418123"/>
            <a:ext cx="720000" cy="507428"/>
          </a:xfrm>
          <a:prstGeom prst="rect">
            <a:avLst/>
          </a:prstGeom>
        </p:spPr>
      </p:pic>
      <p:grpSp>
        <p:nvGrpSpPr>
          <p:cNvPr id="24" name="Group 23"/>
          <p:cNvGrpSpPr/>
          <p:nvPr/>
        </p:nvGrpSpPr>
        <p:grpSpPr>
          <a:xfrm>
            <a:off x="4474436" y="2209800"/>
            <a:ext cx="2520000" cy="3918166"/>
            <a:chOff x="4474436" y="2209800"/>
            <a:chExt cx="2520000" cy="3918166"/>
          </a:xfrm>
        </p:grpSpPr>
        <p:sp>
          <p:nvSpPr>
            <p:cNvPr id="22" name="Rectangle 21"/>
            <p:cNvSpPr/>
            <p:nvPr/>
          </p:nvSpPr>
          <p:spPr>
            <a:xfrm>
              <a:off x="4474436" y="2209800"/>
              <a:ext cx="1260000" cy="391816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34436" y="2209800"/>
              <a:ext cx="1260000" cy="15948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NU.pn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230" y="2246400"/>
            <a:ext cx="720000" cy="394284"/>
          </a:xfrm>
          <a:prstGeom prst="rect">
            <a:avLst/>
          </a:prstGeom>
        </p:spPr>
      </p:pic>
      <p:pic>
        <p:nvPicPr>
          <p:cNvPr id="8" name="Picture 7" descr="CNRT.png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230" y="2714400"/>
            <a:ext cx="720000" cy="370284"/>
          </a:xfrm>
          <a:prstGeom prst="rect">
            <a:avLst/>
          </a:prstGeom>
        </p:spPr>
      </p:pic>
      <p:pic>
        <p:nvPicPr>
          <p:cNvPr id="10" name="Picture 9" descr="ILM.png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230" y="3084684"/>
            <a:ext cx="720000" cy="720000"/>
          </a:xfrm>
          <a:prstGeom prst="rect">
            <a:avLst/>
          </a:prstGeom>
        </p:spPr>
      </p:pic>
      <p:pic>
        <p:nvPicPr>
          <p:cNvPr id="12" name="Picture 11" descr="LCR.png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809" y="3946121"/>
            <a:ext cx="1080000" cy="190286"/>
          </a:xfrm>
          <a:prstGeom prst="rect">
            <a:avLst/>
          </a:prstGeom>
        </p:spPr>
      </p:pic>
      <p:pic>
        <p:nvPicPr>
          <p:cNvPr id="13" name="Picture 12" descr="Montroix.png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230" y="4440432"/>
            <a:ext cx="720000" cy="137143"/>
          </a:xfrm>
          <a:prstGeom prst="rect">
            <a:avLst/>
          </a:prstGeom>
        </p:spPr>
      </p:pic>
      <p:pic>
        <p:nvPicPr>
          <p:cNvPr id="14" name="Picture 13" descr="NUS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4230" y="4740682"/>
            <a:ext cx="720000" cy="720000"/>
          </a:xfrm>
          <a:prstGeom prst="rect">
            <a:avLst/>
          </a:prstGeom>
        </p:spPr>
      </p:pic>
      <p:pic>
        <p:nvPicPr>
          <p:cNvPr id="15" name="Picture 14" descr="SPC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2809" y="5553201"/>
            <a:ext cx="1080000" cy="288000"/>
          </a:xfrm>
          <a:prstGeom prst="rect">
            <a:avLst/>
          </a:prstGeom>
        </p:spPr>
      </p:pic>
      <p:pic>
        <p:nvPicPr>
          <p:cNvPr id="18" name="Picture 17" descr="USP.png"/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14" y="2840400"/>
            <a:ext cx="720000" cy="356572"/>
          </a:xfrm>
          <a:prstGeom prst="rect">
            <a:avLst/>
          </a:prstGeom>
        </p:spPr>
      </p:pic>
      <p:pic>
        <p:nvPicPr>
          <p:cNvPr id="19" name="Picture 18" descr="VKS.png"/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14" y="3254400"/>
            <a:ext cx="720000" cy="552000"/>
          </a:xfrm>
          <a:prstGeom prst="rect">
            <a:avLst/>
          </a:prstGeom>
        </p:spPr>
      </p:pic>
      <p:pic>
        <p:nvPicPr>
          <p:cNvPr id="26" name="Picture 25" descr="Unido-Logo.jpg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8203" y="4713204"/>
            <a:ext cx="576000" cy="550957"/>
          </a:xfrm>
          <a:prstGeom prst="rect">
            <a:avLst/>
          </a:prstGeom>
        </p:spPr>
      </p:pic>
      <p:pic>
        <p:nvPicPr>
          <p:cNvPr id="27" name="Picture 26" descr="upng.png"/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7014" y="2246400"/>
            <a:ext cx="720000" cy="46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3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8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9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3. </a:t>
            </a:r>
            <a:r>
              <a:rPr lang="en-US" sz="3400" dirty="0"/>
              <a:t>Societal Challenges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139452"/>
              </p:ext>
            </p:extLst>
          </p:nvPr>
        </p:nvGraphicFramePr>
        <p:xfrm>
          <a:off x="457200" y="2209800"/>
          <a:ext cx="82296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/>
                </a:solidFill>
              </a:rPr>
              <a:t>4. </a:t>
            </a:r>
            <a:r>
              <a:rPr lang="en-US" sz="3400" dirty="0"/>
              <a:t>Pacific-EU Policy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09800"/>
            <a:ext cx="6072307" cy="39163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u="dotted" dirty="0">
                <a:solidFill>
                  <a:schemeClr val="bg2"/>
                </a:solidFill>
              </a:rPr>
              <a:t>Raising the EU’s profile in the Pacific region</a:t>
            </a:r>
          </a:p>
          <a:p>
            <a:r>
              <a:rPr lang="en-US" b="1" dirty="0"/>
              <a:t>Geostrategic importance of the Pacific-EU </a:t>
            </a:r>
            <a:r>
              <a:rPr lang="en-US" sz="2900" b="1" dirty="0"/>
              <a:t>partnership</a:t>
            </a:r>
          </a:p>
          <a:p>
            <a:pPr lvl="1"/>
            <a:r>
              <a:rPr lang="en-US" i="1" dirty="0"/>
              <a:t>“Towards a renewed EU-Pacific development Partnership” (21/03/2012)</a:t>
            </a:r>
          </a:p>
          <a:p>
            <a:pPr lvl="1"/>
            <a:r>
              <a:rPr lang="en-US" i="1" dirty="0"/>
              <a:t>Council conclusions on a renewed EU-Pacific development partnership (14/05/2012)</a:t>
            </a:r>
          </a:p>
          <a:p>
            <a:pPr lvl="1"/>
            <a:r>
              <a:rPr lang="en-US" i="1" dirty="0"/>
              <a:t>Pacific ocean - a major driver of global climate &amp; fish production with vast deep sea mineral deposits</a:t>
            </a:r>
          </a:p>
          <a:p>
            <a:r>
              <a:rPr lang="en-US" b="1" dirty="0"/>
              <a:t>Specific challenges </a:t>
            </a:r>
            <a:r>
              <a:rPr lang="en-US" dirty="0"/>
              <a:t>faced by Pacific Island Countries and Territories (PICTs) </a:t>
            </a:r>
          </a:p>
          <a:p>
            <a:pPr lvl="1"/>
            <a:r>
              <a:rPr lang="en-US" i="1" dirty="0"/>
              <a:t>Limited &amp; uneven national capacity to address science, technology and innovation (ST&amp;I) constraints</a:t>
            </a:r>
          </a:p>
          <a:p>
            <a:pPr lvl="1"/>
            <a:r>
              <a:rPr lang="en-US" i="1" dirty="0"/>
              <a:t>Sustainability of environments, economies and cultures</a:t>
            </a:r>
          </a:p>
        </p:txBody>
      </p:sp>
      <p:pic>
        <p:nvPicPr>
          <p:cNvPr id="6" name="Content Placeholder 5" descr="image9.jpe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83787" b="-83787"/>
          <a:stretch>
            <a:fillRect/>
          </a:stretch>
        </p:blipFill>
        <p:spPr>
          <a:xfrm>
            <a:off x="6665913" y="2209800"/>
            <a:ext cx="2020887" cy="39163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8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4. </a:t>
            </a:r>
            <a:r>
              <a:rPr lang="en-US" sz="3400" dirty="0"/>
              <a:t>Pacific-EU Policy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09800"/>
            <a:ext cx="6072307" cy="3916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dotted" dirty="0">
                <a:solidFill>
                  <a:srgbClr val="09AEEA"/>
                </a:solidFill>
              </a:rPr>
              <a:t>Opportunity for Pacific ICTs &amp; Overseas Countries and Territories (OCTs) to:</a:t>
            </a:r>
          </a:p>
          <a:p>
            <a:r>
              <a:rPr lang="en-US" b="1" dirty="0"/>
              <a:t>Improve regional cooperation and integration</a:t>
            </a:r>
            <a:r>
              <a:rPr lang="en-US" dirty="0"/>
              <a:t>, as encouraged by the </a:t>
            </a:r>
            <a:r>
              <a:rPr lang="en-US" i="1" dirty="0"/>
              <a:t>Pacific Plan for Regional Integration and Cooperation 2005-2015 (Pacific Islands Forum)</a:t>
            </a:r>
          </a:p>
          <a:p>
            <a:r>
              <a:rPr lang="en-US" dirty="0"/>
              <a:t>Better address the </a:t>
            </a:r>
            <a:r>
              <a:rPr lang="en-US" b="1" dirty="0"/>
              <a:t>ST&amp;I </a:t>
            </a:r>
            <a:r>
              <a:rPr lang="en-US" sz="2900" b="1" dirty="0"/>
              <a:t>challenges</a:t>
            </a:r>
            <a:r>
              <a:rPr lang="en-US" sz="2900" dirty="0"/>
              <a:t> to </a:t>
            </a:r>
            <a:r>
              <a:rPr lang="en-US" dirty="0"/>
              <a:t>support </a:t>
            </a:r>
            <a:r>
              <a:rPr lang="en-US" sz="2900" dirty="0"/>
              <a:t>sustainable r</a:t>
            </a:r>
            <a:r>
              <a:rPr lang="en-US" dirty="0"/>
              <a:t>egional development needs</a:t>
            </a:r>
          </a:p>
          <a:p>
            <a:r>
              <a:rPr lang="en-US" sz="2900" b="1" dirty="0"/>
              <a:t>Increase regional ST&amp;I capacities, opportunities and reinforce networking </a:t>
            </a:r>
          </a:p>
          <a:p>
            <a:r>
              <a:rPr lang="en-US" sz="2900" dirty="0"/>
              <a:t>Enhance</a:t>
            </a:r>
            <a:r>
              <a:rPr lang="en-US" dirty="0"/>
              <a:t> </a:t>
            </a:r>
            <a:r>
              <a:rPr lang="en-US" b="1" dirty="0"/>
              <a:t>bi-regional ST&amp;I networks</a:t>
            </a:r>
            <a:r>
              <a:rPr lang="en-US" dirty="0"/>
              <a:t> </a:t>
            </a:r>
            <a:r>
              <a:rPr lang="en-US" sz="2900" dirty="0"/>
              <a:t>addressing global challenges</a:t>
            </a:r>
          </a:p>
        </p:txBody>
      </p:sp>
      <p:pic>
        <p:nvPicPr>
          <p:cNvPr id="6" name="Content Placeholder 5" descr="image10.pn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522" b="-18522"/>
          <a:stretch>
            <a:fillRect/>
          </a:stretch>
        </p:blipFill>
        <p:spPr>
          <a:xfrm>
            <a:off x="6665913" y="2209800"/>
            <a:ext cx="2020887" cy="39163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6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/>
                </a:solidFill>
              </a:rPr>
              <a:t>5. </a:t>
            </a:r>
            <a:r>
              <a:rPr lang="en-US" sz="3400" dirty="0"/>
              <a:t>Main Objectives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585124"/>
              </p:ext>
            </p:extLst>
          </p:nvPr>
        </p:nvGraphicFramePr>
        <p:xfrm>
          <a:off x="457200" y="2209800"/>
          <a:ext cx="8229600" cy="3916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1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rgbClr val="09AEEA"/>
                </a:solidFill>
              </a:rPr>
              <a:t>5. </a:t>
            </a:r>
            <a:r>
              <a:rPr lang="en-US" sz="3400" dirty="0"/>
              <a:t>Main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09800"/>
            <a:ext cx="7689600" cy="303205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Reinforcing Pacific-EU ST&amp;I cooperation by focusing on 3 major societal challenges</a:t>
            </a:r>
          </a:p>
          <a:p>
            <a:pPr algn="just"/>
            <a:r>
              <a:rPr lang="en-US" sz="2600" dirty="0"/>
              <a:t>Deliver information </a:t>
            </a:r>
          </a:p>
          <a:p>
            <a:pPr lvl="1" algn="just"/>
            <a:r>
              <a:rPr lang="en-US" sz="2300" dirty="0"/>
              <a:t>updating state of the art (ST&amp;I cooperation, key stakeholders)</a:t>
            </a:r>
          </a:p>
          <a:p>
            <a:pPr lvl="1" algn="just"/>
            <a:r>
              <a:rPr lang="en-US" sz="2300" dirty="0"/>
              <a:t>watching (events, opportunities)</a:t>
            </a:r>
          </a:p>
          <a:p>
            <a:pPr algn="just"/>
            <a:r>
              <a:rPr lang="en-US" sz="2600" dirty="0"/>
              <a:t>Identify / update priority areas for Pacific-EU cooperation &amp; innovation niches</a:t>
            </a:r>
          </a:p>
          <a:p>
            <a:pPr algn="just"/>
            <a:r>
              <a:rPr lang="en-US" sz="2600" dirty="0"/>
              <a:t>Promote joint activities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2750-D8C6-3648-A1DA-88556819030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" name="Content Placeholder 9" descr="Logotonu Waqainabete (Acting curator) doing Tissue culture at CePaCT, SPC lab.jpg"/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6321" b="-96321"/>
          <a:stretch>
            <a:fillRect/>
          </a:stretch>
        </p:blipFill>
        <p:spPr>
          <a:xfrm>
            <a:off x="5748841" y="3283669"/>
            <a:ext cx="2020887" cy="3916363"/>
          </a:xfrm>
        </p:spPr>
      </p:pic>
    </p:spTree>
    <p:extLst>
      <p:ext uri="{BB962C8B-B14F-4D97-AF65-F5344CB8AC3E}">
        <p14:creationId xmlns:p14="http://schemas.microsoft.com/office/powerpoint/2010/main" val="8604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CE-Net Plus">
      <a:dk1>
        <a:srgbClr val="4D4D4D"/>
      </a:dk1>
      <a:lt1>
        <a:srgbClr val="FFFFFF"/>
      </a:lt1>
      <a:dk2>
        <a:srgbClr val="104D7A"/>
      </a:dk2>
      <a:lt2>
        <a:srgbClr val="09AEEA"/>
      </a:lt2>
      <a:accent1>
        <a:srgbClr val="09AEEA"/>
      </a:accent1>
      <a:accent2>
        <a:srgbClr val="F3910A"/>
      </a:accent2>
      <a:accent3>
        <a:srgbClr val="9BC911"/>
      </a:accent3>
      <a:accent4>
        <a:srgbClr val="104D7A"/>
      </a:accent4>
      <a:accent5>
        <a:srgbClr val="F3120A"/>
      </a:accent5>
      <a:accent6>
        <a:srgbClr val="1C9311"/>
      </a:accent6>
      <a:hlink>
        <a:srgbClr val="0C4DA2"/>
      </a:hlink>
      <a:folHlink>
        <a:srgbClr val="0C4DA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792</Words>
  <Application>Microsoft Macintosh PowerPoint</Application>
  <PresentationFormat>On-screen Show 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Pacific-Europe Network for Science, Technology and Innovation</vt:lpstr>
      <vt:lpstr>Contents</vt:lpstr>
      <vt:lpstr>1. Project Characteristics</vt:lpstr>
      <vt:lpstr>2. Project Partners</vt:lpstr>
      <vt:lpstr>3. Societal Challenges</vt:lpstr>
      <vt:lpstr>4. Pacific-EU Policy Context</vt:lpstr>
      <vt:lpstr>4. Pacific-EU Policy Context</vt:lpstr>
      <vt:lpstr>5. Main Objectives</vt:lpstr>
      <vt:lpstr>5. Main Objectives</vt:lpstr>
      <vt:lpstr>5. Main Objectives</vt:lpstr>
      <vt:lpstr>5. Main Objectives</vt:lpstr>
      <vt:lpstr>5. Main Objectives</vt:lpstr>
      <vt:lpstr>6. Project Structure</vt:lpstr>
      <vt:lpstr>7. Networking Platform and Partnership Tool</vt:lpstr>
      <vt:lpstr>Contact </vt:lpstr>
    </vt:vector>
  </TitlesOfParts>
  <Manager>PACE-Net Plus</Manager>
  <Company>PACE-Net Plus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Pacific-Europe Network for Science, Technology and Innovation</dc:title>
  <dc:creator>PACE-Net Plus</dc:creator>
  <cp:lastModifiedBy>Rado Faletic</cp:lastModifiedBy>
  <cp:revision>114</cp:revision>
  <dcterms:created xsi:type="dcterms:W3CDTF">2014-01-15T23:43:39Z</dcterms:created>
  <dcterms:modified xsi:type="dcterms:W3CDTF">2025-08-19T02:49:15Z</dcterms:modified>
</cp:coreProperties>
</file>