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69" r:id="rId5"/>
    <p:sldId id="501" r:id="rId6"/>
    <p:sldId id="502" r:id="rId7"/>
    <p:sldId id="503" r:id="rId8"/>
    <p:sldId id="513" r:id="rId9"/>
    <p:sldId id="504" r:id="rId10"/>
    <p:sldId id="512" r:id="rId11"/>
    <p:sldId id="406" r:id="rId12"/>
    <p:sldId id="445" r:id="rId13"/>
    <p:sldId id="407" r:id="rId14"/>
    <p:sldId id="408" r:id="rId15"/>
    <p:sldId id="409" r:id="rId16"/>
    <p:sldId id="482" r:id="rId17"/>
    <p:sldId id="511" r:id="rId18"/>
    <p:sldId id="411" r:id="rId19"/>
    <p:sldId id="412" r:id="rId20"/>
    <p:sldId id="473" r:id="rId21"/>
    <p:sldId id="499" r:id="rId22"/>
    <p:sldId id="500" r:id="rId23"/>
    <p:sldId id="505" r:id="rId24"/>
    <p:sldId id="508" r:id="rId25"/>
    <p:sldId id="506" r:id="rId26"/>
    <p:sldId id="507" r:id="rId27"/>
    <p:sldId id="509" r:id="rId28"/>
    <p:sldId id="413" r:id="rId29"/>
    <p:sldId id="414" r:id="rId30"/>
    <p:sldId id="385" r:id="rId31"/>
    <p:sldId id="416" r:id="rId32"/>
    <p:sldId id="415" r:id="rId33"/>
    <p:sldId id="418" r:id="rId34"/>
    <p:sldId id="422" r:id="rId35"/>
    <p:sldId id="419" r:id="rId36"/>
    <p:sldId id="510" r:id="rId37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BA4FCAF-E560-48A7-8A9B-4B6EB01D17F3}">
          <p14:sldIdLst>
            <p14:sldId id="269"/>
            <p14:sldId id="501"/>
            <p14:sldId id="502"/>
            <p14:sldId id="503"/>
            <p14:sldId id="513"/>
            <p14:sldId id="504"/>
            <p14:sldId id="512"/>
            <p14:sldId id="406"/>
            <p14:sldId id="445"/>
            <p14:sldId id="407"/>
            <p14:sldId id="408"/>
            <p14:sldId id="409"/>
            <p14:sldId id="482"/>
            <p14:sldId id="511"/>
            <p14:sldId id="411"/>
            <p14:sldId id="412"/>
            <p14:sldId id="473"/>
            <p14:sldId id="499"/>
            <p14:sldId id="500"/>
            <p14:sldId id="505"/>
            <p14:sldId id="508"/>
            <p14:sldId id="506"/>
            <p14:sldId id="507"/>
            <p14:sldId id="509"/>
            <p14:sldId id="413"/>
            <p14:sldId id="414"/>
            <p14:sldId id="385"/>
            <p14:sldId id="416"/>
            <p14:sldId id="415"/>
            <p14:sldId id="418"/>
            <p14:sldId id="422"/>
            <p14:sldId id="419"/>
            <p14:sldId id="5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00"/>
    <a:srgbClr val="EC0000"/>
    <a:srgbClr val="DDAE9B"/>
    <a:srgbClr val="EE86DF"/>
    <a:srgbClr val="FDE3F9"/>
    <a:srgbClr val="EDD5CB"/>
    <a:srgbClr val="299FEC"/>
    <a:srgbClr val="FF3146"/>
    <a:srgbClr val="32B9E1"/>
    <a:srgbClr val="06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51" autoAdjust="0"/>
  </p:normalViewPr>
  <p:slideViewPr>
    <p:cSldViewPr snapToObjects="1">
      <p:cViewPr varScale="1">
        <p:scale>
          <a:sx n="69" d="100"/>
          <a:sy n="69" d="100"/>
        </p:scale>
        <p:origin x="113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9EED6-2B2A-4E0A-802D-649EDD23AF5E}" type="datetimeFigureOut">
              <a:rPr lang="es-ES" smtClean="0"/>
              <a:pPr/>
              <a:t>11/01/2020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C4DF3-8157-49A4-BBCD-49B4D2D52CE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91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2776F-823A-4754-81FD-0B31380701AE}" type="datetimeFigureOut">
              <a:rPr lang="es-ES" smtClean="0"/>
              <a:pPr/>
              <a:t>11/01/2020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99391-1EFC-47EC-A8DB-C7342554562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07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a.wikipedia.org/wiki/Robot_web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a.wikipedia.org/wiki/Correu_brossa" TargetMode="External"/><Relationship Id="rId4" Type="http://schemas.openxmlformats.org/officeDocument/2006/relationships/hyperlink" Target="https://ca.wikipedia.org/wiki/Correu_electr%C3%B2nic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8985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How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</a:t>
            </a:r>
            <a:r>
              <a:rPr lang="es-ES" baseline="0" dirty="0" err="1"/>
              <a:t>this</a:t>
            </a:r>
            <a:r>
              <a:rPr lang="es-ES" baseline="0" dirty="0"/>
              <a:t> </a:t>
            </a:r>
            <a:r>
              <a:rPr lang="es-ES" baseline="0" dirty="0" err="1"/>
              <a:t>managed</a:t>
            </a:r>
            <a:r>
              <a:rPr lang="es-ES" baseline="0" dirty="0"/>
              <a:t> </a:t>
            </a:r>
            <a:r>
              <a:rPr lang="es-ES" baseline="0" dirty="0" err="1"/>
              <a:t>on</a:t>
            </a:r>
            <a:r>
              <a:rPr lang="es-ES" baseline="0" dirty="0"/>
              <a:t> </a:t>
            </a:r>
            <a:r>
              <a:rPr lang="es-ES" baseline="0" dirty="0" err="1"/>
              <a:t>organizations</a:t>
            </a:r>
            <a:r>
              <a:rPr lang="es-ES" baseline="0" dirty="0"/>
              <a:t>?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608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¿Es el modelo de coche de mis clientes influyente en su fidelidad con la marca?</a:t>
            </a: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¿Con qué seguridad puedo predecir si el número de ventas este año va a llegar a su objetivo?</a:t>
            </a: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¿En base a qué características podría clasificar a mis clientes para hacerles llegar un tipo de anuncios u otros?</a:t>
            </a: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¿Cómo afectaría a mis ventas que invirtiera en una ONG y saliera publicado en las redes sociales?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502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diferencia entre BI</a:t>
            </a:r>
            <a:r>
              <a:rPr lang="es-E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AA sería como Isaac Newton y su manzana inspiradora (un evento estático en el pasado) y usar esta Teoría de la Gravedad (un modelo predictivo) para ir a la luna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489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diferencia entre BI</a:t>
            </a:r>
            <a:r>
              <a:rPr lang="es-E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AA sería como Isaac Newton y su manzana inspiradora (un evento estático en el pasado) y usar esta Teoría de la Gravedad (un modelo predictivo) para ir a la luna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124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How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</a:t>
            </a:r>
            <a:r>
              <a:rPr lang="es-ES" baseline="0" dirty="0" err="1"/>
              <a:t>this</a:t>
            </a:r>
            <a:r>
              <a:rPr lang="es-ES" baseline="0" dirty="0"/>
              <a:t> </a:t>
            </a:r>
            <a:r>
              <a:rPr lang="es-ES" baseline="0" dirty="0" err="1"/>
              <a:t>managed</a:t>
            </a:r>
            <a:r>
              <a:rPr lang="es-ES" baseline="0" dirty="0"/>
              <a:t> </a:t>
            </a:r>
            <a:r>
              <a:rPr lang="es-ES" baseline="0" dirty="0" err="1"/>
              <a:t>on</a:t>
            </a:r>
            <a:r>
              <a:rPr lang="es-ES" baseline="0" dirty="0"/>
              <a:t> </a:t>
            </a:r>
            <a:r>
              <a:rPr lang="es-ES" baseline="0" dirty="0" err="1"/>
              <a:t>organizations</a:t>
            </a:r>
            <a:r>
              <a:rPr lang="es-ES" baseline="0" dirty="0"/>
              <a:t>?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920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involves machines that can perform tasks that are characteristic of human intelligence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While this is rather general, it includes things like planning, understanding language, recognizing objects and sounds, learning, and problem solving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Hablar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también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término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inteligencia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aumentada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ayuda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mejora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decisions (el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necesario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https://www.datasciencecentral.com/profiles/blogs/artificial-intelligence-vs-machine-learning-vs-deep-learning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778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Programar reglas</a:t>
            </a:r>
            <a:r>
              <a:rPr lang="es-E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abandono de clientes o dejar que sea el sistema que infiera las reglas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Explicar la diferencia entre programar juego ajedrez o que aprenda el juego por sí solo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274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Programar reglas</a:t>
            </a:r>
            <a:r>
              <a:rPr lang="es-E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abandono de clientes o dejar que sea el sistema que infiera las reglas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Explicar la diferencia entre programar juego ajedrez o que aprenda el juego por sí solo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44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Programar reglas</a:t>
            </a:r>
            <a:r>
              <a:rPr lang="es-E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abandono de clientes o dejar que sea el sistema que infiera las reglas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Explicar la diferencia entre programar juego ajedrez o que aprenda el juego por sí solo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617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15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596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495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màquina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Turing modela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matemàticament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una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màquina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opera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mecànicament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sobre una cinta. En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aquesta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cinta hi ha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símbols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la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màquina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llegir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escriure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alhora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usant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capçal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lector /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escriptor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cinta.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L'operació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està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completament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determinada per un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conjunt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d'instruccions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elementals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"en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l'estat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42, si el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símbol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0,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escriu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1; Si el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símbol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1,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canvia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l'estat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17, en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l'estat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17, si el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símbol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0,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escriu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1 i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canvia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l'estat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6;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". En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l'article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original ("Sobre nombres computables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una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aplicació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Entscheidungsproblem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 Turing no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s'imagina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mecanisme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sinó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una persona a qui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anomena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"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ordinador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qui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servilment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aquestes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regles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mecàniques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deterministes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Turing posa, "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d'una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manera desganada ").</a:t>
            </a:r>
          </a:p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método CAPTCHA: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Completely Automated Public Turing test to tell Computers and Humans Apart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aparece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cuando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rellenas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formulario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captcha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s'utilitzen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a evitar que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obot web"/>
              </a:rPr>
              <a:t>robots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puguin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utilitzar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serveis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Per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perquè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puguin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participar en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enquestes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registrar-se per a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servir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comptes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 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rreu electrònic"/>
              </a:rPr>
              <a:t>correu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rreu electrònic"/>
              </a:rPr>
              <a:t>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rreu electrònic"/>
              </a:rPr>
              <a:t>electrònic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 el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a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enviament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 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rreu brossa"/>
              </a:rPr>
              <a:t>correu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rreu brossa"/>
              </a:rPr>
              <a:t>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rreu brossa"/>
              </a:rPr>
              <a:t>brossa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o,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recentment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 a evitar que un robot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pugui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enviar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correu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brossa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(el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remitent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de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test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abans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es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lliuri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destinatari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230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240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974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635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Airbnb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https://medium.com/airbnb-engineering/how-airbnb-uses-machine-learning-to-detect-host-preferences-18ce07150fa3</a:t>
            </a:r>
          </a:p>
          <a:p>
            <a:r>
              <a:rPr lang="es-E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Booking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https://checkin.booking.com/es/actualizaciones-y-novedades/2018/07/10/como-utilizar-machine-learning-para-predecir-cancelaciones/</a:t>
            </a:r>
          </a:p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AXA: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https://cloud.google.com/blog/products/gcp/using-machine-learning-for-insurance-pricing-optimization</a:t>
            </a:r>
          </a:p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Telefónica: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http://www.datacentermarket.es/mercado/noticias/1104566032609/telefonica-utiliza-analisis-de-datos-y-machine-learning-de-cloudera.1.html</a:t>
            </a:r>
          </a:p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Repsol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http://www.expansion.com/empresas/energia/2018/06/04/5b150146e2704ea3298b45aa.html</a:t>
            </a:r>
          </a:p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448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1191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https://www.r-project.org/foundation/</a:t>
            </a:r>
            <a:endParaRPr lang="es-ES" dirty="0"/>
          </a:p>
          <a:p>
            <a:r>
              <a:rPr lang="es-ES" dirty="0" err="1"/>
              <a:t>Spark</a:t>
            </a:r>
            <a:r>
              <a:rPr lang="es-ES" baseline="0" dirty="0"/>
              <a:t> es va crear a la </a:t>
            </a:r>
            <a:r>
              <a:rPr lang="es-ES" baseline="0" dirty="0" err="1"/>
              <a:t>universitat</a:t>
            </a:r>
            <a:r>
              <a:rPr lang="es-ES" baseline="0" dirty="0"/>
              <a:t> de </a:t>
            </a:r>
            <a:r>
              <a:rPr lang="es-ES" baseline="0" dirty="0" err="1"/>
              <a:t>Berkley</a:t>
            </a:r>
            <a:r>
              <a:rPr lang="es-ES" baseline="0" dirty="0"/>
              <a:t> per explotar les </a:t>
            </a:r>
            <a:r>
              <a:rPr lang="es-ES" baseline="0" dirty="0" err="1"/>
              <a:t>dades</a:t>
            </a:r>
            <a:r>
              <a:rPr lang="es-ES" baseline="0" dirty="0"/>
              <a:t> de </a:t>
            </a:r>
            <a:r>
              <a:rPr lang="es-ES" baseline="0" dirty="0" err="1"/>
              <a:t>Hadoop</a:t>
            </a:r>
            <a:endParaRPr lang="es-ES" baseline="0" dirty="0"/>
          </a:p>
          <a:p>
            <a:r>
              <a:rPr lang="es-ES" baseline="0" dirty="0"/>
              <a:t>També </a:t>
            </a:r>
            <a:r>
              <a:rPr lang="es-ES" baseline="0" dirty="0" err="1"/>
              <a:t>pot</a:t>
            </a:r>
            <a:r>
              <a:rPr lang="es-ES" baseline="0" dirty="0"/>
              <a:t> agafar </a:t>
            </a:r>
            <a:r>
              <a:rPr lang="es-ES" baseline="0" dirty="0" err="1"/>
              <a:t>dades</a:t>
            </a:r>
            <a:endParaRPr lang="es-ES" baseline="0" dirty="0"/>
          </a:p>
          <a:p>
            <a:endParaRPr lang="es-ES" baseline="0" dirty="0"/>
          </a:p>
          <a:p>
            <a:r>
              <a:rPr lang="es-ES" baseline="0" dirty="0"/>
              <a:t>Nou </a:t>
            </a:r>
            <a:r>
              <a:rPr lang="es-ES" baseline="0" dirty="0" err="1"/>
              <a:t>llenguatge</a:t>
            </a:r>
            <a:r>
              <a:rPr lang="es-ES" baseline="0" dirty="0"/>
              <a:t> Julia, que </a:t>
            </a:r>
            <a:r>
              <a:rPr lang="es-ES" baseline="0" dirty="0" err="1"/>
              <a:t>creuen</a:t>
            </a:r>
            <a:r>
              <a:rPr lang="es-ES" baseline="0" dirty="0"/>
              <a:t> que será el </a:t>
            </a:r>
            <a:r>
              <a:rPr lang="es-ES" baseline="0" dirty="0" err="1"/>
              <a:t>substitut</a:t>
            </a:r>
            <a:r>
              <a:rPr lang="es-ES" baseline="0" dirty="0"/>
              <a:t> de Python (</a:t>
            </a:r>
            <a:r>
              <a:rPr lang="es-ES" baseline="0" dirty="0" err="1"/>
              <a:t>més</a:t>
            </a:r>
            <a:r>
              <a:rPr lang="es-ES" baseline="0" dirty="0"/>
              <a:t> </a:t>
            </a:r>
            <a:r>
              <a:rPr lang="es-ES" baseline="0" dirty="0" err="1"/>
              <a:t>matemàtic</a:t>
            </a:r>
            <a:r>
              <a:rPr lang="es-ES" baseline="0" dirty="0"/>
              <a:t> i que </a:t>
            </a:r>
            <a:r>
              <a:rPr lang="es-ES" baseline="0" dirty="0" err="1"/>
              <a:t>permet</a:t>
            </a:r>
            <a:r>
              <a:rPr lang="es-ES" baseline="0" dirty="0"/>
              <a:t> </a:t>
            </a:r>
            <a:r>
              <a:rPr lang="es-ES" baseline="0" dirty="0" err="1"/>
              <a:t>execució</a:t>
            </a:r>
            <a:r>
              <a:rPr lang="es-ES" baseline="0" dirty="0"/>
              <a:t> en </a:t>
            </a:r>
            <a:r>
              <a:rPr lang="es-ES" baseline="0" dirty="0" err="1"/>
              <a:t>paral.lel</a:t>
            </a:r>
            <a:r>
              <a:rPr lang="es-ES" baseline="0" dirty="0"/>
              <a:t>)</a:t>
            </a:r>
          </a:p>
          <a:p>
            <a:endParaRPr lang="es-ES" baseline="0" dirty="0"/>
          </a:p>
          <a:p>
            <a:r>
              <a:rPr lang="es-ES" baseline="0" dirty="0" err="1"/>
              <a:t>PyTorch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8399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Challengers</a:t>
            </a:r>
            <a:r>
              <a:rPr lang="es-ES" dirty="0"/>
              <a:t>:</a:t>
            </a:r>
            <a:r>
              <a:rPr lang="es-ES" baseline="0" dirty="0"/>
              <a:t> </a:t>
            </a:r>
            <a:r>
              <a:rPr lang="es-ES" baseline="0" dirty="0" err="1"/>
              <a:t>Aspirants</a:t>
            </a:r>
            <a:endParaRPr lang="es-ES" baseline="0" dirty="0"/>
          </a:p>
          <a:p>
            <a:r>
              <a:rPr lang="es-ES" baseline="0" dirty="0"/>
              <a:t>Niche </a:t>
            </a:r>
            <a:r>
              <a:rPr lang="es-ES" baseline="0" dirty="0" err="1"/>
              <a:t>Players</a:t>
            </a:r>
            <a:r>
              <a:rPr lang="es-ES" baseline="0" dirty="0"/>
              <a:t>: Jugadores especializados</a:t>
            </a:r>
          </a:p>
          <a:p>
            <a:r>
              <a:rPr lang="es-ES" baseline="0" dirty="0" err="1"/>
              <a:t>Visionaries</a:t>
            </a:r>
            <a:r>
              <a:rPr lang="es-ES" baseline="0" dirty="0"/>
              <a:t>: Visionarios</a:t>
            </a:r>
          </a:p>
          <a:p>
            <a:r>
              <a:rPr lang="es-ES" baseline="0" dirty="0" err="1"/>
              <a:t>Leaders</a:t>
            </a:r>
            <a:r>
              <a:rPr lang="es-ES" baseline="0" dirty="0"/>
              <a:t>: </a:t>
            </a:r>
            <a:r>
              <a:rPr lang="es-ES" baseline="0" dirty="0" err="1"/>
              <a:t>Liders</a:t>
            </a:r>
            <a:endParaRPr lang="es-E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100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/>
          </a:p>
          <a:p>
            <a:r>
              <a:rPr lang="es-ES" baseline="0" dirty="0"/>
              <a:t>Datos sintéticos: https://www.infoworld.com/article/3284074/big-data/in-an-age-of-fake-news-is-there-really-such-a-thing-as-fake-data.html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7866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2385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Dato:</a:t>
            </a:r>
            <a:r>
              <a:rPr lang="es-ES" baseline="0" dirty="0"/>
              <a:t> 15.000</a:t>
            </a:r>
          </a:p>
          <a:p>
            <a:r>
              <a:rPr lang="es-ES" baseline="0" dirty="0"/>
              <a:t>Información: Importe de  facturación de 15.000 euros</a:t>
            </a:r>
          </a:p>
          <a:p>
            <a:r>
              <a:rPr lang="es-ES" baseline="0" dirty="0"/>
              <a:t>Conocimiento: Los clientes de Barcelona son los que más han comprado </a:t>
            </a:r>
            <a:r>
              <a:rPr lang="es-ES" baseline="0" dirty="0" err="1"/>
              <a:t>USBs</a:t>
            </a:r>
            <a:r>
              <a:rPr lang="es-ES" baseline="0" dirty="0"/>
              <a:t>, respecto la media, por un importe de 15.000 euros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4521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https://towardsdatascience.com/how-to-leverage-ai-to-predict-and-prevent-customer-churn-f84d653a76fb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289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7778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76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475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30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304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Enginyer</a:t>
            </a:r>
            <a:r>
              <a:rPr lang="es-ES" dirty="0"/>
              <a:t> de </a:t>
            </a:r>
            <a:r>
              <a:rPr lang="es-ES" dirty="0" err="1"/>
              <a:t>Xile</a:t>
            </a:r>
            <a:endParaRPr lang="es-ES" dirty="0"/>
          </a:p>
          <a:p>
            <a:r>
              <a:rPr lang="es-ES" dirty="0"/>
              <a:t>Tortura a los datos y ellos hablarán</a:t>
            </a:r>
          </a:p>
          <a:p>
            <a:r>
              <a:rPr lang="es-ES" dirty="0" err="1"/>
              <a:t>Abans</a:t>
            </a:r>
            <a:r>
              <a:rPr lang="es-ES" dirty="0"/>
              <a:t> </a:t>
            </a:r>
            <a:r>
              <a:rPr lang="es-ES" dirty="0" err="1"/>
              <a:t>Excels</a:t>
            </a:r>
            <a:r>
              <a:rPr lang="es-ES" dirty="0"/>
              <a:t>,…. Ara IA =&gt;</a:t>
            </a:r>
            <a:r>
              <a:rPr lang="es-ES" dirty="0" err="1"/>
              <a:t>Però</a:t>
            </a:r>
            <a:r>
              <a:rPr lang="es-ES" baseline="0" dirty="0"/>
              <a:t> </a:t>
            </a:r>
            <a:r>
              <a:rPr lang="es-ES" baseline="0" dirty="0" err="1"/>
              <a:t>tot</a:t>
            </a:r>
            <a:r>
              <a:rPr lang="es-ES" baseline="0" dirty="0"/>
              <a:t> </a:t>
            </a:r>
            <a:r>
              <a:rPr lang="es-ES" baseline="0" dirty="0" err="1"/>
              <a:t>amb</a:t>
            </a:r>
            <a:r>
              <a:rPr lang="es-ES" baseline="0" dirty="0"/>
              <a:t> </a:t>
            </a:r>
            <a:r>
              <a:rPr lang="es-ES" baseline="0" dirty="0" err="1"/>
              <a:t>mateix</a:t>
            </a:r>
            <a:r>
              <a:rPr lang="es-ES" baseline="0" dirty="0"/>
              <a:t> </a:t>
            </a:r>
            <a:r>
              <a:rPr lang="es-ES" baseline="0" dirty="0" err="1"/>
              <a:t>objectiu</a:t>
            </a:r>
            <a:r>
              <a:rPr lang="es-ES" baseline="0" dirty="0"/>
              <a:t> AUGMENTAR BENEFICIS, </a:t>
            </a:r>
            <a:r>
              <a:rPr lang="es-ES" baseline="0" dirty="0" err="1"/>
              <a:t>reduir</a:t>
            </a:r>
            <a:r>
              <a:rPr lang="es-ES" baseline="0" dirty="0"/>
              <a:t> </a:t>
            </a:r>
            <a:r>
              <a:rPr lang="es-ES" baseline="0" dirty="0" err="1"/>
              <a:t>despeses</a:t>
            </a:r>
            <a:r>
              <a:rPr lang="es-ES" baseline="0" dirty="0"/>
              <a:t>, </a:t>
            </a:r>
            <a:r>
              <a:rPr lang="es-ES" baseline="0" dirty="0" err="1"/>
              <a:t>vendre</a:t>
            </a:r>
            <a:r>
              <a:rPr lang="es-ES" baseline="0" dirty="0"/>
              <a:t> </a:t>
            </a:r>
            <a:r>
              <a:rPr lang="es-ES" baseline="0" dirty="0" err="1"/>
              <a:t>més</a:t>
            </a:r>
            <a:r>
              <a:rPr lang="es-ES" baseline="0" dirty="0"/>
              <a:t>, mitigar riscos</a:t>
            </a:r>
          </a:p>
          <a:p>
            <a:r>
              <a:rPr lang="es-ES" baseline="0" dirty="0" err="1"/>
              <a:t>Campanyes</a:t>
            </a:r>
            <a:r>
              <a:rPr lang="es-ES" baseline="0" dirty="0"/>
              <a:t> per evitar </a:t>
            </a:r>
            <a:r>
              <a:rPr lang="es-ES" baseline="0" dirty="0" err="1"/>
              <a:t>pèrdua</a:t>
            </a:r>
            <a:r>
              <a:rPr lang="es-ES" baseline="0" dirty="0"/>
              <a:t> de </a:t>
            </a:r>
            <a:r>
              <a:rPr lang="es-ES" baseline="0" dirty="0" err="1"/>
              <a:t>clients</a:t>
            </a:r>
            <a:r>
              <a:rPr lang="es-ES" baseline="0" dirty="0"/>
              <a:t>? </a:t>
            </a:r>
            <a:r>
              <a:rPr lang="es-ES" baseline="0" dirty="0" err="1"/>
              <a:t>Abans</a:t>
            </a:r>
            <a:r>
              <a:rPr lang="es-ES" baseline="0" dirty="0"/>
              <a:t> </a:t>
            </a:r>
            <a:r>
              <a:rPr lang="es-ES" baseline="0" dirty="0" err="1"/>
              <a:t>oferien</a:t>
            </a:r>
            <a:r>
              <a:rPr lang="es-ES" baseline="0" dirty="0"/>
              <a:t> 3 </a:t>
            </a:r>
            <a:r>
              <a:rPr lang="es-ES" baseline="0" dirty="0" err="1"/>
              <a:t>mesos</a:t>
            </a:r>
            <a:r>
              <a:rPr lang="es-ES" baseline="0" dirty="0"/>
              <a:t> de </a:t>
            </a:r>
            <a:r>
              <a:rPr lang="es-ES" baseline="0" dirty="0" err="1"/>
              <a:t>descompte</a:t>
            </a:r>
            <a:r>
              <a:rPr lang="es-ES" baseline="0" dirty="0"/>
              <a:t> (i </a:t>
            </a:r>
            <a:r>
              <a:rPr lang="es-ES" baseline="0" dirty="0" err="1"/>
              <a:t>després</a:t>
            </a:r>
            <a:r>
              <a:rPr lang="es-ES" baseline="0" dirty="0"/>
              <a:t> </a:t>
            </a:r>
            <a:r>
              <a:rPr lang="es-ES" baseline="0" dirty="0" err="1"/>
              <a:t>marxaven</a:t>
            </a:r>
            <a:r>
              <a:rPr lang="es-ES" baseline="0" dirty="0"/>
              <a:t>)</a:t>
            </a:r>
          </a:p>
          <a:p>
            <a:r>
              <a:rPr lang="es-ES" baseline="0" dirty="0"/>
              <a:t>Ara fan ML per: </a:t>
            </a:r>
          </a:p>
          <a:p>
            <a:r>
              <a:rPr lang="es-ES" baseline="0" dirty="0"/>
              <a:t>  1.- </a:t>
            </a:r>
            <a:r>
              <a:rPr lang="es-ES" baseline="0" dirty="0" err="1"/>
              <a:t>quins</a:t>
            </a:r>
            <a:r>
              <a:rPr lang="es-ES" baseline="0" dirty="0"/>
              <a:t> </a:t>
            </a:r>
            <a:r>
              <a:rPr lang="es-ES" baseline="0" dirty="0" err="1"/>
              <a:t>marxaran</a:t>
            </a:r>
            <a:r>
              <a:rPr lang="es-ES" baseline="0" dirty="0"/>
              <a:t> </a:t>
            </a:r>
            <a:r>
              <a:rPr lang="es-ES" baseline="0" dirty="0" err="1"/>
              <a:t>després</a:t>
            </a:r>
            <a:r>
              <a:rPr lang="es-ES" baseline="0" dirty="0"/>
              <a:t> de 3 </a:t>
            </a:r>
            <a:r>
              <a:rPr lang="es-ES" baseline="0" dirty="0" err="1"/>
              <a:t>mesos</a:t>
            </a:r>
            <a:endParaRPr lang="es-ES" baseline="0" dirty="0"/>
          </a:p>
          <a:p>
            <a:r>
              <a:rPr lang="es-ES" baseline="0" dirty="0"/>
              <a:t>  2.- </a:t>
            </a:r>
            <a:r>
              <a:rPr lang="es-ES" baseline="0" dirty="0" err="1"/>
              <a:t>quins</a:t>
            </a:r>
            <a:r>
              <a:rPr lang="es-ES" baseline="0" dirty="0"/>
              <a:t> es poden reconquistar</a:t>
            </a:r>
          </a:p>
          <a:p>
            <a:r>
              <a:rPr lang="es-ES" baseline="0" dirty="0"/>
              <a:t>  3.- </a:t>
            </a:r>
            <a:r>
              <a:rPr lang="es-ES" baseline="0" dirty="0" err="1"/>
              <a:t>quin</a:t>
            </a:r>
            <a:r>
              <a:rPr lang="es-ES" baseline="0" dirty="0"/>
              <a:t> </a:t>
            </a:r>
            <a:r>
              <a:rPr lang="es-ES" baseline="0" dirty="0" err="1"/>
              <a:t>incentiu</a:t>
            </a:r>
            <a:r>
              <a:rPr lang="es-ES" baseline="0" dirty="0"/>
              <a:t> es podía </a:t>
            </a:r>
            <a:r>
              <a:rPr lang="es-ES" baseline="0" dirty="0" err="1"/>
              <a:t>oferir</a:t>
            </a:r>
            <a:r>
              <a:rPr lang="es-ES" baseline="0" dirty="0"/>
              <a:t> per evitar que </a:t>
            </a:r>
            <a:r>
              <a:rPr lang="es-ES" baseline="0" dirty="0" err="1"/>
              <a:t>marxessin</a:t>
            </a:r>
            <a:endParaRPr lang="es-ES" baseline="0" dirty="0"/>
          </a:p>
          <a:p>
            <a:r>
              <a:rPr lang="es-ES" baseline="0" dirty="0"/>
              <a:t>ROI: 259% en el primer </a:t>
            </a:r>
            <a:r>
              <a:rPr lang="es-ES" baseline="0" dirty="0" err="1"/>
              <a:t>any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12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97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CE1398-3BFD-4D01-941E-1B0DA0110DBE}" type="datetime1">
              <a:rPr lang="es-ES_tradnl" smtClean="0"/>
              <a:pPr/>
              <a:t>11/01/2020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D655E-524D-4607-9BD4-0028F593F8DC}" type="slidenum">
              <a:rPr lang="es-ES_tradnl"/>
              <a:pPr/>
              <a:t>‹Nº›</a:t>
            </a:fld>
            <a:endParaRPr lang="es-ES_tradnl"/>
          </a:p>
        </p:txBody>
      </p:sp>
      <p:pic>
        <p:nvPicPr>
          <p:cNvPr id="1026" name="Picture 2" descr="L:\mkt\ICECILIA\EAE\IMAGEN CORPORATIVA\RENOVACIÓN DE IMAGEN CORPORATIVA EAE\IMAGEN 2012\PIEZAS\SIMULACIÓN WELCOME PACK\franja superior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7" y="-4192"/>
            <a:ext cx="9139783" cy="71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L:\mkt\ICECILIA\EAE\IMAGEN CORPORATIVA\RENOVACIÓN DE IMAGEN CORPORATIVA EAE\IMAGEN 2012\PIEZAS\SIMULACIÓN WELCOME PACK\franja_1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80361"/>
            <a:ext cx="7164288" cy="5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 userDrawn="1"/>
        </p:nvSpPr>
        <p:spPr>
          <a:xfrm>
            <a:off x="4067944" y="16351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Data </a:t>
            </a:r>
            <a:r>
              <a:rPr lang="es-ES" b="1" i="1" dirty="0" err="1">
                <a:solidFill>
                  <a:schemeClr val="bg1"/>
                </a:solidFill>
                <a:latin typeface="Georgia" pitchFamily="18" charset="0"/>
              </a:rPr>
              <a:t>Science</a:t>
            </a:r>
            <a:endParaRPr lang="es-ES" b="1" i="1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392B42-A534-4ADE-842D-06404F100598}" type="datetime1">
              <a:rPr lang="es-ES_tradnl" smtClean="0"/>
              <a:pPr/>
              <a:t>11/01/2020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95A57-2845-44B2-9AFC-C85176DD49C4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64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915361-04B0-4BF5-9E64-6E368254CB04}" type="datetime1">
              <a:rPr lang="es-ES_tradnl" smtClean="0"/>
              <a:pPr/>
              <a:t>11/01/2020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4C74B-1414-42B3-A37D-FFDD4EFEF82F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562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9DB434-4748-4496-908B-152D1997B8AD}" type="datetime1">
              <a:rPr lang="es-ES_tradnl" smtClean="0"/>
              <a:pPr/>
              <a:t>11/01/2020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15D2F-FB2A-447B-BF4B-541ECD2FBD50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381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CCCF48-D5E0-46F7-9FEC-055977A227A9}" type="datetime1">
              <a:rPr lang="es-ES_tradnl" smtClean="0"/>
              <a:pPr/>
              <a:t>11/01/2020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84F4C-C925-41ED-BCF0-7FAE5716C5AD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268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EA1D1-F127-47B6-8ED2-BAC9234C9F0D}" type="datetime1">
              <a:rPr lang="es-ES_tradnl" smtClean="0"/>
              <a:pPr/>
              <a:t>11/01/2020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B817A-200D-4F46-87F8-0499C0BBAEAC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10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468EB0-6D16-4974-A095-BD7707F257BD}" type="datetime1">
              <a:rPr lang="es-ES_tradnl" smtClean="0"/>
              <a:pPr/>
              <a:t>11/01/2020</a:t>
            </a:fld>
            <a:endParaRPr lang="es-ES_tradn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CA916-3E04-4EEB-813D-2C9BD668B138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324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88039D-FE56-4035-8613-52C9F71F4CAB}" type="datetime1">
              <a:rPr lang="es-ES_tradnl" smtClean="0"/>
              <a:pPr/>
              <a:t>11/01/2020</a:t>
            </a:fld>
            <a:endParaRPr lang="es-ES_tradn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20DB7-1995-4FB3-8A8E-A7D08A9142C3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3147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62325-D1BC-4C8B-BBC0-555B73319B94}" type="datetime1">
              <a:rPr lang="es-ES_tradnl" smtClean="0"/>
              <a:pPr/>
              <a:t>11/01/2020</a:t>
            </a:fld>
            <a:endParaRPr lang="es-ES_tradn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40784-24F8-4B1B-BA4D-779F0D2C384E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593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15DE9B-00C9-4777-BDBB-D23998E43BD0}" type="datetime1">
              <a:rPr lang="es-ES_tradnl" smtClean="0"/>
              <a:pPr/>
              <a:t>11/01/2020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ADA42-1BAC-41E8-A3A5-12550DC5C311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23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CC4884-714F-4101-8046-51F3DB714090}" type="datetime1">
              <a:rPr lang="es-ES_tradnl" smtClean="0"/>
              <a:pPr/>
              <a:t>11/01/2020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A6B4E-BF64-4232-BFD3-257039D7B0EA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033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E0C193-86FD-4A95-B458-6E6EC7A0A1B3}" type="datetime1">
              <a:rPr lang="es-ES_tradnl" smtClean="0"/>
              <a:pPr/>
              <a:t>11/01/2020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B247330-0BD4-485D-A7BE-6BA20C376532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iguel.Rooney@campus.eae.es" TargetMode="External"/><Relationship Id="rId4" Type="http://schemas.openxmlformats.org/officeDocument/2006/relationships/hyperlink" Target="mailto:montse.llos@campus.eae.e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gif"/><Relationship Id="rId4" Type="http://schemas.openxmlformats.org/officeDocument/2006/relationships/hyperlink" Target="https://www.youtube.com/watch?v=iaXLDz_UeYY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iguel.Rooney@campus.eae.es" TargetMode="External"/><Relationship Id="rId4" Type="http://schemas.openxmlformats.org/officeDocument/2006/relationships/hyperlink" Target="mailto:montse.llos@campus.eae.es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iguel.Rooney@campus.eae.es" TargetMode="External"/><Relationship Id="rId4" Type="http://schemas.openxmlformats.org/officeDocument/2006/relationships/hyperlink" Target="mailto:montse.llos@campus.eae.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CoAAAND-0MBijh3o-tJKMPD8htO31fBDWXwtl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cepymenews.es/seis-cada-diez-empresas-espanolas-saca-partido-inteligencia-artificial/" TargetMode="External"/><Relationship Id="rId7" Type="http://schemas.openxmlformats.org/officeDocument/2006/relationships/hyperlink" Target="https://elpais.com/tecnologia/2017/11/28/actualidad/1511866764_933798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www.elmundo.es/economia/2017/01/20/5881e16146163fd34c8b45b3.html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s://www.bbva.com/es/chatbots-machine-learning-descubre-nueva-banca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n 9" descr="portada_plasm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6919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5" name="Rectángulo 4"/>
          <p:cNvSpPr>
            <a:spLocks noChangeArrowheads="1"/>
          </p:cNvSpPr>
          <p:nvPr/>
        </p:nvSpPr>
        <p:spPr bwMode="auto">
          <a:xfrm>
            <a:off x="381000" y="2133600"/>
            <a:ext cx="8439472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4000" b="1" i="1">
                <a:solidFill>
                  <a:schemeClr val="bg1"/>
                </a:solidFill>
                <a:latin typeface="Georgia" charset="0"/>
              </a:rPr>
              <a:t>Tema 0 </a:t>
            </a:r>
            <a:r>
              <a:rPr lang="es-ES" sz="4000" b="1" i="1" dirty="0">
                <a:solidFill>
                  <a:schemeClr val="bg1"/>
                </a:solidFill>
                <a:latin typeface="Georgia" charset="0"/>
              </a:rPr>
              <a:t>– Introducción a Data </a:t>
            </a:r>
            <a:r>
              <a:rPr lang="es-ES" sz="4000" b="1" i="1" dirty="0" err="1">
                <a:solidFill>
                  <a:schemeClr val="bg1"/>
                </a:solidFill>
                <a:latin typeface="Georgia" charset="0"/>
              </a:rPr>
              <a:t>Science</a:t>
            </a:r>
            <a:r>
              <a:rPr lang="es-ES" sz="4000" b="1" i="1" dirty="0">
                <a:solidFill>
                  <a:schemeClr val="bg1"/>
                </a:solidFill>
                <a:latin typeface="Georgia" charset="0"/>
              </a:rPr>
              <a:t> y Machine </a:t>
            </a:r>
            <a:r>
              <a:rPr lang="es-ES" sz="4000" b="1" i="1" dirty="0" err="1">
                <a:solidFill>
                  <a:schemeClr val="bg1"/>
                </a:solidFill>
                <a:latin typeface="Georgia" charset="0"/>
              </a:rPr>
              <a:t>Learning</a:t>
            </a:r>
            <a:endParaRPr lang="es-ES" sz="4800" b="1" i="1" dirty="0">
              <a:solidFill>
                <a:schemeClr val="bg1"/>
              </a:solidFill>
              <a:latin typeface="Georgia" charset="0"/>
            </a:endParaRPr>
          </a:p>
          <a:p>
            <a:endParaRPr lang="es-ES" sz="4000" i="1" dirty="0">
              <a:solidFill>
                <a:srgbClr val="7F7F7F"/>
              </a:solidFill>
              <a:latin typeface="Georgia" charset="0"/>
            </a:endParaRPr>
          </a:p>
          <a:p>
            <a:r>
              <a:rPr lang="es-ES" sz="3200" b="1" i="1" dirty="0">
                <a:solidFill>
                  <a:srgbClr val="FFFFFF"/>
                </a:solidFill>
                <a:latin typeface="Georgia" charset="0"/>
              </a:rPr>
              <a:t>Máster en Big Data</a:t>
            </a:r>
          </a:p>
          <a:p>
            <a:r>
              <a:rPr lang="es-ES" sz="3200" i="1" dirty="0">
                <a:solidFill>
                  <a:srgbClr val="FFFFFF"/>
                </a:solidFill>
                <a:latin typeface="Georgia" charset="0"/>
              </a:rPr>
              <a:t>Data </a:t>
            </a:r>
            <a:r>
              <a:rPr lang="es-ES" sz="3200" i="1" dirty="0" err="1">
                <a:solidFill>
                  <a:srgbClr val="FFFFFF"/>
                </a:solidFill>
                <a:latin typeface="Georgia" charset="0"/>
              </a:rPr>
              <a:t>Science</a:t>
            </a:r>
            <a:r>
              <a:rPr lang="es-ES" sz="3200" i="1" dirty="0">
                <a:solidFill>
                  <a:srgbClr val="FFFFFF"/>
                </a:solidFill>
                <a:latin typeface="Georgia" charset="0"/>
              </a:rPr>
              <a:t> &amp; </a:t>
            </a:r>
            <a:r>
              <a:rPr lang="es-ES" sz="3200" i="1" dirty="0" err="1">
                <a:solidFill>
                  <a:srgbClr val="FFFFFF"/>
                </a:solidFill>
                <a:latin typeface="Georgia" charset="0"/>
              </a:rPr>
              <a:t>Advanced</a:t>
            </a:r>
            <a:r>
              <a:rPr lang="es-ES" sz="3200" i="1" dirty="0">
                <a:solidFill>
                  <a:srgbClr val="FFFFFF"/>
                </a:solidFill>
                <a:latin typeface="Georgia" charset="0"/>
              </a:rPr>
              <a:t> </a:t>
            </a:r>
            <a:r>
              <a:rPr lang="es-ES" sz="3200" i="1" dirty="0" err="1">
                <a:solidFill>
                  <a:srgbClr val="FFFFFF"/>
                </a:solidFill>
                <a:latin typeface="Georgia" charset="0"/>
              </a:rPr>
              <a:t>Analytics</a:t>
            </a:r>
            <a:endParaRPr lang="es-ES" sz="3200" i="1" dirty="0">
              <a:solidFill>
                <a:srgbClr val="FFFFFF"/>
              </a:solidFill>
              <a:latin typeface="Georgia" charset="0"/>
            </a:endParaRPr>
          </a:p>
          <a:p>
            <a:r>
              <a:rPr lang="es-ES" sz="2800" i="1" dirty="0">
                <a:solidFill>
                  <a:srgbClr val="FFFFFF"/>
                </a:solidFill>
                <a:latin typeface="Georgia" charset="0"/>
              </a:rPr>
              <a:t>Montse Llos i Bombardó</a:t>
            </a:r>
            <a:endParaRPr lang="es-ES" sz="2400" i="1" dirty="0">
              <a:solidFill>
                <a:srgbClr val="FFFFFF"/>
              </a:solidFill>
              <a:latin typeface="Georgia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FEB52AC-C018-4E24-A879-6E7BF2531712}"/>
              </a:ext>
            </a:extLst>
          </p:cNvPr>
          <p:cNvCxnSpPr/>
          <p:nvPr/>
        </p:nvCxnSpPr>
        <p:spPr>
          <a:xfrm>
            <a:off x="179512" y="3440151"/>
            <a:ext cx="8784976" cy="0"/>
          </a:xfrm>
          <a:prstGeom prst="line">
            <a:avLst/>
          </a:prstGeom>
          <a:ln w="3175">
            <a:gradFill>
              <a:gsLst>
                <a:gs pos="26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2" y="1931587"/>
            <a:ext cx="8033603" cy="381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1.- Conceptos</a:t>
            </a:r>
          </a:p>
        </p:txBody>
      </p:sp>
    </p:spTree>
    <p:extLst>
      <p:ext uri="{BB962C8B-B14F-4D97-AF65-F5344CB8AC3E}">
        <p14:creationId xmlns:p14="http://schemas.microsoft.com/office/powerpoint/2010/main" val="134323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data scientist sexiest job harvard business 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303" y="3347308"/>
            <a:ext cx="2112169" cy="277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1.- Conceptos - Data </a:t>
            </a:r>
            <a:r>
              <a:rPr lang="es-ES" sz="2800" b="1" i="1" dirty="0" err="1">
                <a:solidFill>
                  <a:schemeClr val="bg1"/>
                </a:solidFill>
                <a:latin typeface="Georgia" charset="0"/>
              </a:rPr>
              <a:t>Science</a:t>
            </a:r>
            <a:endParaRPr lang="es-ES" sz="2800" b="1" i="1" dirty="0">
              <a:solidFill>
                <a:schemeClr val="bg1"/>
              </a:solidFill>
              <a:latin typeface="Georgia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11560" y="2136339"/>
            <a:ext cx="72728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¿Que es?</a:t>
            </a: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Ciencia de los Datos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 Data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es la ciencia que estudia los datos.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Dar valor a los datos usando la ciencia.</a:t>
            </a: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Objetivo Data </a:t>
            </a:r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</a:rPr>
              <a:t>Scientist</a:t>
            </a:r>
            <a:endParaRPr lang="es-ES" sz="2000" b="1" i="1" dirty="0">
              <a:solidFill>
                <a:srgbClr val="E10000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45413" y="4061971"/>
            <a:ext cx="58242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Humanizar los datos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la organización para ayudar a las empresas a entender mejor a sus consumidores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Son los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intérpretes entre los datos y la acción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responsables de crear y ejecutar estrategias que permitan a las empresas comprender mejor y con más matices su negocio.</a:t>
            </a:r>
          </a:p>
        </p:txBody>
      </p:sp>
    </p:spTree>
    <p:extLst>
      <p:ext uri="{BB962C8B-B14F-4D97-AF65-F5344CB8AC3E}">
        <p14:creationId xmlns:p14="http://schemas.microsoft.com/office/powerpoint/2010/main" val="355176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360" y="3429000"/>
            <a:ext cx="3733640" cy="2664296"/>
          </a:xfrm>
          <a:prstGeom prst="rect">
            <a:avLst/>
          </a:prstGeom>
        </p:spPr>
      </p:pic>
      <p:pic>
        <p:nvPicPr>
          <p:cNvPr id="7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1.- Conceptos - Data </a:t>
            </a:r>
            <a:r>
              <a:rPr lang="es-ES" sz="2800" b="1" i="1" dirty="0" err="1">
                <a:solidFill>
                  <a:schemeClr val="bg1"/>
                </a:solidFill>
                <a:latin typeface="Georgia" charset="0"/>
              </a:rPr>
              <a:t>Science</a:t>
            </a:r>
            <a:endParaRPr lang="es-ES" sz="2800" b="1" i="1" dirty="0">
              <a:solidFill>
                <a:schemeClr val="bg1"/>
              </a:solidFill>
              <a:latin typeface="Georgia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11560" y="2136339"/>
            <a:ext cx="727280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Business </a:t>
            </a:r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</a:rPr>
              <a:t>Intelligence</a:t>
            </a:r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 (BI) vs Data </a:t>
            </a:r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</a:rPr>
              <a:t>Science</a:t>
            </a:r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 (DS)</a:t>
            </a:r>
          </a:p>
          <a:p>
            <a:pPr algn="just"/>
            <a:endParaRPr lang="es-ES" dirty="0">
              <a:latin typeface="Georgia" panose="02040502050405020303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45414" y="4255928"/>
            <a:ext cx="50428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se interpretan los datos pasados para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predecir el futuro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Predictivo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Proactivo / Prescriptivo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45412" y="2924944"/>
            <a:ext cx="81750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nos fijamos en datos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pasados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para analizar el estado del negocio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Retrospectivo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Reactivo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Dificultad para responder el por qué</a:t>
            </a: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665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1.- Conceptos - Data </a:t>
            </a:r>
            <a:r>
              <a:rPr lang="es-ES" sz="2800" b="1" i="1" dirty="0" err="1">
                <a:solidFill>
                  <a:schemeClr val="bg1"/>
                </a:solidFill>
                <a:latin typeface="Georgia" charset="0"/>
              </a:rPr>
              <a:t>Science</a:t>
            </a:r>
            <a:endParaRPr lang="es-ES" sz="2800" b="1" i="1" dirty="0">
              <a:solidFill>
                <a:schemeClr val="bg1"/>
              </a:solidFill>
              <a:latin typeface="Georgia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11560" y="2136339"/>
            <a:ext cx="727280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Business </a:t>
            </a:r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</a:rPr>
              <a:t>Intelligence</a:t>
            </a:r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 (BI) vs Data </a:t>
            </a:r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</a:rPr>
              <a:t>Science</a:t>
            </a:r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 (DS)</a:t>
            </a:r>
          </a:p>
          <a:p>
            <a:pPr algn="just"/>
            <a:endParaRPr lang="es-ES" dirty="0">
              <a:latin typeface="Georgia" panose="02040502050405020303" pitchFamily="18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85" y="2708920"/>
            <a:ext cx="6345878" cy="345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1.- Conceptos - Data </a:t>
            </a:r>
            <a:r>
              <a:rPr lang="es-ES" sz="2800" b="1" i="1" dirty="0" err="1">
                <a:solidFill>
                  <a:schemeClr val="bg1"/>
                </a:solidFill>
                <a:latin typeface="Georgia" charset="0"/>
              </a:rPr>
              <a:t>Science</a:t>
            </a:r>
            <a:endParaRPr lang="es-ES" sz="2800" b="1" i="1" dirty="0">
              <a:solidFill>
                <a:schemeClr val="bg1"/>
              </a:solidFill>
              <a:latin typeface="Georgia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11560" y="2136339"/>
            <a:ext cx="727280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Business </a:t>
            </a:r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</a:rPr>
              <a:t>Intelligence</a:t>
            </a:r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 (BI) vs Data </a:t>
            </a:r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</a:rPr>
              <a:t>Science</a:t>
            </a:r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 (DS)</a:t>
            </a:r>
          </a:p>
          <a:p>
            <a:pPr algn="just"/>
            <a:endParaRPr lang="es-ES" dirty="0">
              <a:latin typeface="Georgia" panose="02040502050405020303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097BD0C-3EF5-45A6-992C-ACA8BECA2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924944"/>
            <a:ext cx="9036497" cy="301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91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1.- Conceptos - Data </a:t>
            </a:r>
            <a:r>
              <a:rPr lang="es-ES" sz="2800" b="1" i="1" dirty="0" err="1">
                <a:solidFill>
                  <a:schemeClr val="bg1"/>
                </a:solidFill>
                <a:latin typeface="Georgia" charset="0"/>
              </a:rPr>
              <a:t>Science</a:t>
            </a:r>
            <a:endParaRPr lang="es-ES" sz="2800" b="1" i="1" dirty="0">
              <a:solidFill>
                <a:schemeClr val="bg1"/>
              </a:solidFill>
              <a:latin typeface="Georgia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11560" y="2136339"/>
            <a:ext cx="727280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Business </a:t>
            </a:r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</a:rPr>
              <a:t>Intelligence</a:t>
            </a:r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 (BI) vs Data </a:t>
            </a:r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</a:rPr>
              <a:t>Science</a:t>
            </a:r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 (DS)</a:t>
            </a:r>
            <a:endParaRPr lang="es-ES" sz="2000" i="1" dirty="0">
              <a:solidFill>
                <a:srgbClr val="E10000"/>
              </a:solidFill>
              <a:latin typeface="Georgia" panose="02040502050405020303" pitchFamily="18" charset="0"/>
            </a:endParaRPr>
          </a:p>
          <a:p>
            <a:pPr algn="just"/>
            <a:endParaRPr lang="es-ES" dirty="0">
              <a:latin typeface="Georgia" panose="02040502050405020303" pitchFamily="18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45412" y="2564904"/>
            <a:ext cx="8175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DS es un campo interdisciplinar que incluye métodos científicos para extraer conocimiento de datos tanto estructurados como no estructurados mediante estadística y Machine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483" y="3521923"/>
            <a:ext cx="2632961" cy="26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81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1.- Conceptos – IA y Machine </a:t>
            </a:r>
            <a:r>
              <a:rPr lang="es-ES" sz="2800" b="1" i="1" dirty="0" err="1">
                <a:solidFill>
                  <a:schemeClr val="bg1"/>
                </a:solidFill>
                <a:latin typeface="Georgia" charset="0"/>
              </a:rPr>
              <a:t>Learning</a:t>
            </a:r>
            <a:endParaRPr lang="es-ES" sz="2800" b="1" i="1" dirty="0">
              <a:solidFill>
                <a:schemeClr val="bg1"/>
              </a:solidFill>
              <a:latin typeface="Georgia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11560" y="2136339"/>
            <a:ext cx="727280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Inteligencia Artificial</a:t>
            </a:r>
            <a:r>
              <a:rPr lang="es-ES" b="1" dirty="0">
                <a:solidFill>
                  <a:srgbClr val="E1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(IA) involucra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máquinas que pueden realizar tareas características de la inteligencia humana</a:t>
            </a: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Machine </a:t>
            </a:r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Learning</a:t>
            </a:r>
            <a:r>
              <a:rPr lang="es-ES" sz="2000" b="1" i="1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(ML) o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Aprendizaje Automático es un campo de la inteligencia artificial</a:t>
            </a: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ML es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la habilidad de aprender sin estar explícitamente programado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827" y="4215829"/>
            <a:ext cx="4610273" cy="239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2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1.- Conceptos – IA y Machine </a:t>
            </a:r>
            <a:r>
              <a:rPr lang="es-ES" sz="2800" b="1" i="1" dirty="0" err="1">
                <a:solidFill>
                  <a:schemeClr val="bg1"/>
                </a:solidFill>
                <a:latin typeface="Georgia" charset="0"/>
              </a:rPr>
              <a:t>Learning</a:t>
            </a:r>
            <a:endParaRPr lang="es-ES" sz="2800" b="1" i="1" dirty="0">
              <a:solidFill>
                <a:schemeClr val="bg1"/>
              </a:solidFill>
              <a:latin typeface="Georgia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11560" y="2136339"/>
            <a:ext cx="7272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ML, un nuevo paradigma de programación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639" y="2708920"/>
            <a:ext cx="52006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05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1486E4B-4CD6-4906-8E7F-621150A59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299" y="2353121"/>
            <a:ext cx="3384376" cy="1006922"/>
          </a:xfrm>
          <a:prstGeom prst="rect">
            <a:avLst/>
          </a:prstGeom>
        </p:spPr>
      </p:pic>
      <p:pic>
        <p:nvPicPr>
          <p:cNvPr id="7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1.- Conceptos – IA y Machine </a:t>
            </a:r>
            <a:r>
              <a:rPr lang="es-ES" sz="2800" b="1" i="1" dirty="0" err="1">
                <a:solidFill>
                  <a:schemeClr val="bg1"/>
                </a:solidFill>
                <a:latin typeface="Georgia" charset="0"/>
              </a:rPr>
              <a:t>Learning</a:t>
            </a:r>
            <a:endParaRPr lang="es-ES" sz="2800" b="1" i="1" dirty="0">
              <a:solidFill>
                <a:schemeClr val="bg1"/>
              </a:solidFill>
              <a:latin typeface="Georgia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11560" y="2136339"/>
            <a:ext cx="7272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ML, un nuevo paradigma de programación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06B6ED-DC1E-471D-91C1-3324CEE46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74" y="2708920"/>
            <a:ext cx="3289859" cy="310286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8119BD05-808D-4502-BF63-3523B0D45E55}"/>
              </a:ext>
            </a:extLst>
          </p:cNvPr>
          <p:cNvSpPr/>
          <p:nvPr/>
        </p:nvSpPr>
        <p:spPr>
          <a:xfrm>
            <a:off x="3993332" y="3360044"/>
            <a:ext cx="43230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Pon la bolsa del té en la taza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Vierte agua en la tetera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Espera a que hierva el agua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Pon agua en la taza, sin sobrepasar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Espera cinco minutos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 te gusta, añade un poco de leche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 no eres diabético, añade azúcar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Mezcla con una cuchara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Bebe</a:t>
            </a:r>
          </a:p>
        </p:txBody>
      </p:sp>
    </p:spTree>
    <p:extLst>
      <p:ext uri="{BB962C8B-B14F-4D97-AF65-F5344CB8AC3E}">
        <p14:creationId xmlns:p14="http://schemas.microsoft.com/office/powerpoint/2010/main" val="1978191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9A5D23C-4B73-4D6C-B30F-8FD5764EB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783" y="2380711"/>
            <a:ext cx="3289859" cy="942909"/>
          </a:xfrm>
          <a:prstGeom prst="rect">
            <a:avLst/>
          </a:prstGeom>
        </p:spPr>
      </p:pic>
      <p:pic>
        <p:nvPicPr>
          <p:cNvPr id="7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1.- Conceptos – IA y Machine </a:t>
            </a:r>
            <a:r>
              <a:rPr lang="es-ES" sz="2800" b="1" i="1" dirty="0" err="1">
                <a:solidFill>
                  <a:schemeClr val="bg1"/>
                </a:solidFill>
                <a:latin typeface="Georgia" charset="0"/>
              </a:rPr>
              <a:t>Learning</a:t>
            </a:r>
            <a:endParaRPr lang="es-ES" sz="2800" b="1" i="1" dirty="0">
              <a:solidFill>
                <a:schemeClr val="bg1"/>
              </a:solidFill>
              <a:latin typeface="Georgia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11560" y="2136339"/>
            <a:ext cx="7272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ML, un nuevo paradigma de programación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917AFB-A94F-4157-B290-EC68F0883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034" y="3402423"/>
            <a:ext cx="3289859" cy="214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4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0.- Introducción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11559" y="2136339"/>
            <a:ext cx="80648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Data </a:t>
            </a:r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</a:rPr>
              <a:t>Science</a:t>
            </a:r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 &amp; </a:t>
            </a:r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</a:rPr>
              <a:t>Advanced</a:t>
            </a:r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 </a:t>
            </a:r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</a:rPr>
              <a:t>Analytics</a:t>
            </a:r>
            <a:endParaRPr lang="es-ES" sz="2000" b="1" i="1" dirty="0">
              <a:solidFill>
                <a:srgbClr val="E10000"/>
              </a:solidFill>
              <a:latin typeface="Georgia" panose="02040502050405020303" pitchFamily="18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Profesor@: 	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Montse Llos i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Bombardó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	| Miguel Rooney</a:t>
            </a: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Email: 		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montse.llos@campus.eae.es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	|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miguel.rooney@campus.eae.es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Temario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45412" y="3789040"/>
            <a:ext cx="80310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dirty="0"/>
              <a:t>Introducción a Data </a:t>
            </a:r>
            <a:r>
              <a:rPr lang="es-ES" dirty="0" err="1"/>
              <a:t>Science</a:t>
            </a:r>
            <a:r>
              <a:rPr lang="es-ES" dirty="0"/>
              <a:t> y Machine </a:t>
            </a:r>
            <a:r>
              <a:rPr lang="es-ES" dirty="0" err="1"/>
              <a:t>Learning</a:t>
            </a:r>
            <a:endParaRPr lang="es-E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dirty="0"/>
              <a:t>Algoritmos supervisados de clasificación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dirty="0"/>
              <a:t>Metodología de trabajo de un proyecto de 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dirty="0"/>
              <a:t>Introducción al Python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dirty="0"/>
              <a:t>Algoritmos supervisados de regresión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dirty="0"/>
              <a:t>Algoritmos no supervisados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dirty="0" err="1"/>
              <a:t>Reinforcement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, Deep </a:t>
            </a:r>
            <a:r>
              <a:rPr lang="es-ES" dirty="0" err="1"/>
              <a:t>Learning</a:t>
            </a:r>
            <a:r>
              <a:rPr lang="es-ES" dirty="0"/>
              <a:t> y otros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Series temporales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Tips&amp;Tricks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38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2.- Historia</a:t>
            </a:r>
          </a:p>
        </p:txBody>
      </p:sp>
      <p:sp>
        <p:nvSpPr>
          <p:cNvPr id="6" name="5 Rectángulo">
            <a:extLst>
              <a:ext uri="{FF2B5EF4-FFF2-40B4-BE49-F238E27FC236}">
                <a16:creationId xmlns:a16="http://schemas.microsoft.com/office/drawing/2014/main" id="{F61FBA8F-C1FD-4B55-B8DA-8C8769DD9DE8}"/>
              </a:ext>
            </a:extLst>
          </p:cNvPr>
          <p:cNvSpPr/>
          <p:nvPr/>
        </p:nvSpPr>
        <p:spPr>
          <a:xfrm>
            <a:off x="477888" y="2060848"/>
            <a:ext cx="8054552" cy="38164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Época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</a:t>
            </a:r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griega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y </a:t>
            </a:r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egipcia</a:t>
            </a:r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Aristóteles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describió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 conjunto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reglas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describen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funcionamiento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racionales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Ctesibio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Alejandría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(250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construyó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primera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máquina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autocontrolada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regulador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flujo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agua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racional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razonamiento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Edad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media</a:t>
            </a:r>
          </a:p>
          <a:p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Ramon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Llull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inventa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el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Ars Magna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que 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razonamiento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podía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efectuado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forma artificial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30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2.- Historia</a:t>
            </a:r>
          </a:p>
        </p:txBody>
      </p:sp>
      <p:sp>
        <p:nvSpPr>
          <p:cNvPr id="6" name="5 Rectángulo">
            <a:extLst>
              <a:ext uri="{FF2B5EF4-FFF2-40B4-BE49-F238E27FC236}">
                <a16:creationId xmlns:a16="http://schemas.microsoft.com/office/drawing/2014/main" id="{F61FBA8F-C1FD-4B55-B8DA-8C8769DD9DE8}"/>
              </a:ext>
            </a:extLst>
          </p:cNvPr>
          <p:cNvSpPr/>
          <p:nvPr/>
        </p:nvSpPr>
        <p:spPr>
          <a:xfrm>
            <a:off x="477888" y="2060848"/>
            <a:ext cx="8054552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Siglo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XIX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Baggage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inventor de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primera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máquina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analítica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mecánicas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automatizar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ciertas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computaciones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matemáticas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Lady Ada Lovelace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primera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programadora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tarjetas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perforadas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pronostica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que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podrá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actuar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otros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ámbitos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fuera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números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t d'imatges de tarjetas perforadas ordenadores">
            <a:extLst>
              <a:ext uri="{FF2B5EF4-FFF2-40B4-BE49-F238E27FC236}">
                <a16:creationId xmlns:a16="http://schemas.microsoft.com/office/drawing/2014/main" id="{6BBE3BC5-C1EA-4688-8236-D485C356D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30" y="4164762"/>
            <a:ext cx="3969139" cy="18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369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2.- Historia</a:t>
            </a:r>
          </a:p>
        </p:txBody>
      </p:sp>
      <p:sp>
        <p:nvSpPr>
          <p:cNvPr id="6" name="5 Rectángulo">
            <a:extLst>
              <a:ext uri="{FF2B5EF4-FFF2-40B4-BE49-F238E27FC236}">
                <a16:creationId xmlns:a16="http://schemas.microsoft.com/office/drawing/2014/main" id="{F61FBA8F-C1FD-4B55-B8DA-8C8769DD9DE8}"/>
              </a:ext>
            </a:extLst>
          </p:cNvPr>
          <p:cNvSpPr/>
          <p:nvPr/>
        </p:nvSpPr>
        <p:spPr>
          <a:xfrm>
            <a:off x="477888" y="1988840"/>
            <a:ext cx="8054552" cy="42780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½ </a:t>
            </a:r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mitad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</a:t>
            </a:r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siglo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XX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¿Se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automatizar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tareas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intelectuales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hechas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normalmente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humanos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Máquina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de Turing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cinta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infinita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cabezal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lector/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escriptor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que      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ejecuta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instrucciones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según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 que lee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computacional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introducido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Alan Turing      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demuestra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existen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que una     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máquina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 de Turing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Alan Turing propone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forma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discernir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máquina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muestra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no 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comportamiento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inteligente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5ED7F2-44AA-49D4-B8CC-D6B18CA7B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216" y="3715447"/>
            <a:ext cx="2555776" cy="134932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E4F95FB-A229-4410-B69A-E89CE7BBE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1691" y="5920586"/>
            <a:ext cx="1790301" cy="6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4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2.- Historia</a:t>
            </a:r>
          </a:p>
        </p:txBody>
      </p:sp>
      <p:sp>
        <p:nvSpPr>
          <p:cNvPr id="6" name="5 Rectángulo">
            <a:extLst>
              <a:ext uri="{FF2B5EF4-FFF2-40B4-BE49-F238E27FC236}">
                <a16:creationId xmlns:a16="http://schemas.microsoft.com/office/drawing/2014/main" id="{F61FBA8F-C1FD-4B55-B8DA-8C8769DD9DE8}"/>
              </a:ext>
            </a:extLst>
          </p:cNvPr>
          <p:cNvSpPr/>
          <p:nvPr/>
        </p:nvSpPr>
        <p:spPr>
          <a:xfrm>
            <a:off x="477888" y="1916832"/>
            <a:ext cx="8198568" cy="43088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Nacimiento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1952, Arthur Samuel escribe el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primer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aprende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damas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1956,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s-ES" dirty="0"/>
              <a:t>conferencia de </a:t>
            </a:r>
            <a:r>
              <a:rPr lang="es-ES" dirty="0" err="1"/>
              <a:t>Darthmouth</a:t>
            </a:r>
            <a:r>
              <a:rPr lang="es-ES" dirty="0"/>
              <a:t>, Minsky acuña el término “</a:t>
            </a:r>
            <a:r>
              <a:rPr lang="es-ES" b="1" dirty="0"/>
              <a:t>Inteligencia Artificial</a:t>
            </a:r>
            <a:r>
              <a:rPr lang="es-E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1958, </a:t>
            </a:r>
            <a:r>
              <a:rPr lang="es-ES" dirty="0"/>
              <a:t>Rosenblatt diseña el </a:t>
            </a:r>
            <a:r>
              <a:rPr lang="es-ES" b="1" dirty="0"/>
              <a:t>Perceptrón</a:t>
            </a:r>
            <a:r>
              <a:rPr lang="es-ES" dirty="0"/>
              <a:t> (1ª red neuronal)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1st AI Winter (1974-1980)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 cortan fondos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1967, se escribe el algoritmo “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Neighbour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”, precursor del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1979, Universidad de Stanford: “Stanford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Cart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1r robot móvil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35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2.- Historia</a:t>
            </a:r>
          </a:p>
        </p:txBody>
      </p:sp>
      <p:sp>
        <p:nvSpPr>
          <p:cNvPr id="6" name="5 Rectángulo">
            <a:extLst>
              <a:ext uri="{FF2B5EF4-FFF2-40B4-BE49-F238E27FC236}">
                <a16:creationId xmlns:a16="http://schemas.microsoft.com/office/drawing/2014/main" id="{F61FBA8F-C1FD-4B55-B8DA-8C8769DD9DE8}"/>
              </a:ext>
            </a:extLst>
          </p:cNvPr>
          <p:cNvSpPr/>
          <p:nvPr/>
        </p:nvSpPr>
        <p:spPr>
          <a:xfrm>
            <a:off x="477888" y="1988840"/>
            <a:ext cx="8198568" cy="40318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Explosión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de </a:t>
            </a:r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los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80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Sistemas expertos crecen en el sector corporativo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2nd AI Winter (1987-1993)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Hasta entrados los 2000 no se recupera el campo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orientado 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driven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/ data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driven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1997 Deep Blue de IBM vence al c</a:t>
            </a:r>
            <a:r>
              <a:rPr lang="es-ES" dirty="0"/>
              <a:t>ampeón mundial de ajedrez Gary Kaspárov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E10000"/>
                </a:solidFill>
                <a:latin typeface="Georgia" pitchFamily="18" charset="0"/>
              </a:rPr>
              <a:t>Explosión</a:t>
            </a:r>
            <a:r>
              <a:rPr lang="en-US" b="1" i="1" dirty="0">
                <a:solidFill>
                  <a:srgbClr val="E10000"/>
                </a:solidFill>
                <a:latin typeface="Georgia" pitchFamily="18" charset="0"/>
              </a:rPr>
              <a:t> actual y </a:t>
            </a:r>
            <a:r>
              <a:rPr lang="en-US" b="1" i="1" dirty="0" err="1">
                <a:solidFill>
                  <a:srgbClr val="E10000"/>
                </a:solidFill>
                <a:latin typeface="Georgia" pitchFamily="18" charset="0"/>
              </a:rPr>
              <a:t>adopción</a:t>
            </a:r>
            <a:r>
              <a:rPr lang="en-US" b="1" i="1" dirty="0">
                <a:solidFill>
                  <a:srgbClr val="E10000"/>
                </a:solidFill>
                <a:latin typeface="Georgia" pitchFamily="18" charset="0"/>
              </a:rPr>
              <a:t> </a:t>
            </a:r>
            <a:r>
              <a:rPr lang="en-US" b="1" i="1" dirty="0" err="1">
                <a:solidFill>
                  <a:srgbClr val="E10000"/>
                </a:solidFill>
                <a:latin typeface="Georgia" pitchFamily="18" charset="0"/>
              </a:rPr>
              <a:t>comercial</a:t>
            </a:r>
            <a:endParaRPr lang="en-US" b="1" i="1" dirty="0">
              <a:solidFill>
                <a:srgbClr val="E10000"/>
              </a:solidFill>
              <a:latin typeface="Georgia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Potencia de cálculo y abundancia de datos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28450A2-EDED-483F-9DA2-129CBBFE5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860" y="2132856"/>
            <a:ext cx="2795604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4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2.- Casos de Uso - ¿Dónde se usa ML?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39552" y="2136339"/>
            <a:ext cx="727280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El aprendizaje automático está en todas partes</a:t>
            </a:r>
          </a:p>
          <a:p>
            <a:pPr algn="just"/>
            <a:endParaRPr lang="es-ES" b="1" dirty="0">
              <a:latin typeface="Georgia" panose="02040502050405020303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39552" y="2564904"/>
            <a:ext cx="72728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Cuando tecleas las palabras en un motor de búsqueda y aparecen las próximas posibles palabras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Anuncios que aparecen en la web según tus últimas búsquedas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la clasificación de correo spam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Cuando compras un libro en Amazon, video en Net	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flix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música en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Spotify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Facebook y Twitter para decidir qué actualizaciones mostrarte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el reconocimiento facial de algunos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iphones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y/o apps</a:t>
            </a:r>
          </a:p>
          <a:p>
            <a:pPr algn="just"/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40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2.- Casos de Uso – Empresas beneficiadas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39552" y="2136339"/>
            <a:ext cx="72728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Luftansa</a:t>
            </a:r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Mantenimiento Predictivo  					(en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b="1" i="1" dirty="0" err="1">
                <a:solidFill>
                  <a:srgbClr val="E1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Airbnb</a:t>
            </a:r>
            <a:r>
              <a:rPr lang="es-ES" b="1" i="1" dirty="0">
                <a:solidFill>
                  <a:srgbClr val="E1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Detección de preferencias de los huéspedes 	(en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Axa</a:t>
            </a:r>
            <a:r>
              <a:rPr lang="es-ES" sz="2000" b="1" dirty="0">
                <a:solidFill>
                  <a:srgbClr val="E1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Optimización de precios de seguro de coche 		(en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Telefónica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Personalización de ofertas 				(en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Repsol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Eficiencia en refinería (consumir menos recursos, reducir consumo energético) 								(en desarrollo)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Booking</a:t>
            </a:r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Detección de cancelaciones 			(en desarrollo)</a:t>
            </a:r>
          </a:p>
          <a:p>
            <a:pPr algn="just"/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HP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Riesgo en empleados de abandonar trabajo		(en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048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2.- Casos de Uso – DS </a:t>
            </a:r>
            <a:r>
              <a:rPr lang="es-ES" sz="2800" b="1" i="1" dirty="0" err="1">
                <a:solidFill>
                  <a:schemeClr val="bg1"/>
                </a:solidFill>
                <a:latin typeface="Georgia" charset="0"/>
              </a:rPr>
              <a:t>Brainstorming</a:t>
            </a:r>
            <a:endParaRPr lang="es-ES" sz="2800" b="1" i="1" dirty="0">
              <a:solidFill>
                <a:schemeClr val="bg1"/>
              </a:solidFill>
              <a:latin typeface="Georgia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39552" y="2780928"/>
            <a:ext cx="82809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DOGA PARTS es una empresa española del grupo empresarial DOGA, con 60 años de experiencia en el desarrollo y fabricación de componentes para automoción. </a:t>
            </a:r>
          </a:p>
          <a:p>
            <a:pPr algn="just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DOGA PARTS asume la distribución global para el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Aftermarket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de los productos DOGA y que cumplen con los requerimientos demandados por el fabricante del vehículo:  escobillas y equipos limpiaparabrisas,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electroventiladores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elevalunas, resortes neumáticos y depósitos.</a:t>
            </a:r>
          </a:p>
          <a:p>
            <a:pPr algn="just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También en algunos casos produce y distribuye marcas propias de sus clientes  -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Carglass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(Portugal),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Pronex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(Francia),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Serca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(España), etc….</a:t>
            </a:r>
          </a:p>
          <a:p>
            <a:pPr algn="just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Sus ventas en España suponen el 60% y actualmente su mayor crecimiento es en Francia, países nórdicos, Benelux, Portugal, Norte de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Africa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y Rusia.</a:t>
            </a:r>
          </a:p>
          <a:p>
            <a:pPr algn="just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Sus clientes son Grupos de distribución y mayoristas de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autorecambios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 empresas especializadas en venta al detalle (como Amazon).</a:t>
            </a:r>
          </a:p>
          <a:p>
            <a:pPr algn="just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Los clientes pueden consultar disponibilidad del producto a tiempo real y hacer los pedidos vía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webservice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también por teléfono y email o mediante los agentes comerciales.</a:t>
            </a:r>
          </a:p>
          <a:p>
            <a:pPr algn="just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distribución de los productos demandados pueden tener carácter urgente de faltas puntuales de éste o bien pueden ser de reposición. Todos los pedidos - excepto los de reposición - se suministran en 24 h.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7" y="2045823"/>
            <a:ext cx="2015976" cy="63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14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3.- Herramientas desarrollo Data </a:t>
            </a:r>
            <a:r>
              <a:rPr lang="es-ES" sz="2800" b="1" i="1" dirty="0" err="1">
                <a:solidFill>
                  <a:schemeClr val="bg1"/>
                </a:solidFill>
                <a:latin typeface="Georgia" charset="0"/>
              </a:rPr>
              <a:t>Science</a:t>
            </a:r>
            <a:endParaRPr lang="es-ES" sz="2800" b="1" i="1" dirty="0">
              <a:solidFill>
                <a:schemeClr val="bg1"/>
              </a:solidFill>
              <a:latin typeface="Georgia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39552" y="1844824"/>
            <a:ext cx="72728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Lenguajes de programación (libres)</a:t>
            </a:r>
          </a:p>
          <a:p>
            <a:pPr algn="just"/>
            <a:endParaRPr lang="es-ES" b="1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Nacido en 1995 a partir del lenguaje 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Objetivo inicios: Análisis estadístico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Librería gráfica muy potente: 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ggplot2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Nacido en 1991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Objetivo inicios: Facilitar programación en C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Muy versátil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Theano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MLlib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708" y="2636912"/>
            <a:ext cx="766490" cy="6080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708" y="3789040"/>
            <a:ext cx="715715" cy="709775"/>
          </a:xfrm>
          <a:prstGeom prst="rect">
            <a:avLst/>
          </a:prstGeom>
        </p:spPr>
      </p:pic>
      <p:pic>
        <p:nvPicPr>
          <p:cNvPr id="9220" name="Picture 4" descr="Resultado de imagen de kera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708" y="4953128"/>
            <a:ext cx="1014612" cy="63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8" descr="Resultado de imagen de apache sp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6772" y="5593173"/>
            <a:ext cx="1037556" cy="51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76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3.- Herramientas desarrollo Data </a:t>
            </a:r>
            <a:r>
              <a:rPr lang="es-ES" sz="2800" b="1" i="1" dirty="0" err="1">
                <a:solidFill>
                  <a:schemeClr val="bg1"/>
                </a:solidFill>
                <a:latin typeface="Georgia" charset="0"/>
              </a:rPr>
              <a:t>Science</a:t>
            </a:r>
            <a:endParaRPr lang="es-ES" sz="2800" b="1" i="1" dirty="0">
              <a:solidFill>
                <a:schemeClr val="bg1"/>
              </a:solidFill>
              <a:latin typeface="Georgia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39552" y="1844824"/>
            <a:ext cx="7272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Herramientas desarrollo DS visuales, con </a:t>
            </a:r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</a:rPr>
              <a:t>drag&amp;drop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88AE2D-0C30-4904-A5D2-D4C4C1096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118" y="2302732"/>
            <a:ext cx="3775763" cy="395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2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0.- Introducción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45412" y="3928988"/>
            <a:ext cx="80310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 y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Phython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Rapid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Miner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Microsoft Azure Machine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Caso de uso completo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3130A99-9229-4D6B-BB02-BEFEE3CF1AB2}"/>
              </a:ext>
            </a:extLst>
          </p:cNvPr>
          <p:cNvSpPr/>
          <p:nvPr/>
        </p:nvSpPr>
        <p:spPr>
          <a:xfrm>
            <a:off x="611559" y="2136339"/>
            <a:ext cx="80648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Data </a:t>
            </a:r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</a:rPr>
              <a:t>Science</a:t>
            </a:r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 &amp; </a:t>
            </a:r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</a:rPr>
              <a:t>Advanced</a:t>
            </a:r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 </a:t>
            </a:r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</a:rPr>
              <a:t>Analytics</a:t>
            </a:r>
            <a:endParaRPr lang="es-ES" sz="2000" b="1" i="1" dirty="0">
              <a:solidFill>
                <a:srgbClr val="E10000"/>
              </a:solidFill>
              <a:latin typeface="Georgia" panose="02040502050405020303" pitchFamily="18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Profesor@: 	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Montse Llos i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Bombardó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	| Miguel Rooney</a:t>
            </a: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Email: 		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montse.llos@campus.eae.es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	|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miguel.rooney@campus.eae.es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Prácticas</a:t>
            </a:r>
          </a:p>
        </p:txBody>
      </p:sp>
    </p:spTree>
    <p:extLst>
      <p:ext uri="{BB962C8B-B14F-4D97-AF65-F5344CB8AC3E}">
        <p14:creationId xmlns:p14="http://schemas.microsoft.com/office/powerpoint/2010/main" val="53227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4341466"/>
            <a:ext cx="2808602" cy="1751830"/>
          </a:xfrm>
          <a:prstGeom prst="rect">
            <a:avLst/>
          </a:prstGeom>
        </p:spPr>
      </p:pic>
      <p:pic>
        <p:nvPicPr>
          <p:cNvPr id="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4.- Datos para obtener conocimiento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39552" y="2136339"/>
            <a:ext cx="7272808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¿Qué datos se pueden usar en un proyecto de DS?</a:t>
            </a:r>
          </a:p>
          <a:p>
            <a:pPr algn="just"/>
            <a:endParaRPr lang="es-ES" b="1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Bases de datos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Datos no estructurados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Big Data: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Hive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,..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scrapping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Datos de redes sociales, Google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Data, 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Datos sintéticos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Open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Imágenes, Videos, Música,…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NO BIG DATA OBLIGATORIAMENTE</a:t>
            </a:r>
          </a:p>
        </p:txBody>
      </p:sp>
    </p:spTree>
    <p:extLst>
      <p:ext uri="{BB962C8B-B14F-4D97-AF65-F5344CB8AC3E}">
        <p14:creationId xmlns:p14="http://schemas.microsoft.com/office/powerpoint/2010/main" val="2334315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4.- Datos para obtener conocimiento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228" y="3212976"/>
            <a:ext cx="3096220" cy="29827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39552" y="2136339"/>
            <a:ext cx="727280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información se obtiene de los datos</a:t>
            </a: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conocimiento se obtiene a partir de la información mediante procesos de: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Comparación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Establecimiento de conexiones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Predicción de consecuencias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El</a:t>
            </a:r>
            <a:r>
              <a:rPr lang="es-ES" sz="2000" i="1" dirty="0">
                <a:solidFill>
                  <a:srgbClr val="E1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conocimiento es útil para la acción</a:t>
            </a: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643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5.- Workshop: DS para Telecom </a:t>
            </a:r>
            <a:r>
              <a:rPr lang="es-ES" sz="2800" b="1" i="1" dirty="0" err="1">
                <a:solidFill>
                  <a:schemeClr val="bg1"/>
                </a:solidFill>
                <a:latin typeface="Georgia" charset="0"/>
              </a:rPr>
              <a:t>Churn</a:t>
            </a:r>
            <a:endParaRPr lang="es-ES" sz="2800" b="1" i="1" dirty="0">
              <a:solidFill>
                <a:schemeClr val="bg1"/>
              </a:solidFill>
              <a:latin typeface="Georgia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39552" y="2136339"/>
            <a:ext cx="7272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Desarrollaremos un proyecto de DS para detectar 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o posibilidad de perder un cliente en una empresa de Telecomunicaciones.</a:t>
            </a: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Un nuevo cliente cuesta entre 5 y 25 veces más que mantenerlo</a:t>
            </a: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54" y="4254188"/>
            <a:ext cx="3314616" cy="1622907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39552" y="3591014"/>
            <a:ext cx="50405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¿Por qué no intentar predecir la posibilidad de perder un cliente antes de perderlo?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Campaña de marketing proactiva destinada a segmentos de clientes =&gt; oferta óptima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Analizar las causas de abandono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Conocer los puntos débiles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Fidelización más personalizada y focalizada a puntos más críticos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475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6.- Resumen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11560" y="2136339"/>
            <a:ext cx="7272808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</a:rPr>
              <a:t>Indice</a:t>
            </a:r>
            <a:endParaRPr lang="es-ES" sz="2000" b="1" i="1" dirty="0">
              <a:solidFill>
                <a:srgbClr val="E10000"/>
              </a:solidFill>
              <a:latin typeface="Georgia" panose="02040502050405020303" pitchFamily="18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Historia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Casos de uso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Herramientas de desarrollo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Datos para obtener conocimiento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20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0.- Introducción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32C8506-B6DC-462C-B457-EB5FBC06D157}"/>
              </a:ext>
            </a:extLst>
          </p:cNvPr>
          <p:cNvSpPr/>
          <p:nvPr/>
        </p:nvSpPr>
        <p:spPr>
          <a:xfrm>
            <a:off x="611559" y="2136339"/>
            <a:ext cx="806489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Data </a:t>
            </a:r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</a:rPr>
              <a:t>Science</a:t>
            </a:r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 &amp; </a:t>
            </a:r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</a:rPr>
              <a:t>Advanced</a:t>
            </a:r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 </a:t>
            </a:r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</a:rPr>
              <a:t>Analytics</a:t>
            </a:r>
            <a:endParaRPr lang="es-ES" sz="2000" b="1" i="1" dirty="0">
              <a:solidFill>
                <a:srgbClr val="E10000"/>
              </a:solidFill>
              <a:latin typeface="Georgia" panose="02040502050405020303" pitchFamily="18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Profesor@: 	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Montse Llos i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Bombardó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	| Miguel Rooney</a:t>
            </a: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Email: 		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montse.llos@campus.eae.es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	|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miguel.rooney@campus.eae.es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27B3606-74B9-432D-9069-EDBF9E9E6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191866"/>
              </p:ext>
            </p:extLst>
          </p:nvPr>
        </p:nvGraphicFramePr>
        <p:xfrm>
          <a:off x="1278032" y="3717032"/>
          <a:ext cx="6336704" cy="2251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88534">
                  <a:extLst>
                    <a:ext uri="{9D8B030D-6E8A-4147-A177-3AD203B41FA5}">
                      <a16:colId xmlns:a16="http://schemas.microsoft.com/office/drawing/2014/main" val="879861083"/>
                    </a:ext>
                  </a:extLst>
                </a:gridCol>
                <a:gridCol w="1548170">
                  <a:extLst>
                    <a:ext uri="{9D8B030D-6E8A-4147-A177-3AD203B41FA5}">
                      <a16:colId xmlns:a16="http://schemas.microsoft.com/office/drawing/2014/main" val="4132523662"/>
                    </a:ext>
                  </a:extLst>
                </a:gridCol>
              </a:tblGrid>
              <a:tr h="5297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800" dirty="0">
                          <a:effectLst/>
                        </a:rPr>
                        <a:t>Actividad de evaluación</a:t>
                      </a:r>
                      <a:endParaRPr lang="es-ES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1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800" dirty="0">
                          <a:effectLst/>
                        </a:rPr>
                        <a:t>Ponderación</a:t>
                      </a:r>
                      <a:endParaRPr lang="es-ES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1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93651"/>
                  </a:ext>
                </a:extLst>
              </a:tr>
              <a:tr h="5297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Examen teórico</a:t>
                      </a:r>
                      <a:endParaRPr lang="es-ES" sz="1800" b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400" b="1" dirty="0">
                          <a:solidFill>
                            <a:schemeClr val="bg1"/>
                          </a:solidFill>
                          <a:effectLst/>
                        </a:rPr>
                        <a:t>15%</a:t>
                      </a:r>
                      <a:endParaRPr lang="es-ES" sz="2400" b="1" dirty="0"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DAE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66394"/>
                  </a:ext>
                </a:extLst>
              </a:tr>
              <a:tr h="5959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Trabajo práctico</a:t>
                      </a:r>
                      <a:endParaRPr lang="es-ES" sz="1800" b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400" b="1" dirty="0">
                          <a:solidFill>
                            <a:schemeClr val="bg1"/>
                          </a:solidFill>
                          <a:effectLst/>
                        </a:rPr>
                        <a:t>60%</a:t>
                      </a:r>
                      <a:endParaRPr lang="es-ES" sz="2400" b="1" dirty="0"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362692"/>
                  </a:ext>
                </a:extLst>
              </a:tr>
              <a:tr h="5959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Participación y ejercicios desarrollados en clase</a:t>
                      </a:r>
                      <a:endParaRPr lang="es-ES" sz="1800" b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400" b="1" dirty="0">
                          <a:solidFill>
                            <a:schemeClr val="bg1"/>
                          </a:solidFill>
                          <a:effectLst/>
                        </a:rPr>
                        <a:t>25%</a:t>
                      </a:r>
                      <a:endParaRPr lang="es-ES" sz="2400" b="1" dirty="0"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893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32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0.- Introducción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32C8506-B6DC-462C-B457-EB5FBC06D157}"/>
              </a:ext>
            </a:extLst>
          </p:cNvPr>
          <p:cNvSpPr/>
          <p:nvPr/>
        </p:nvSpPr>
        <p:spPr>
          <a:xfrm>
            <a:off x="611559" y="2136339"/>
            <a:ext cx="80648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Data </a:t>
            </a:r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</a:rPr>
              <a:t>Science</a:t>
            </a:r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 &amp; </a:t>
            </a:r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</a:rPr>
              <a:t>Advanced</a:t>
            </a:r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 </a:t>
            </a:r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</a:rPr>
              <a:t>Analytics</a:t>
            </a:r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 – Entregas</a:t>
            </a: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27B3606-74B9-432D-9069-EDBF9E9E6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54031"/>
              </p:ext>
            </p:extLst>
          </p:nvPr>
        </p:nvGraphicFramePr>
        <p:xfrm>
          <a:off x="1475656" y="2774051"/>
          <a:ext cx="5976665" cy="331237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96770">
                  <a:extLst>
                    <a:ext uri="{9D8B030D-6E8A-4147-A177-3AD203B41FA5}">
                      <a16:colId xmlns:a16="http://schemas.microsoft.com/office/drawing/2014/main" val="879861083"/>
                    </a:ext>
                  </a:extLst>
                </a:gridCol>
                <a:gridCol w="2717358">
                  <a:extLst>
                    <a:ext uri="{9D8B030D-6E8A-4147-A177-3AD203B41FA5}">
                      <a16:colId xmlns:a16="http://schemas.microsoft.com/office/drawing/2014/main" val="209217800"/>
                    </a:ext>
                  </a:extLst>
                </a:gridCol>
                <a:gridCol w="1962537">
                  <a:extLst>
                    <a:ext uri="{9D8B030D-6E8A-4147-A177-3AD203B41FA5}">
                      <a16:colId xmlns:a16="http://schemas.microsoft.com/office/drawing/2014/main" val="4150187764"/>
                    </a:ext>
                  </a:extLst>
                </a:gridCol>
              </a:tblGrid>
              <a:tr h="5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s-ES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1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800" dirty="0" err="1">
                          <a:solidFill>
                            <a:schemeClr val="bg1"/>
                          </a:solidFill>
                          <a:effectLst/>
                        </a:rPr>
                        <a:t>Exercise</a:t>
                      </a:r>
                      <a:endParaRPr lang="es-ES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1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effectLst/>
                        </a:rPr>
                        <a:t>Tool</a:t>
                      </a:r>
                      <a:endParaRPr lang="es-ES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1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93651"/>
                  </a:ext>
                </a:extLst>
              </a:tr>
              <a:tr h="43585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  <a:latin typeface="+mn-lt"/>
                        </a:rPr>
                        <a:t>27/01/2019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 err="1">
                          <a:effectLst/>
                          <a:latin typeface="+mn-lt"/>
                        </a:rPr>
                        <a:t>Classification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+mn-lt"/>
                        </a:rPr>
                        <a:t>RapidMiner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6310390"/>
                  </a:ext>
                </a:extLst>
              </a:tr>
              <a:tr h="35268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  <a:latin typeface="+mn-lt"/>
                        </a:rPr>
                        <a:t>03/01/2019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  <a:latin typeface="+mn-lt"/>
                        </a:rPr>
                        <a:t>Python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  <a:latin typeface="+mn-lt"/>
                        </a:rPr>
                        <a:t>Python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7445891"/>
                  </a:ext>
                </a:extLst>
              </a:tr>
              <a:tr h="31655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  <a:latin typeface="+mn-lt"/>
                        </a:rPr>
                        <a:t>17/02/2019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 err="1">
                          <a:effectLst/>
                          <a:latin typeface="+mn-lt"/>
                        </a:rPr>
                        <a:t>Regression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+mn-lt"/>
                        </a:rPr>
                        <a:t>Python 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1162658"/>
                  </a:ext>
                </a:extLst>
              </a:tr>
              <a:tr h="31655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  <a:latin typeface="+mn-lt"/>
                        </a:rPr>
                        <a:t>02/03/2019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 err="1">
                          <a:effectLst/>
                          <a:latin typeface="+mn-lt"/>
                        </a:rPr>
                        <a:t>Clustering</a:t>
                      </a:r>
                      <a:r>
                        <a:rPr lang="es-ES" sz="1600" u="none" strike="noStrike" dirty="0">
                          <a:effectLst/>
                          <a:latin typeface="+mn-lt"/>
                        </a:rPr>
                        <a:t> 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+mn-lt"/>
                        </a:rPr>
                        <a:t>Azure/RM/Python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41712861"/>
                  </a:ext>
                </a:extLst>
              </a:tr>
              <a:tr h="31655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  <a:latin typeface="+mn-lt"/>
                        </a:rPr>
                        <a:t>23/03/2019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 err="1">
                          <a:effectLst/>
                          <a:latin typeface="+mn-lt"/>
                        </a:rPr>
                        <a:t>Keras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+mn-lt"/>
                        </a:rPr>
                        <a:t>Python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8300314"/>
                  </a:ext>
                </a:extLst>
              </a:tr>
              <a:tr h="41257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  <a:latin typeface="+mn-lt"/>
                        </a:rPr>
                        <a:t>06/04/2019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  <a:latin typeface="+mn-lt"/>
                        </a:rPr>
                        <a:t>Natural </a:t>
                      </a:r>
                      <a:r>
                        <a:rPr lang="es-ES" sz="1600" u="none" strike="noStrike" dirty="0" err="1">
                          <a:effectLst/>
                          <a:latin typeface="+mn-lt"/>
                        </a:rPr>
                        <a:t>Language</a:t>
                      </a:r>
                      <a:r>
                        <a:rPr lang="es-ES" sz="1600" u="none" strike="noStrike" dirty="0">
                          <a:effectLst/>
                          <a:latin typeface="+mn-lt"/>
                        </a:rPr>
                        <a:t> Processing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+mn-lt"/>
                        </a:rPr>
                        <a:t>Azure/RM/Python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5926296"/>
                  </a:ext>
                </a:extLst>
              </a:tr>
              <a:tr h="31655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  <a:latin typeface="+mn-lt"/>
                        </a:rPr>
                        <a:t>20/04/2019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  <a:latin typeface="+mn-lt"/>
                        </a:rPr>
                        <a:t>Temporal Series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8284701"/>
                  </a:ext>
                </a:extLst>
              </a:tr>
              <a:tr h="31655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  <a:latin typeface="+mn-lt"/>
                        </a:rPr>
                        <a:t>11/05/2019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  <a:latin typeface="+mn-lt"/>
                        </a:rPr>
                        <a:t>Final </a:t>
                      </a:r>
                      <a:r>
                        <a:rPr lang="es-ES" sz="1600" u="none" strike="noStrike" dirty="0" err="1">
                          <a:effectLst/>
                          <a:latin typeface="+mn-lt"/>
                        </a:rPr>
                        <a:t>Practice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629095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94C2454-17F5-4ACD-B597-5BFF76129485}"/>
              </a:ext>
            </a:extLst>
          </p:cNvPr>
          <p:cNvSpPr txBox="1"/>
          <p:nvPr/>
        </p:nvSpPr>
        <p:spPr>
          <a:xfrm>
            <a:off x="7227396" y="6222951"/>
            <a:ext cx="188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latin typeface="Georgia" pitchFamily="18" charset="0"/>
              </a:rPr>
              <a:t>(*) Lunes, a 24h</a:t>
            </a:r>
          </a:p>
        </p:txBody>
      </p:sp>
    </p:spTree>
    <p:extLst>
      <p:ext uri="{BB962C8B-B14F-4D97-AF65-F5344CB8AC3E}">
        <p14:creationId xmlns:p14="http://schemas.microsoft.com/office/powerpoint/2010/main" val="144389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0.- Introducción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11560" y="2136339"/>
            <a:ext cx="7272808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i="1" dirty="0" err="1">
                <a:solidFill>
                  <a:srgbClr val="E10000"/>
                </a:solidFill>
                <a:latin typeface="Georgia" panose="02040502050405020303" pitchFamily="18" charset="0"/>
              </a:rPr>
              <a:t>Indice</a:t>
            </a:r>
            <a:endParaRPr lang="es-ES" sz="2000" b="1" i="1" dirty="0">
              <a:solidFill>
                <a:srgbClr val="E10000"/>
              </a:solidFill>
              <a:latin typeface="Georgia" panose="02040502050405020303" pitchFamily="18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Historia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Casos de uso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Herramientas de desarrollo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Datos para obtener conocimiento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5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6BA8C9F-AEDA-4B39-9FFE-06FBB76D0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018" y="1643896"/>
            <a:ext cx="6397963" cy="35702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“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Without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data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you’re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just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another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person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with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an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opinion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.”</a:t>
            </a:r>
            <a:r>
              <a:rPr kumimoji="0" lang="es-ES" altLang="es-E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W. Edwards Deming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“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With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data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you’re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just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another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person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with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an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interpretation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.”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i="1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Sebastian</a:t>
            </a:r>
            <a:r>
              <a:rPr kumimoji="0" lang="es-ES" altLang="es-ES" sz="2400" i="1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s-ES" altLang="es-ES" sz="2400" i="1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Land</a:t>
            </a:r>
            <a:r>
              <a:rPr kumimoji="0" lang="es-ES" altLang="es-ES" sz="2400" i="1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581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980728"/>
            <a:ext cx="8236068" cy="1316836"/>
          </a:xfrm>
          <a:prstGeom prst="rect">
            <a:avLst/>
          </a:prstGeom>
        </p:spPr>
      </p:pic>
      <p:pic>
        <p:nvPicPr>
          <p:cNvPr id="6" name="Imagen 5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931" y="3789040"/>
            <a:ext cx="7776864" cy="998434"/>
          </a:xfrm>
          <a:prstGeom prst="rect">
            <a:avLst/>
          </a:prstGeom>
        </p:spPr>
      </p:pic>
      <p:pic>
        <p:nvPicPr>
          <p:cNvPr id="7" name="Imagen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130" y="2276872"/>
            <a:ext cx="7776864" cy="1327166"/>
          </a:xfrm>
          <a:prstGeom prst="rect">
            <a:avLst/>
          </a:prstGeom>
        </p:spPr>
      </p:pic>
      <p:pic>
        <p:nvPicPr>
          <p:cNvPr id="9" name="Imagen 8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931" y="5013176"/>
            <a:ext cx="7891665" cy="11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3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73" y="999855"/>
            <a:ext cx="7434493" cy="4968551"/>
          </a:xfrm>
          <a:prstGeom prst="rect">
            <a:avLst/>
          </a:prstGeom>
        </p:spPr>
      </p:pic>
      <p:sp>
        <p:nvSpPr>
          <p:cNvPr id="4" name="Llamada ovalada 2">
            <a:extLst>
              <a:ext uri="{FF2B5EF4-FFF2-40B4-BE49-F238E27FC236}">
                <a16:creationId xmlns:a16="http://schemas.microsoft.com/office/drawing/2014/main" id="{B2F3FF35-CB78-436B-AB59-0242F824AA2B}"/>
              </a:ext>
            </a:extLst>
          </p:cNvPr>
          <p:cNvSpPr/>
          <p:nvPr/>
        </p:nvSpPr>
        <p:spPr>
          <a:xfrm>
            <a:off x="179512" y="2932771"/>
            <a:ext cx="2383377" cy="914401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" name="CuadroTexto 8">
            <a:extLst>
              <a:ext uri="{FF2B5EF4-FFF2-40B4-BE49-F238E27FC236}">
                <a16:creationId xmlns:a16="http://schemas.microsoft.com/office/drawing/2014/main" id="{C21FF0E7-5D52-4C02-B98B-ECBB43804A57}"/>
              </a:ext>
            </a:extLst>
          </p:cNvPr>
          <p:cNvSpPr txBox="1"/>
          <p:nvPr/>
        </p:nvSpPr>
        <p:spPr>
          <a:xfrm>
            <a:off x="393447" y="3133061"/>
            <a:ext cx="1966391" cy="57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dirty="0">
                <a:latin typeface="Tw Cen MT" panose="020B0602020104020603" pitchFamily="34" charset="0"/>
              </a:rPr>
              <a:t>Tortura a los datos y ellos hablarán</a:t>
            </a:r>
          </a:p>
        </p:txBody>
      </p:sp>
      <p:sp>
        <p:nvSpPr>
          <p:cNvPr id="6" name="Llamada ovalada 10">
            <a:extLst>
              <a:ext uri="{FF2B5EF4-FFF2-40B4-BE49-F238E27FC236}">
                <a16:creationId xmlns:a16="http://schemas.microsoft.com/office/drawing/2014/main" id="{CFDBB1A5-BB29-46D9-977D-7EFA47E2FF50}"/>
              </a:ext>
            </a:extLst>
          </p:cNvPr>
          <p:cNvSpPr/>
          <p:nvPr/>
        </p:nvSpPr>
        <p:spPr>
          <a:xfrm rot="10800000">
            <a:off x="108014" y="4628609"/>
            <a:ext cx="2497136" cy="1339797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7" name="CuadroTexto 12">
            <a:extLst>
              <a:ext uri="{FF2B5EF4-FFF2-40B4-BE49-F238E27FC236}">
                <a16:creationId xmlns:a16="http://schemas.microsoft.com/office/drawing/2014/main" id="{20FD6C81-4A77-4422-9FC5-DD423604F172}"/>
              </a:ext>
            </a:extLst>
          </p:cNvPr>
          <p:cNvSpPr txBox="1"/>
          <p:nvPr/>
        </p:nvSpPr>
        <p:spPr>
          <a:xfrm>
            <a:off x="234624" y="4883010"/>
            <a:ext cx="2243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dirty="0">
                <a:latin typeface="Tw Cen MT" panose="020B0602020104020603" pitchFamily="34" charset="0"/>
              </a:rPr>
              <a:t>Antes </a:t>
            </a:r>
            <a:r>
              <a:rPr lang="es-ES" sz="1600" dirty="0" err="1">
                <a:latin typeface="Tw Cen MT" panose="020B0602020104020603" pitchFamily="34" charset="0"/>
              </a:rPr>
              <a:t>Excels</a:t>
            </a:r>
            <a:r>
              <a:rPr lang="es-ES" sz="1600" dirty="0">
                <a:latin typeface="Tw Cen MT" panose="020B0602020104020603" pitchFamily="34" charset="0"/>
              </a:rPr>
              <a:t>.. ahora AI</a:t>
            </a:r>
          </a:p>
          <a:p>
            <a:pPr algn="ctr"/>
            <a:r>
              <a:rPr lang="es-ES" sz="1600" dirty="0">
                <a:latin typeface="Tw Cen MT" panose="020B0602020104020603" pitchFamily="34" charset="0"/>
              </a:rPr>
              <a:t>Mismo Objetivo: AUMENTAR BENEFICIOS!</a:t>
            </a:r>
          </a:p>
        </p:txBody>
      </p:sp>
      <p:sp>
        <p:nvSpPr>
          <p:cNvPr id="8" name="Llamada ovalada 15">
            <a:extLst>
              <a:ext uri="{FF2B5EF4-FFF2-40B4-BE49-F238E27FC236}">
                <a16:creationId xmlns:a16="http://schemas.microsoft.com/office/drawing/2014/main" id="{959B1955-9D39-4EBB-9BB7-8ED76E671B5C}"/>
              </a:ext>
            </a:extLst>
          </p:cNvPr>
          <p:cNvSpPr/>
          <p:nvPr/>
        </p:nvSpPr>
        <p:spPr>
          <a:xfrm>
            <a:off x="2776824" y="2439716"/>
            <a:ext cx="3087664" cy="986109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9" name="CuadroTexto 16">
            <a:extLst>
              <a:ext uri="{FF2B5EF4-FFF2-40B4-BE49-F238E27FC236}">
                <a16:creationId xmlns:a16="http://schemas.microsoft.com/office/drawing/2014/main" id="{5494F1A8-7322-416C-9CCF-EED7498920C3}"/>
              </a:ext>
            </a:extLst>
          </p:cNvPr>
          <p:cNvSpPr txBox="1"/>
          <p:nvPr/>
        </p:nvSpPr>
        <p:spPr>
          <a:xfrm>
            <a:off x="2911875" y="2572485"/>
            <a:ext cx="2817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dirty="0">
                <a:latin typeface="Tw Cen MT" panose="020B0602020104020603" pitchFamily="34" charset="0"/>
              </a:rPr>
              <a:t>¿Cómo no perder un cliente?</a:t>
            </a:r>
          </a:p>
          <a:p>
            <a:pPr algn="ctr"/>
            <a:r>
              <a:rPr lang="es-ES" sz="1600" dirty="0">
                <a:latin typeface="Tw Cen MT" panose="020B0602020104020603" pitchFamily="34" charset="0"/>
              </a:rPr>
              <a:t>Ofertas, pero después se van…</a:t>
            </a:r>
          </a:p>
        </p:txBody>
      </p:sp>
      <p:sp>
        <p:nvSpPr>
          <p:cNvPr id="10" name="Llamada ovalada 19">
            <a:extLst>
              <a:ext uri="{FF2B5EF4-FFF2-40B4-BE49-F238E27FC236}">
                <a16:creationId xmlns:a16="http://schemas.microsoft.com/office/drawing/2014/main" id="{18E7ECBA-AA2A-4A9A-887B-6270D95C2726}"/>
              </a:ext>
            </a:extLst>
          </p:cNvPr>
          <p:cNvSpPr/>
          <p:nvPr/>
        </p:nvSpPr>
        <p:spPr>
          <a:xfrm>
            <a:off x="5930481" y="723373"/>
            <a:ext cx="3087664" cy="1548677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1" name="CuadroTexto 20">
            <a:extLst>
              <a:ext uri="{FF2B5EF4-FFF2-40B4-BE49-F238E27FC236}">
                <a16:creationId xmlns:a16="http://schemas.microsoft.com/office/drawing/2014/main" id="{9811C354-DC44-43F1-8975-0629FB7225AC}"/>
              </a:ext>
            </a:extLst>
          </p:cNvPr>
          <p:cNvSpPr txBox="1"/>
          <p:nvPr/>
        </p:nvSpPr>
        <p:spPr>
          <a:xfrm>
            <a:off x="6065532" y="856142"/>
            <a:ext cx="2952613" cy="132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dirty="0">
                <a:latin typeface="Tw Cen MT" panose="020B0602020104020603" pitchFamily="34" charset="0"/>
              </a:rPr>
              <a:t>Predicciones para:</a:t>
            </a:r>
          </a:p>
          <a:p>
            <a:pPr algn="ctr"/>
            <a:r>
              <a:rPr lang="es-ES" sz="1600" dirty="0">
                <a:latin typeface="Tw Cen MT" panose="020B0602020104020603" pitchFamily="34" charset="0"/>
              </a:rPr>
              <a:t>. ¿Cuáles se irán en 3 meses?</a:t>
            </a:r>
          </a:p>
          <a:p>
            <a:pPr algn="ctr"/>
            <a:r>
              <a:rPr lang="es-ES" sz="1600" dirty="0">
                <a:latin typeface="Tw Cen MT" panose="020B0602020104020603" pitchFamily="34" charset="0"/>
              </a:rPr>
              <a:t>. ¿Cuáles se pueden reconquistar?</a:t>
            </a:r>
          </a:p>
          <a:p>
            <a:pPr algn="ctr"/>
            <a:r>
              <a:rPr lang="es-ES" sz="1600" dirty="0">
                <a:latin typeface="Tw Cen MT" panose="020B0602020104020603" pitchFamily="34" charset="0"/>
              </a:rPr>
              <a:t>. ¿Qué incentivos para evitar una pérdida?</a:t>
            </a:r>
          </a:p>
        </p:txBody>
      </p:sp>
      <p:sp>
        <p:nvSpPr>
          <p:cNvPr id="12" name="Llamada ovalada 13">
            <a:extLst>
              <a:ext uri="{FF2B5EF4-FFF2-40B4-BE49-F238E27FC236}">
                <a16:creationId xmlns:a16="http://schemas.microsoft.com/office/drawing/2014/main" id="{420E26B6-48EE-410B-9161-91CD617615DE}"/>
              </a:ext>
            </a:extLst>
          </p:cNvPr>
          <p:cNvSpPr/>
          <p:nvPr/>
        </p:nvSpPr>
        <p:spPr>
          <a:xfrm rot="3682839">
            <a:off x="6867290" y="3441245"/>
            <a:ext cx="2006382" cy="2590207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829ECAF-8F7D-47C1-9203-DE864E8A4FD4}"/>
              </a:ext>
            </a:extLst>
          </p:cNvPr>
          <p:cNvSpPr txBox="1"/>
          <p:nvPr/>
        </p:nvSpPr>
        <p:spPr>
          <a:xfrm>
            <a:off x="6609649" y="3951518"/>
            <a:ext cx="2521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Tw Cen MT" panose="020B0602020104020603" pitchFamily="34" charset="0"/>
              </a:rPr>
              <a:t>Resultados:</a:t>
            </a:r>
          </a:p>
          <a:p>
            <a:pPr algn="ctr"/>
            <a:r>
              <a:rPr lang="es-ES" sz="1600" dirty="0">
                <a:latin typeface="Tw Cen MT" panose="020B0602020104020603" pitchFamily="34" charset="0"/>
              </a:rPr>
              <a:t>. Reducción de fuga: 68%</a:t>
            </a:r>
          </a:p>
          <a:p>
            <a:pPr algn="ctr"/>
            <a:r>
              <a:rPr lang="es-ES" sz="1600" dirty="0">
                <a:latin typeface="Tw Cen MT" panose="020B0602020104020603" pitchFamily="34" charset="0"/>
              </a:rPr>
              <a:t>. Reducción costo readquisición: 14%</a:t>
            </a:r>
          </a:p>
          <a:p>
            <a:pPr algn="ctr"/>
            <a:r>
              <a:rPr lang="es-ES" sz="1600" dirty="0">
                <a:latin typeface="Tw Cen MT" panose="020B0602020104020603" pitchFamily="34" charset="0"/>
              </a:rPr>
              <a:t>. ROI: 259% en el primer año!</a:t>
            </a:r>
          </a:p>
        </p:txBody>
      </p:sp>
    </p:spTree>
    <p:extLst>
      <p:ext uri="{BB962C8B-B14F-4D97-AF65-F5344CB8AC3E}">
        <p14:creationId xmlns:p14="http://schemas.microsoft.com/office/powerpoint/2010/main" val="391338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r">
          <a:defRPr b="1" i="1" dirty="0" smtClean="0">
            <a:solidFill>
              <a:schemeClr val="bg1"/>
            </a:solidFill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 xmlns="a0661dc1-bc39-4022-8a91-54f4d9ab697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88685077F02B54D96FA8189BD2E4F95" ma:contentTypeVersion="1" ma:contentTypeDescription="Crear nuevo documento." ma:contentTypeScope="" ma:versionID="3056c0859f739e3169b4423cdb78c11d">
  <xsd:schema xmlns:xsd="http://www.w3.org/2001/XMLSchema" xmlns:xs="http://www.w3.org/2001/XMLSchema" xmlns:p="http://schemas.microsoft.com/office/2006/metadata/properties" xmlns:ns2="a0661dc1-bc39-4022-8a91-54f4d9ab6974" targetNamespace="http://schemas.microsoft.com/office/2006/metadata/properties" ma:root="true" ma:fieldsID="5b127db40f900ffdd9d30e655c7faf2d" ns2:_="">
    <xsd:import namespace="a0661dc1-bc39-4022-8a91-54f4d9ab6974"/>
    <xsd:element name="properties">
      <xsd:complexType>
        <xsd:sequence>
          <xsd:element name="documentManagement">
            <xsd:complexType>
              <xsd:all>
                <xsd:element ref="ns2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61dc1-bc39-4022-8a91-54f4d9ab6974" elementFormDefault="qualified">
    <xsd:import namespace="http://schemas.microsoft.com/office/2006/documentManagement/types"/>
    <xsd:import namespace="http://schemas.microsoft.com/office/infopath/2007/PartnerControls"/>
    <xsd:element name="Date" ma:index="8" nillable="true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41EA74-4F81-4F39-A12E-C067638737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2907DB-C47A-4AA0-B164-8CE7FB8A67F6}">
  <ds:schemaRefs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a0661dc1-bc39-4022-8a91-54f4d9ab6974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A0FCDA1-0110-4762-A2E2-86BC0D80EB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661dc1-bc39-4022-8a91-54f4d9ab69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31833</TotalTime>
  <Words>2194</Words>
  <Application>Microsoft Office PowerPoint</Application>
  <PresentationFormat>Presentación en pantalla (4:3)</PresentationFormat>
  <Paragraphs>386</Paragraphs>
  <Slides>33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Georgia</vt:lpstr>
      <vt:lpstr>Tw Cen MT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 m</dc:creator>
  <cp:lastModifiedBy>Montse Llos</cp:lastModifiedBy>
  <cp:revision>571</cp:revision>
  <cp:lastPrinted>2018-09-10T09:02:19Z</cp:lastPrinted>
  <dcterms:created xsi:type="dcterms:W3CDTF">2012-05-08T07:51:25Z</dcterms:created>
  <dcterms:modified xsi:type="dcterms:W3CDTF">2020-01-11T18:36:28Z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0x010100A88685077F02B54D96FA8189BD2E4F95</vt:lpwstr>
  </property>
</Properties>
</file>