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99" r:id="rId5"/>
    <p:sldId id="501" r:id="rId6"/>
    <p:sldId id="477" r:id="rId7"/>
    <p:sldId id="524" r:id="rId8"/>
    <p:sldId id="503" r:id="rId9"/>
    <p:sldId id="510" r:id="rId10"/>
    <p:sldId id="511" r:id="rId11"/>
    <p:sldId id="516" r:id="rId12"/>
    <p:sldId id="525" r:id="rId13"/>
    <p:sldId id="517" r:id="rId14"/>
    <p:sldId id="518" r:id="rId15"/>
    <p:sldId id="519" r:id="rId16"/>
    <p:sldId id="520" r:id="rId17"/>
    <p:sldId id="512" r:id="rId18"/>
    <p:sldId id="513" r:id="rId19"/>
    <p:sldId id="521" r:id="rId20"/>
    <p:sldId id="514" r:id="rId21"/>
    <p:sldId id="523" r:id="rId22"/>
    <p:sldId id="526" r:id="rId23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A4FCAF-E560-48A7-8A9B-4B6EB01D17F3}">
          <p14:sldIdLst>
            <p14:sldId id="499"/>
            <p14:sldId id="501"/>
          </p14:sldIdLst>
        </p14:section>
        <p14:section name="CRISP-DM" id="{36997407-1036-4CF4-8D53-1AFB6206CA46}">
          <p14:sldIdLst>
            <p14:sldId id="477"/>
            <p14:sldId id="524"/>
            <p14:sldId id="503"/>
            <p14:sldId id="510"/>
            <p14:sldId id="511"/>
            <p14:sldId id="516"/>
            <p14:sldId id="525"/>
            <p14:sldId id="517"/>
            <p14:sldId id="518"/>
            <p14:sldId id="519"/>
            <p14:sldId id="520"/>
            <p14:sldId id="512"/>
            <p14:sldId id="513"/>
            <p14:sldId id="521"/>
            <p14:sldId id="514"/>
            <p14:sldId id="523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EC0000"/>
    <a:srgbClr val="299FEC"/>
    <a:srgbClr val="FF3146"/>
    <a:srgbClr val="32B9E1"/>
    <a:srgbClr val="069DD8"/>
    <a:srgbClr val="008AE1"/>
    <a:srgbClr val="1C6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51" autoAdjust="0"/>
  </p:normalViewPr>
  <p:slideViewPr>
    <p:cSldViewPr snapToObjects="1"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9EED6-2B2A-4E0A-802D-649EDD23AF5E}" type="datetimeFigureOut">
              <a:rPr lang="es-ES" smtClean="0"/>
              <a:pPr/>
              <a:t>19/01/2020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C4DF3-8157-49A4-BBCD-49B4D2D52CE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91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2776F-823A-4754-81FD-0B31380701AE}" type="datetimeFigureOut">
              <a:rPr lang="es-ES" smtClean="0"/>
              <a:pPr/>
              <a:t>19/01/2020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9391-1EFC-47EC-A8DB-C7342554562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7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Explicar en general qué son los supervisados, poner ejemplos si</a:t>
            </a:r>
            <a:r>
              <a:rPr lang="es-ES" baseline="0" dirty="0"/>
              <a:t> hace falta. Después se explica un ejemplo.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19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/>
              <a:t>Las transformaciones logarítmicas son útiles cuando se aplican a distribuciones sesgadas, ya que tienden a expandir los valores que caen en el rango de magnitudes más bajas y tienden a comprimir o reducir los valores que caen en el rango de magnitudes más altas =&gt; Conseguir una distribución más gaussiana</a:t>
            </a:r>
          </a:p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5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/>
              <a:t>https://towardsdatascience.com/understanding-feature-engineering-part-2-categorical-data-f54324193e63</a:t>
            </a:r>
          </a:p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50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486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8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17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311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85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51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Repasar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variables. Algunas correlacionadas con la salida?</a:t>
            </a:r>
          </a:p>
          <a:p>
            <a:r>
              <a:rPr lang="es-E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Underfitting</a:t>
            </a:r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Faltan variables o datos de entrenamiento</a:t>
            </a:r>
          </a:p>
          <a:p>
            <a:r>
              <a:rPr lang="es-E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http://www.aprendemachinelearning.com/que-es-overfitting-y-underfitting-y-como-solucionarlo/</a:t>
            </a:r>
          </a:p>
          <a:p>
            <a:endParaRPr lang="ca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00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 err="1"/>
              <a:t>Eps</a:t>
            </a:r>
            <a:r>
              <a:rPr lang="es-ES" b="0" dirty="0"/>
              <a:t>! Muchas veces no saben qué quieren!!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99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 err="1"/>
              <a:t>Eps</a:t>
            </a:r>
            <a:r>
              <a:rPr lang="es-ES" b="0" dirty="0"/>
              <a:t>! Muchas veces no puedes disponer de todos los datos ya que otro dpto. te dice con qué datos puedes trabajar…</a:t>
            </a:r>
          </a:p>
          <a:p>
            <a:r>
              <a:rPr lang="es-ES" b="0" dirty="0" err="1"/>
              <a:t>Brainstorming</a:t>
            </a:r>
            <a:r>
              <a:rPr lang="es-ES" b="0" dirty="0"/>
              <a:t> para datos externos. Ideas locas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97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/>
              <a:t>https://towardsdatascience.com/understanding-feature-engineering-part-1-continuous-numeric-data-da4e47099a7b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35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1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0" dirty="0"/>
              <a:t>https://towardsdatascience.com/feature-selection-techniques-in-machine-learning-with-python-f24e7da3f36e</a:t>
            </a:r>
          </a:p>
          <a:p>
            <a:endParaRPr lang="es-ES" b="0" dirty="0"/>
          </a:p>
          <a:p>
            <a:r>
              <a:rPr lang="es-ES" b="0" dirty="0"/>
              <a:t>https://stats.stackexchange.com/questions/2691/making-sense-of-principal-component-analysis-eigenvectors-eigenvalues</a:t>
            </a:r>
          </a:p>
          <a:p>
            <a:r>
              <a:rPr lang="es-ES" b="0" dirty="0"/>
              <a:t>Explicar ejemplo vino</a:t>
            </a:r>
          </a:p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38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9391-1EFC-47EC-A8DB-C7342554562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06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CE1398-3BFD-4D01-941E-1B0DA0110DBE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D655E-524D-4607-9BD4-0028F593F8DC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1026" name="Picture 2" descr="L:\mkt\ICECILIA\EAE\IMAGEN CORPORATIVA\RENOVACIÓN DE IMAGEN CORPORATIVA EAE\IMAGEN 2012\PIEZAS\SIMULACIÓN WELCOME PACK\franja superior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7" y="-4192"/>
            <a:ext cx="9139783" cy="7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L:\mkt\ICECILIA\EAE\IMAGEN CORPORATIVA\RENOVACIÓN DE IMAGEN CORPORATIVA EAE\IMAGEN 2012\PIEZAS\SIMULACIÓN WELCOME PACK\franja_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80361"/>
            <a:ext cx="7164288" cy="5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 userDrawn="1"/>
        </p:nvSpPr>
        <p:spPr>
          <a:xfrm>
            <a:off x="4067944" y="1635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i="1" dirty="0">
                <a:solidFill>
                  <a:schemeClr val="bg1"/>
                </a:solidFill>
                <a:latin typeface="Georgia" pitchFamily="18" charset="0"/>
              </a:rPr>
              <a:t>Data </a:t>
            </a:r>
            <a:r>
              <a:rPr lang="es-ES" b="1" i="1" dirty="0" err="1">
                <a:solidFill>
                  <a:schemeClr val="bg1"/>
                </a:solidFill>
                <a:latin typeface="Georgia" pitchFamily="18" charset="0"/>
              </a:rPr>
              <a:t>Science</a:t>
            </a:r>
            <a:endParaRPr lang="es-ES" b="1" i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92B42-A534-4ADE-842D-06404F100598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95A57-2845-44B2-9AFC-C85176DD49C4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4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15361-04B0-4BF5-9E64-6E368254CB04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C74B-1414-42B3-A37D-FFDD4EFEF82F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6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DB434-4748-4496-908B-152D1997B8AD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15D2F-FB2A-447B-BF4B-541ECD2FBD5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8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CCCF48-D5E0-46F7-9FEC-055977A227A9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4F4C-C925-41ED-BCF0-7FAE5716C5AD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26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EA1D1-F127-47B6-8ED2-BAC9234C9F0D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817A-200D-4F46-87F8-0499C0BBAEAC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1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68EB0-6D16-4974-A095-BD7707F257BD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CA916-3E04-4EEB-813D-2C9BD668B13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2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8039D-FE56-4035-8613-52C9F71F4CAB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20DB7-1995-4FB3-8A8E-A7D08A9142C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14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62325-D1BC-4C8B-BBC0-555B73319B94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40784-24F8-4B1B-BA4D-779F0D2C384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9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15DE9B-00C9-4777-BDBB-D23998E43BD0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ADA42-1BAC-41E8-A3A5-12550DC5C311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2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C4884-714F-4101-8046-51F3DB714090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6B4E-BF64-4232-BFD3-257039D7B0EA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03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E0C193-86FD-4A95-B458-6E6EC7A0A1B3}" type="datetime1">
              <a:rPr lang="es-ES_tradnl" smtClean="0"/>
              <a:pPr/>
              <a:t>19/01/2020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B247330-0BD4-485D-A7BE-6BA20C37653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9" descr="portada_plas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9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ángulo 4"/>
          <p:cNvSpPr>
            <a:spLocks noChangeArrowheads="1"/>
          </p:cNvSpPr>
          <p:nvPr/>
        </p:nvSpPr>
        <p:spPr bwMode="auto">
          <a:xfrm>
            <a:off x="381000" y="2133600"/>
            <a:ext cx="8439472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4000" b="1" i="1">
                <a:solidFill>
                  <a:schemeClr val="bg1"/>
                </a:solidFill>
                <a:latin typeface="Georgia" charset="0"/>
              </a:rPr>
              <a:t>Tema 2 </a:t>
            </a:r>
            <a:r>
              <a:rPr lang="es-ES" sz="4000" b="1" i="1" dirty="0">
                <a:solidFill>
                  <a:schemeClr val="bg1"/>
                </a:solidFill>
                <a:latin typeface="Georgia" charset="0"/>
              </a:rPr>
              <a:t>– Metodología de trabajo de un proyecto de DS</a:t>
            </a:r>
            <a:endParaRPr lang="es-ES" sz="4800" b="1" i="1" dirty="0">
              <a:solidFill>
                <a:schemeClr val="bg1"/>
              </a:solidFill>
              <a:latin typeface="Georgia" charset="0"/>
            </a:endParaRPr>
          </a:p>
          <a:p>
            <a:endParaRPr lang="es-ES" sz="4000" i="1" dirty="0">
              <a:solidFill>
                <a:srgbClr val="7F7F7F"/>
              </a:solidFill>
              <a:latin typeface="Georgia" charset="0"/>
            </a:endParaRPr>
          </a:p>
          <a:p>
            <a:r>
              <a:rPr lang="es-ES" sz="3200" b="1" i="1" dirty="0">
                <a:solidFill>
                  <a:srgbClr val="FFFFFF"/>
                </a:solidFill>
                <a:latin typeface="Georgia" charset="0"/>
              </a:rPr>
              <a:t>Máster en Big Data</a:t>
            </a:r>
          </a:p>
          <a:p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Data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Science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&amp;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Advanced</a:t>
            </a:r>
            <a:r>
              <a:rPr lang="es-ES" sz="3200" i="1" dirty="0">
                <a:solidFill>
                  <a:srgbClr val="FFFFFF"/>
                </a:solidFill>
                <a:latin typeface="Georgia" charset="0"/>
              </a:rPr>
              <a:t> </a:t>
            </a:r>
            <a:r>
              <a:rPr lang="es-ES" sz="3200" i="1" dirty="0" err="1">
                <a:solidFill>
                  <a:srgbClr val="FFFFFF"/>
                </a:solidFill>
                <a:latin typeface="Georgia" charset="0"/>
              </a:rPr>
              <a:t>Analytics</a:t>
            </a:r>
            <a:endParaRPr lang="es-ES" sz="3200" i="1" dirty="0">
              <a:solidFill>
                <a:srgbClr val="FFFFFF"/>
              </a:solidFill>
              <a:latin typeface="Georgia" charset="0"/>
            </a:endParaRPr>
          </a:p>
          <a:p>
            <a:r>
              <a:rPr lang="es-ES" sz="2800" i="1" dirty="0">
                <a:solidFill>
                  <a:srgbClr val="FFFFFF"/>
                </a:solidFill>
                <a:latin typeface="Georgia" charset="0"/>
              </a:rPr>
              <a:t>Montse Llos i Bombardó</a:t>
            </a:r>
            <a:endParaRPr lang="es-ES" sz="2400" i="1" dirty="0">
              <a:solidFill>
                <a:srgbClr val="FFFFFF"/>
              </a:solidFill>
              <a:latin typeface="Georgia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FEB52AC-C018-4E24-A879-6E7BF2531712}"/>
              </a:ext>
            </a:extLst>
          </p:cNvPr>
          <p:cNvCxnSpPr/>
          <p:nvPr/>
        </p:nvCxnSpPr>
        <p:spPr>
          <a:xfrm>
            <a:off x="179512" y="3440151"/>
            <a:ext cx="8784976" cy="0"/>
          </a:xfrm>
          <a:prstGeom prst="line">
            <a:avLst/>
          </a:prstGeom>
          <a:ln w="3175"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3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40626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¿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Cómo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hacer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limpieza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datos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?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NULLS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Rellenar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Blancos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Especified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Medias,…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Ruido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Granularidad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irrelevantes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predicción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32008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Tipos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datos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Continuos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Discretos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Bins (o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rangos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Categorical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SI/NO  0/1  CHURN/NO CHURN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Transformación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datos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numéricos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Logarítmica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Box-Cox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distribuciones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sesgadas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Normalizaciones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trabajar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rangos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semblantes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inputs y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ninguna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eclipse las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demás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A888D02-93EC-4ABB-A2ED-7AD07A30CCC0}"/>
              </a:ext>
            </a:extLst>
          </p:cNvPr>
          <p:cNvGrpSpPr/>
          <p:nvPr/>
        </p:nvGrpSpPr>
        <p:grpSpPr>
          <a:xfrm>
            <a:off x="439768" y="3411264"/>
            <a:ext cx="5775677" cy="1691087"/>
            <a:chOff x="1676643" y="3454731"/>
            <a:chExt cx="6104250" cy="202539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38B430A-6A4B-4066-8EBF-E2EE8379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643" y="3558513"/>
              <a:ext cx="3032373" cy="192161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9CCD95-420E-4EA8-9011-4B3551D13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8520" y="3454731"/>
              <a:ext cx="3032373" cy="2025396"/>
            </a:xfrm>
            <a:prstGeom prst="rect">
              <a:avLst/>
            </a:prstGeom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5A299C45-D948-4A86-A358-21389F1F9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782" y="3361160"/>
            <a:ext cx="2509838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7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Transformación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datos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</a:t>
            </a:r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categóricos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categóricos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nominales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ordinales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Nominales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Ordinales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F9AB93-9C1A-4E31-B8CD-797D01D5A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0" y="3573672"/>
            <a:ext cx="2942481" cy="1891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E0CD78-15CB-4439-9439-59EBA282B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424" y="3988757"/>
            <a:ext cx="4723631" cy="10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6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5.- Modelado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Aplicar las técnicas de minería de datos a los </a:t>
            </a:r>
            <a:r>
              <a:rPr lang="es-ES" dirty="0" err="1"/>
              <a:t>dataset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Selección de la técnica de modelado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Diseño de la evaluación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Construcción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Evaluación del modelo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2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6.- Evaluación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De los modelos de la fase anteriores para determinar si son útiles a las necesidades del negocio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Evaluación de resultados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Revisar el proceso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Establecimiento de los siguientes pasos o acciones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9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6.- Metodología - Evaluación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Overfitting</a:t>
            </a:r>
          </a:p>
          <a:p>
            <a:endParaRPr lang="es-ES" dirty="0"/>
          </a:p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: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Ignora los errores de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Focalízate en el error de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 no consume tiempo o el </a:t>
            </a:r>
            <a:r>
              <a:rPr lang="es-ES" dirty="0" err="1"/>
              <a:t>dataset</a:t>
            </a:r>
            <a:r>
              <a:rPr lang="es-ES" dirty="0"/>
              <a:t> es pequeño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dirty="0" err="1"/>
              <a:t>cross-validation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Sino 80/20 Split para </a:t>
            </a:r>
            <a:r>
              <a:rPr lang="es-ES" dirty="0" err="1"/>
              <a:t>dataset</a:t>
            </a:r>
            <a:r>
              <a:rPr lang="es-ES" dirty="0"/>
              <a:t> mayores</a:t>
            </a:r>
          </a:p>
        </p:txBody>
      </p:sp>
    </p:spTree>
    <p:extLst>
      <p:ext uri="{BB962C8B-B14F-4D97-AF65-F5344CB8AC3E}">
        <p14:creationId xmlns:p14="http://schemas.microsoft.com/office/powerpoint/2010/main" val="2581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7.- Despliegue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Explotar utilidad de los modelos, integrándolos en las tareas de toma de decisiones de la organización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Planificación de despliegue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Planificación de la monitorización y del mantenimiento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Generación de informe 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Revisión del proyecto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3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8.- Resumen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1724030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Comprensión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Comprensión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Limpieza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PCA, Forward Selection, Backward Elimination,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Correlaciones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Overfitting/ Underfitting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Unbalanced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4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8.- Resumen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C394433-3D84-4944-A11C-40136D2E2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137387"/>
            <a:ext cx="7231534" cy="38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323776" y="1177588"/>
            <a:ext cx="8496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0.- Recordatorio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1916832"/>
            <a:ext cx="81369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Algoritmos Supervisados de Clasificación</a:t>
            </a:r>
          </a:p>
          <a:p>
            <a:endParaRPr lang="es-ES" dirty="0">
              <a:latin typeface="Georgia" pitchFamily="18" charset="0"/>
            </a:endParaRPr>
          </a:p>
          <a:p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supervision: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Knn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s-ES" sz="2000" b="1" i="1" dirty="0">
                <a:solidFill>
                  <a:srgbClr val="C00000"/>
                </a:solidFill>
                <a:latin typeface="Georgia" pitchFamily="18" charset="0"/>
              </a:rPr>
              <a:t>Evaluación modelo resultante</a:t>
            </a:r>
          </a:p>
          <a:p>
            <a:endParaRPr lang="es-ES" sz="2000" b="1" i="1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US" dirty="0"/>
              <a:t>Para </a:t>
            </a:r>
            <a:r>
              <a:rPr lang="en-US" dirty="0" err="1"/>
              <a:t>evaluar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Training&amp;Test</a:t>
            </a:r>
            <a:r>
              <a:rPr lang="en-US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AUC Curve</a:t>
            </a:r>
          </a:p>
        </p:txBody>
      </p:sp>
    </p:spTree>
    <p:extLst>
      <p:ext uri="{BB962C8B-B14F-4D97-AF65-F5344CB8AC3E}">
        <p14:creationId xmlns:p14="http://schemas.microsoft.com/office/powerpoint/2010/main" val="39872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1.- Metodología de trabajo</a:t>
            </a:r>
          </a:p>
          <a:p>
            <a:endParaRPr lang="es-ES" sz="2800" b="1" i="1" dirty="0">
              <a:solidFill>
                <a:schemeClr val="bg1"/>
              </a:solidFill>
              <a:latin typeface="Georgia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48862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err="1">
                <a:solidFill>
                  <a:srgbClr val="E10000"/>
                </a:solidFill>
                <a:latin typeface="Georgia" pitchFamily="18" charset="0"/>
              </a:rPr>
              <a:t>Fases</a:t>
            </a:r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 de un Proyecto </a:t>
            </a:r>
            <a:r>
              <a:rPr lang="es-ES" sz="2000" b="1" i="1" dirty="0">
                <a:solidFill>
                  <a:srgbClr val="E10000"/>
                </a:solidFill>
                <a:latin typeface="Georgia" panose="02040502050405020303" pitchFamily="18" charset="0"/>
              </a:rPr>
              <a:t>CRISP-DM</a:t>
            </a:r>
          </a:p>
          <a:p>
            <a:r>
              <a:rPr lang="es-ES" sz="1600" i="1" dirty="0">
                <a:solidFill>
                  <a:srgbClr val="FF0000"/>
                </a:solidFill>
              </a:rPr>
              <a:t>Cross </a:t>
            </a:r>
            <a:r>
              <a:rPr lang="es-ES" sz="1600" i="1" dirty="0" err="1">
                <a:solidFill>
                  <a:srgbClr val="FF0000"/>
                </a:solidFill>
              </a:rPr>
              <a:t>Industry</a:t>
            </a:r>
            <a:r>
              <a:rPr lang="es-ES" sz="1600" i="1" dirty="0">
                <a:solidFill>
                  <a:srgbClr val="FF0000"/>
                </a:solidFill>
              </a:rPr>
              <a:t> Standard </a:t>
            </a:r>
            <a:r>
              <a:rPr lang="es-ES" sz="1600" i="1" dirty="0" err="1">
                <a:solidFill>
                  <a:srgbClr val="FF0000"/>
                </a:solidFill>
              </a:rPr>
              <a:t>Process</a:t>
            </a:r>
            <a:r>
              <a:rPr lang="es-ES" sz="1600" i="1" dirty="0">
                <a:solidFill>
                  <a:srgbClr val="FF0000"/>
                </a:solidFill>
              </a:rPr>
              <a:t> </a:t>
            </a:r>
            <a:r>
              <a:rPr lang="es-ES" sz="1600" i="1" dirty="0" err="1">
                <a:solidFill>
                  <a:srgbClr val="FF0000"/>
                </a:solidFill>
              </a:rPr>
              <a:t>for</a:t>
            </a:r>
            <a:r>
              <a:rPr lang="es-ES" sz="1600" i="1" dirty="0">
                <a:solidFill>
                  <a:srgbClr val="FF0000"/>
                </a:solidFill>
              </a:rPr>
              <a:t> Data </a:t>
            </a:r>
            <a:r>
              <a:rPr lang="es-ES" sz="1600" i="1" dirty="0" err="1">
                <a:solidFill>
                  <a:srgbClr val="FF0000"/>
                </a:solidFill>
              </a:rPr>
              <a:t>Mining</a:t>
            </a:r>
            <a:endParaRPr lang="es-ES" sz="1600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Comprensión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Comprensión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302534-283F-450F-9CB8-A94D5F42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954" y="2564904"/>
            <a:ext cx="3816424" cy="36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87003A2-7DFD-4E00-8AC5-E7AC75A8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890587"/>
            <a:ext cx="89344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2.-Comprensión del negocio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Objetivos y requerimientos desde una perspectiva no técnica</a:t>
            </a:r>
          </a:p>
          <a:p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Establecimiento de los objetivos del negocio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/>
              <a:t>Contexto inicial, objetivos, criterios de éxito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Evaluación de la situación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/>
              <a:t>Inventario de recursos, requerimientos, supuestos, terminologías propias del negocio,…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Establecimiento de los objetivos de la minería de datos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/>
              <a:t>Objetivos y criterios de éxito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Generación del plan del proyecto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/>
              <a:t>Plan, herramientas, equipo y técnicas</a:t>
            </a: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8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3.-Comprensión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Familiarizarse con los datos teniendo presente los objetivos del negocio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Recopilación inicial de datos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Internos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Externos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Descripción de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Exploración de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Verificación de calidad de datos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6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/>
              <a:t>Obtener la vista “</a:t>
            </a:r>
            <a:r>
              <a:rPr lang="es-ES" dirty="0" err="1"/>
              <a:t>minable</a:t>
            </a:r>
            <a:r>
              <a:rPr lang="es-ES" dirty="0"/>
              <a:t>” o </a:t>
            </a:r>
            <a:r>
              <a:rPr lang="es-ES" dirty="0" err="1"/>
              <a:t>dataset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Selección de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Limpieza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Construcción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Integración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Formateo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Dos conceptos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Selection</a:t>
            </a:r>
            <a:endParaRPr lang="es-E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5FD9400-9E4E-4CB9-ABF7-94CF413F7267}"/>
              </a:ext>
            </a:extLst>
          </p:cNvPr>
          <p:cNvGrpSpPr/>
          <p:nvPr/>
        </p:nvGrpSpPr>
        <p:grpSpPr>
          <a:xfrm>
            <a:off x="4978051" y="2895054"/>
            <a:ext cx="3384376" cy="2486282"/>
            <a:chOff x="5004048" y="2787937"/>
            <a:chExt cx="2738983" cy="1960584"/>
          </a:xfrm>
        </p:grpSpPr>
        <p:pic>
          <p:nvPicPr>
            <p:cNvPr id="1028" name="Picture 4" descr="Imatge relacionada">
              <a:extLst>
                <a:ext uri="{FF2B5EF4-FFF2-40B4-BE49-F238E27FC236}">
                  <a16:creationId xmlns:a16="http://schemas.microsoft.com/office/drawing/2014/main" id="{95F3FFBE-7D6C-4FAC-AFD4-5DC29C27E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927" y="2894560"/>
              <a:ext cx="1599104" cy="1372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185F95B-0E03-4CF3-9AF8-B7CD7225816D}"/>
                </a:ext>
              </a:extLst>
            </p:cNvPr>
            <p:cNvSpPr txBox="1"/>
            <p:nvPr/>
          </p:nvSpPr>
          <p:spPr>
            <a:xfrm>
              <a:off x="5004048" y="2787937"/>
              <a:ext cx="941274" cy="14773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" b="1" i="1" dirty="0">
                <a:solidFill>
                  <a:schemeClr val="bg1"/>
                </a:solidFill>
                <a:latin typeface="Georgia" pitchFamily="18" charset="0"/>
              </a:endParaRPr>
            </a:p>
            <a:p>
              <a:pPr algn="ctr"/>
              <a:endParaRPr lang="es-ES" b="1" i="1" dirty="0">
                <a:solidFill>
                  <a:schemeClr val="bg1"/>
                </a:solidFill>
                <a:latin typeface="Georgia" pitchFamily="18" charset="0"/>
              </a:endParaRPr>
            </a:p>
            <a:p>
              <a:pPr algn="ctr"/>
              <a:r>
                <a:rPr lang="es-ES" b="1" i="1" dirty="0">
                  <a:solidFill>
                    <a:schemeClr val="bg1"/>
                  </a:solidFill>
                  <a:latin typeface="Georgia" pitchFamily="18" charset="0"/>
                </a:rPr>
                <a:t>80%</a:t>
              </a:r>
            </a:p>
            <a:p>
              <a:pPr algn="ctr"/>
              <a:endParaRPr lang="es-ES" b="1" i="1" dirty="0">
                <a:solidFill>
                  <a:schemeClr val="bg1"/>
                </a:solidFill>
                <a:latin typeface="Georgia" pitchFamily="18" charset="0"/>
              </a:endParaRPr>
            </a:p>
            <a:p>
              <a:pPr algn="ctr"/>
              <a:endParaRPr lang="es-ES" b="1" i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32E970A-2DFB-4681-940F-B1E70ADFFEAE}"/>
                </a:ext>
              </a:extLst>
            </p:cNvPr>
            <p:cNvSpPr/>
            <p:nvPr/>
          </p:nvSpPr>
          <p:spPr>
            <a:xfrm>
              <a:off x="5004048" y="4244465"/>
              <a:ext cx="941274" cy="50405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700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Feature Engineering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150E5E-C34E-44F0-A458-43C3139E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35" y="4252932"/>
            <a:ext cx="8049616" cy="20192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CE394E-C2AE-4011-B401-77C34F196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3" y="2421146"/>
            <a:ext cx="8049617" cy="19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4273" y="764704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latin typeface="Georgia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55576" y="764704"/>
            <a:ext cx="777686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endParaRPr lang="es-ES" sz="1600" dirty="0">
              <a:latin typeface="Georgia" pitchFamily="18" charset="0"/>
            </a:endParaRPr>
          </a:p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s-ES" sz="1600" dirty="0">
                <a:latin typeface="Georgia" pitchFamily="18" charset="0"/>
              </a:rPr>
              <a:t>	</a:t>
            </a:r>
          </a:p>
          <a:p>
            <a:r>
              <a:rPr lang="es-ES" sz="1600" dirty="0">
                <a:latin typeface="Georgia" pitchFamily="18" charset="0"/>
              </a:rPr>
              <a:t> </a:t>
            </a:r>
          </a:p>
          <a:p>
            <a:endParaRPr lang="es-ES" sz="1600" dirty="0">
              <a:latin typeface="Georgia" pitchFamily="18" charset="0"/>
            </a:endParaRPr>
          </a:p>
          <a:p>
            <a:endParaRPr lang="es-ES" sz="1600" dirty="0">
              <a:latin typeface="Georgia" pitchFamily="18" charset="0"/>
            </a:endParaRPr>
          </a:p>
        </p:txBody>
      </p:sp>
      <p:pic>
        <p:nvPicPr>
          <p:cNvPr id="1026" name="Picture 2" descr="C:\Users\ujrf3a\Documents\03. DISSENYS\EAE Imatge\franja_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52736"/>
            <a:ext cx="889277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4"/>
          <p:cNvSpPr>
            <a:spLocks noChangeArrowheads="1"/>
          </p:cNvSpPr>
          <p:nvPr/>
        </p:nvSpPr>
        <p:spPr bwMode="auto">
          <a:xfrm>
            <a:off x="179512" y="1177588"/>
            <a:ext cx="8820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charset="0"/>
              </a:rPr>
              <a:t>4.- Preparación de los datos</a:t>
            </a:r>
          </a:p>
        </p:txBody>
      </p:sp>
      <p:sp>
        <p:nvSpPr>
          <p:cNvPr id="8" name="5 Rectángulo"/>
          <p:cNvSpPr/>
          <p:nvPr/>
        </p:nvSpPr>
        <p:spPr>
          <a:xfrm>
            <a:off x="477888" y="2060848"/>
            <a:ext cx="805455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E10000"/>
                </a:solidFill>
                <a:latin typeface="Georgia" pitchFamily="18" charset="0"/>
              </a:rPr>
              <a:t>Feature Selection</a:t>
            </a:r>
          </a:p>
          <a:p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 </a:t>
            </a:r>
            <a:r>
              <a:rPr lang="en-US" dirty="0" err="1"/>
              <a:t>atributos</a:t>
            </a:r>
            <a:r>
              <a:rPr lang="en-US" dirty="0"/>
              <a:t> que uses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entrenamiento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Machine Learning </a:t>
            </a:r>
            <a:r>
              <a:rPr lang="en-US" dirty="0" err="1"/>
              <a:t>tienen</a:t>
            </a:r>
            <a:r>
              <a:rPr lang="en-US" dirty="0"/>
              <a:t> una </a:t>
            </a:r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rendimiento</a:t>
            </a:r>
            <a:r>
              <a:rPr lang="en-US" dirty="0"/>
              <a:t> final </a:t>
            </a:r>
            <a:r>
              <a:rPr lang="en-US" dirty="0" err="1"/>
              <a:t>obtenido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influye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rendimiento</a:t>
            </a:r>
            <a:r>
              <a:rPr lang="en-US" dirty="0"/>
              <a:t> de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seleccionarlos</a:t>
            </a:r>
            <a:r>
              <a:rPr lang="en-US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Correlaciones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  <a:endParaRPr lang="en-US" sz="2000" b="1" i="1" dirty="0">
              <a:solidFill>
                <a:srgbClr val="E10000"/>
              </a:solidFill>
              <a:latin typeface="Georgia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D3F5F6E-0785-4B41-9E70-0003EA77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248" y="4153253"/>
            <a:ext cx="2842072" cy="19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53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defRPr b="1" i="1" dirty="0" smtClean="0">
            <a:solidFill>
              <a:schemeClr val="bg1"/>
            </a:solidFill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a0661dc1-bc39-4022-8a91-54f4d9ab69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88685077F02B54D96FA8189BD2E4F95" ma:contentTypeVersion="1" ma:contentTypeDescription="Crear nuevo documento." ma:contentTypeScope="" ma:versionID="3056c0859f739e3169b4423cdb78c11d">
  <xsd:schema xmlns:xsd="http://www.w3.org/2001/XMLSchema" xmlns:xs="http://www.w3.org/2001/XMLSchema" xmlns:p="http://schemas.microsoft.com/office/2006/metadata/properties" xmlns:ns2="a0661dc1-bc39-4022-8a91-54f4d9ab6974" targetNamespace="http://schemas.microsoft.com/office/2006/metadata/properties" ma:root="true" ma:fieldsID="5b127db40f900ffdd9d30e655c7faf2d" ns2:_="">
    <xsd:import namespace="a0661dc1-bc39-4022-8a91-54f4d9ab6974"/>
    <xsd:element name="properties">
      <xsd:complexType>
        <xsd:sequence>
          <xsd:element name="documentManagement">
            <xsd:complexType>
              <xsd:all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61dc1-bc39-4022-8a91-54f4d9ab6974" elementFormDefault="qualified">
    <xsd:import namespace="http://schemas.microsoft.com/office/2006/documentManagement/types"/>
    <xsd:import namespace="http://schemas.microsoft.com/office/infopath/2007/PartnerControls"/>
    <xsd:element name="Date" ma:index="8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907DB-C47A-4AA0-B164-8CE7FB8A67F6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a0661dc1-bc39-4022-8a91-54f4d9ab6974"/>
  </ds:schemaRefs>
</ds:datastoreItem>
</file>

<file path=customXml/itemProps2.xml><?xml version="1.0" encoding="utf-8"?>
<ds:datastoreItem xmlns:ds="http://schemas.openxmlformats.org/officeDocument/2006/customXml" ds:itemID="{5141EA74-4F81-4F39-A12E-C06763873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CDA1-0110-4762-A2E2-86BC0D80E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61dc1-bc39-4022-8a91-54f4d9ab69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33734</TotalTime>
  <Words>799</Words>
  <Application>Microsoft Office PowerPoint</Application>
  <PresentationFormat>Presentación en pantalla (4:3)</PresentationFormat>
  <Paragraphs>267</Paragraphs>
  <Slides>19</Slides>
  <Notes>17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 m</dc:creator>
  <cp:lastModifiedBy>Montse Llos</cp:lastModifiedBy>
  <cp:revision>582</cp:revision>
  <cp:lastPrinted>2018-09-10T09:02:19Z</cp:lastPrinted>
  <dcterms:created xsi:type="dcterms:W3CDTF">2012-05-08T07:51:25Z</dcterms:created>
  <dcterms:modified xsi:type="dcterms:W3CDTF">2020-01-20T09:16:10Z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0x010100A88685077F02B54D96FA8189BD2E4F95</vt:lpwstr>
  </property>
</Properties>
</file>