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99" r:id="rId5"/>
    <p:sldId id="501" r:id="rId6"/>
    <p:sldId id="484" r:id="rId7"/>
    <p:sldId id="328" r:id="rId8"/>
    <p:sldId id="450" r:id="rId9"/>
    <p:sldId id="451" r:id="rId10"/>
    <p:sldId id="331" r:id="rId11"/>
    <p:sldId id="351" r:id="rId12"/>
    <p:sldId id="452" r:id="rId13"/>
    <p:sldId id="454" r:id="rId14"/>
    <p:sldId id="490" r:id="rId15"/>
    <p:sldId id="455" r:id="rId16"/>
    <p:sldId id="513" r:id="rId17"/>
    <p:sldId id="486" r:id="rId18"/>
    <p:sldId id="460" r:id="rId19"/>
    <p:sldId id="496" r:id="rId20"/>
    <p:sldId id="461" r:id="rId21"/>
    <p:sldId id="459" r:id="rId22"/>
    <p:sldId id="340" r:id="rId23"/>
    <p:sldId id="502" r:id="rId24"/>
    <p:sldId id="332" r:id="rId25"/>
    <p:sldId id="458" r:id="rId26"/>
    <p:sldId id="503" r:id="rId27"/>
    <p:sldId id="512" r:id="rId28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A4FCAF-E560-48A7-8A9B-4B6EB01D17F3}">
          <p14:sldIdLst>
            <p14:sldId id="499"/>
            <p14:sldId id="501"/>
          </p14:sldIdLst>
        </p14:section>
        <p14:section name="Sin supervisión" id="{BF554A33-9E05-488E-8954-29D6F98FB6F4}">
          <p14:sldIdLst>
            <p14:sldId id="484"/>
            <p14:sldId id="328"/>
            <p14:sldId id="450"/>
            <p14:sldId id="451"/>
            <p14:sldId id="331"/>
            <p14:sldId id="351"/>
            <p14:sldId id="452"/>
            <p14:sldId id="454"/>
            <p14:sldId id="490"/>
            <p14:sldId id="455"/>
            <p14:sldId id="513"/>
            <p14:sldId id="486"/>
            <p14:sldId id="460"/>
            <p14:sldId id="496"/>
            <p14:sldId id="461"/>
            <p14:sldId id="459"/>
            <p14:sldId id="340"/>
            <p14:sldId id="502"/>
            <p14:sldId id="332"/>
            <p14:sldId id="458"/>
            <p14:sldId id="503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EC0000"/>
    <a:srgbClr val="299FEC"/>
    <a:srgbClr val="FF3146"/>
    <a:srgbClr val="32B9E1"/>
    <a:srgbClr val="069DD8"/>
    <a:srgbClr val="008AE1"/>
    <a:srgbClr val="1C6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299BE-D962-4A7C-A2FC-AD8DFCF04480}" v="8" dt="2020-02-08T22:34:5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1" autoAdjust="0"/>
  </p:normalViewPr>
  <p:slideViewPr>
    <p:cSldViewPr snapToObjects="1"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se Llos" userId="4a96702e8d14b7d0" providerId="LiveId" clId="{63F299BE-D962-4A7C-A2FC-AD8DFCF04480}"/>
    <pc:docChg chg="undo custSel addSld delSld modSld modSection">
      <pc:chgData name="Montse Llos" userId="4a96702e8d14b7d0" providerId="LiveId" clId="{63F299BE-D962-4A7C-A2FC-AD8DFCF04480}" dt="2020-02-08T22:34:58.580" v="31" actId="20577"/>
      <pc:docMkLst>
        <pc:docMk/>
      </pc:docMkLst>
      <pc:sldChg chg="modNotesTx">
        <pc:chgData name="Montse Llos" userId="4a96702e8d14b7d0" providerId="LiveId" clId="{63F299BE-D962-4A7C-A2FC-AD8DFCF04480}" dt="2020-02-08T21:44:57.006" v="0" actId="20577"/>
        <pc:sldMkLst>
          <pc:docMk/>
          <pc:sldMk cId="2172169109" sldId="351"/>
        </pc:sldMkLst>
      </pc:sldChg>
      <pc:sldChg chg="addSp delSp modSp delAnim modAnim modNotesTx">
        <pc:chgData name="Montse Llos" userId="4a96702e8d14b7d0" providerId="LiveId" clId="{63F299BE-D962-4A7C-A2FC-AD8DFCF04480}" dt="2020-02-08T22:34:58.580" v="31" actId="20577"/>
        <pc:sldMkLst>
          <pc:docMk/>
          <pc:sldMk cId="2859123715" sldId="459"/>
        </pc:sldMkLst>
        <pc:picChg chg="add del mod">
          <ac:chgData name="Montse Llos" userId="4a96702e8d14b7d0" providerId="LiveId" clId="{63F299BE-D962-4A7C-A2FC-AD8DFCF04480}" dt="2020-02-08T22:02:04.646" v="21" actId="478"/>
          <ac:picMkLst>
            <pc:docMk/>
            <pc:sldMk cId="2859123715" sldId="459"/>
            <ac:picMk id="2" creationId="{5A372EAC-021F-400F-8A41-FF6BB1E3C705}"/>
          </ac:picMkLst>
        </pc:picChg>
      </pc:sldChg>
      <pc:sldChg chg="modSp">
        <pc:chgData name="Montse Llos" userId="4a96702e8d14b7d0" providerId="LiveId" clId="{63F299BE-D962-4A7C-A2FC-AD8DFCF04480}" dt="2020-02-08T21:57:01.937" v="12" actId="20577"/>
        <pc:sldMkLst>
          <pc:docMk/>
          <pc:sldMk cId="2380728898" sldId="460"/>
        </pc:sldMkLst>
        <pc:spChg chg="mod">
          <ac:chgData name="Montse Llos" userId="4a96702e8d14b7d0" providerId="LiveId" clId="{63F299BE-D962-4A7C-A2FC-AD8DFCF04480}" dt="2020-02-08T21:57:01.937" v="12" actId="20577"/>
          <ac:spMkLst>
            <pc:docMk/>
            <pc:sldMk cId="2380728898" sldId="460"/>
            <ac:spMk id="8" creationId="{00000000-0000-0000-0000-000000000000}"/>
          </ac:spMkLst>
        </pc:spChg>
      </pc:sldChg>
      <pc:sldChg chg="addSp delSp modSp add del modAnim">
        <pc:chgData name="Montse Llos" userId="4a96702e8d14b7d0" providerId="LiveId" clId="{63F299BE-D962-4A7C-A2FC-AD8DFCF04480}" dt="2020-02-08T22:18:00.610" v="27" actId="2696"/>
        <pc:sldMkLst>
          <pc:docMk/>
          <pc:sldMk cId="3002095018" sldId="514"/>
        </pc:sldMkLst>
        <pc:picChg chg="mod">
          <ac:chgData name="Montse Llos" userId="4a96702e8d14b7d0" providerId="LiveId" clId="{63F299BE-D962-4A7C-A2FC-AD8DFCF04480}" dt="2020-02-08T22:02:20.465" v="25" actId="1076"/>
          <ac:picMkLst>
            <pc:docMk/>
            <pc:sldMk cId="3002095018" sldId="514"/>
            <ac:picMk id="2" creationId="{5A372EAC-021F-400F-8A41-FF6BB1E3C705}"/>
          </ac:picMkLst>
        </pc:picChg>
        <pc:picChg chg="add del">
          <ac:chgData name="Montse Llos" userId="4a96702e8d14b7d0" providerId="LiveId" clId="{63F299BE-D962-4A7C-A2FC-AD8DFCF04480}" dt="2020-02-08T22:02:13.940" v="24" actId="478"/>
          <ac:picMkLst>
            <pc:docMk/>
            <pc:sldMk cId="3002095018" sldId="514"/>
            <ac:picMk id="1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9EED6-2B2A-4E0A-802D-649EDD23AF5E}" type="datetimeFigureOut">
              <a:rPr lang="es-ES" smtClean="0"/>
              <a:pPr/>
              <a:t>08/02/2020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4DF3-8157-49A4-BBCD-49B4D2D52CE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91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2776F-823A-4754-81FD-0B31380701AE}" type="datetimeFigureOut">
              <a:rPr lang="es-ES" smtClean="0"/>
              <a:pPr/>
              <a:t>08/02/2020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9391-1EFC-47EC-A8DB-C7342554562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7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9/machine-learning-recommender-system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artbeat.fritz.ai/recommender-systems-with-python-part-iii-collaborative-filtering-singular-value-decomposition-5b5dcb3f242b" TargetMode="External"/><Relationship Id="rId5" Type="http://schemas.openxmlformats.org/officeDocument/2006/relationships/hyperlink" Target="https://heartbeat.fritz.ai/recommender-systems-with-python-part-ii-collaborative-filtering-k-nearest-neighbors-algorithm-c8dcd5fd89b2" TargetMode="External"/><Relationship Id="rId4" Type="http://schemas.openxmlformats.org/officeDocument/2006/relationships/hyperlink" Target="https://heartbeat.fritz.ai/recommender-systems-with-python-part-i-content-based-filtering-5df4940bd831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EdurekaIN/kmeans-clustering-algorithm-cluster-analysis-machine-learning-algorithm-edurek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Explicar en general qué son los NO supervisados, poner ejemplos si</a:t>
            </a:r>
            <a:r>
              <a:rPr lang="es-ES" baseline="0" dirty="0"/>
              <a:t> hace falta. Después se explica un ejemplo.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50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https://medium.com/@gruizdevilla/introducci%C3%B3n-a-word2vec-skip-gram-model-4800f72c871f</a:t>
            </a:r>
          </a:p>
          <a:p>
            <a:r>
              <a:rPr lang="es-ES" dirty="0"/>
              <a:t>Word2Vec </a:t>
            </a:r>
            <a:r>
              <a:rPr lang="es-ES" dirty="0" err="1"/>
              <a:t>és</a:t>
            </a:r>
            <a:r>
              <a:rPr lang="es-ES" dirty="0"/>
              <a:t> una </a:t>
            </a:r>
            <a:r>
              <a:rPr lang="es-ES" dirty="0" err="1"/>
              <a:t>Xarxa</a:t>
            </a:r>
            <a:r>
              <a:rPr lang="es-ES" dirty="0"/>
              <a:t> neuronal que </a:t>
            </a:r>
            <a:r>
              <a:rPr lang="es-ES" dirty="0" err="1"/>
              <a:t>s’usa</a:t>
            </a:r>
            <a:r>
              <a:rPr lang="es-ES" dirty="0"/>
              <a:t> per </a:t>
            </a:r>
            <a:r>
              <a:rPr lang="es-ES" dirty="0" err="1"/>
              <a:t>imatges</a:t>
            </a:r>
            <a:r>
              <a:rPr lang="es-ES" dirty="0"/>
              <a:t>, so i </a:t>
            </a:r>
            <a:r>
              <a:rPr lang="es-ES" dirty="0" err="1"/>
              <a:t>texte</a:t>
            </a:r>
            <a:r>
              <a:rPr lang="es-ES" dirty="0"/>
              <a:t> i que</a:t>
            </a:r>
            <a:r>
              <a:rPr lang="es-ES" baseline="0" dirty="0"/>
              <a:t> transforma </a:t>
            </a:r>
            <a:r>
              <a:rPr lang="es-ES" baseline="0" dirty="0" err="1"/>
              <a:t>paraules</a:t>
            </a:r>
            <a:r>
              <a:rPr lang="es-ES" baseline="0" dirty="0"/>
              <a:t> en </a:t>
            </a:r>
            <a:r>
              <a:rPr lang="es-ES" baseline="0" dirty="0" err="1"/>
              <a:t>vectors</a:t>
            </a:r>
            <a:r>
              <a:rPr lang="es-ES" baseline="0" dirty="0"/>
              <a:t>. En el vector hi </a:t>
            </a:r>
            <a:r>
              <a:rPr lang="es-ES" baseline="0" dirty="0" err="1"/>
              <a:t>hauria</a:t>
            </a:r>
            <a:r>
              <a:rPr lang="es-ES" baseline="0" dirty="0"/>
              <a:t> totes les </a:t>
            </a:r>
            <a:r>
              <a:rPr lang="es-ES" baseline="0" dirty="0" err="1"/>
              <a:t>paraules</a:t>
            </a:r>
            <a:r>
              <a:rPr lang="es-ES" baseline="0" dirty="0"/>
              <a:t> </a:t>
            </a:r>
            <a:r>
              <a:rPr lang="es-ES" baseline="0" dirty="0" err="1"/>
              <a:t>similars</a:t>
            </a:r>
            <a:r>
              <a:rPr lang="es-ES" baseline="0" dirty="0"/>
              <a:t>. </a:t>
            </a:r>
            <a:r>
              <a:rPr lang="es-ES" baseline="0" dirty="0" err="1"/>
              <a:t>D’aquí</a:t>
            </a:r>
            <a:r>
              <a:rPr lang="es-ES" baseline="0" dirty="0"/>
              <a:t> que </a:t>
            </a:r>
            <a:r>
              <a:rPr lang="es-ES" baseline="0" dirty="0" err="1"/>
              <a:t>Capuccino</a:t>
            </a:r>
            <a:r>
              <a:rPr lang="es-ES" baseline="0" dirty="0"/>
              <a:t> i </a:t>
            </a:r>
            <a:r>
              <a:rPr lang="es-ES" baseline="0" dirty="0" err="1"/>
              <a:t>Expresso</a:t>
            </a:r>
            <a:r>
              <a:rPr lang="es-ES" baseline="0" dirty="0"/>
              <a:t> están en el </a:t>
            </a:r>
            <a:r>
              <a:rPr lang="es-ES" baseline="0" dirty="0" err="1"/>
              <a:t>mateix</a:t>
            </a:r>
            <a:r>
              <a:rPr lang="es-ES" baseline="0" dirty="0"/>
              <a:t> vector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La distancia </a:t>
            </a:r>
            <a:r>
              <a:rPr lang="es-ES" dirty="0" err="1"/>
              <a:t>cosina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mesurant</a:t>
            </a:r>
            <a:r>
              <a:rPr lang="es-ES" dirty="0"/>
              <a:t> </a:t>
            </a:r>
            <a:r>
              <a:rPr lang="es-ES" dirty="0" err="1"/>
              <a:t>angles</a:t>
            </a:r>
            <a:r>
              <a:rPr lang="es-ES" dirty="0"/>
              <a:t>.</a:t>
            </a:r>
          </a:p>
          <a:p>
            <a:r>
              <a:rPr lang="es-ES" dirty="0"/>
              <a:t>Útil en Text </a:t>
            </a:r>
            <a:r>
              <a:rPr lang="es-ES" dirty="0" err="1"/>
              <a:t>Mining</a:t>
            </a:r>
            <a:r>
              <a:rPr lang="es-ES" dirty="0"/>
              <a:t>. </a:t>
            </a:r>
            <a:r>
              <a:rPr lang="es-ES" dirty="0" err="1"/>
              <a:t>Els</a:t>
            </a:r>
            <a:r>
              <a:rPr lang="es-ES" dirty="0"/>
              <a:t> que están en el</a:t>
            </a:r>
            <a:r>
              <a:rPr lang="es-ES" baseline="0" dirty="0"/>
              <a:t> </a:t>
            </a:r>
            <a:r>
              <a:rPr lang="es-ES" baseline="0" dirty="0" err="1"/>
              <a:t>mateix</a:t>
            </a:r>
            <a:r>
              <a:rPr lang="es-ES" baseline="0" dirty="0"/>
              <a:t> </a:t>
            </a:r>
            <a:r>
              <a:rPr lang="es-ES" baseline="0" dirty="0" err="1"/>
              <a:t>eix</a:t>
            </a:r>
            <a:r>
              <a:rPr lang="es-ES" baseline="0" dirty="0"/>
              <a:t>, </a:t>
            </a:r>
            <a:r>
              <a:rPr lang="es-ES" baseline="0" dirty="0" err="1"/>
              <a:t>són</a:t>
            </a:r>
            <a:r>
              <a:rPr lang="es-ES" baseline="0" dirty="0"/>
              <a:t> </a:t>
            </a:r>
            <a:r>
              <a:rPr lang="es-ES" baseline="0" dirty="0" err="1"/>
              <a:t>similars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37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RapidMiner</a:t>
            </a:r>
            <a:r>
              <a:rPr lang="es-ES" dirty="0"/>
              <a:t>: En Chart</a:t>
            </a:r>
            <a:r>
              <a:rPr lang="es-ES" baseline="0" dirty="0"/>
              <a:t> Style, </a:t>
            </a:r>
            <a:r>
              <a:rPr lang="es-ES" baseline="0" dirty="0" err="1"/>
              <a:t>Paralell</a:t>
            </a:r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7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mismo en Python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8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74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gràfic</a:t>
            </a:r>
            <a:r>
              <a:rPr lang="es-ES" dirty="0"/>
              <a:t> </a:t>
            </a:r>
            <a:r>
              <a:rPr lang="es-ES" dirty="0" err="1"/>
              <a:t>s’obté</a:t>
            </a:r>
            <a:r>
              <a:rPr lang="es-ES" baseline="0" dirty="0"/>
              <a:t> </a:t>
            </a:r>
            <a:r>
              <a:rPr lang="es-ES" baseline="0" dirty="0" err="1"/>
              <a:t>amb</a:t>
            </a:r>
            <a:r>
              <a:rPr lang="es-ES" baseline="0" dirty="0"/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arulesViz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llibreria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R)</a:t>
            </a:r>
          </a:p>
          <a:p>
            <a:endParaRPr lang="es-ES" dirty="0"/>
          </a:p>
          <a:p>
            <a:r>
              <a:rPr lang="es-ES" dirty="0"/>
              <a:t>https://www.kdnuggets.com/2016/04/association-rules-apriori-algorithm-tutorial.html</a:t>
            </a:r>
          </a:p>
          <a:p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fruit</a:t>
            </a:r>
            <a:r>
              <a:rPr lang="es-ES" dirty="0"/>
              <a:t>: </a:t>
            </a:r>
            <a:r>
              <a:rPr lang="es-ES" dirty="0" err="1"/>
              <a:t>Fruita</a:t>
            </a:r>
            <a:r>
              <a:rPr lang="es-ES" dirty="0"/>
              <a:t> de pepita</a:t>
            </a:r>
          </a:p>
          <a:p>
            <a:r>
              <a:rPr lang="es-ES" dirty="0"/>
              <a:t>La principal</a:t>
            </a:r>
            <a:r>
              <a:rPr lang="es-ES" baseline="0" dirty="0"/>
              <a:t> </a:t>
            </a:r>
            <a:r>
              <a:rPr lang="es-ES" baseline="0" dirty="0" err="1"/>
              <a:t>transacció</a:t>
            </a:r>
            <a:r>
              <a:rPr lang="es-ES" baseline="0" dirty="0"/>
              <a:t> </a:t>
            </a:r>
            <a:r>
              <a:rPr lang="es-ES" baseline="0" dirty="0" err="1"/>
              <a:t>és</a:t>
            </a:r>
            <a:r>
              <a:rPr lang="es-ES" baseline="0" dirty="0"/>
              <a:t> entre </a:t>
            </a:r>
            <a:r>
              <a:rPr lang="es-ES" baseline="0" dirty="0" err="1"/>
              <a:t>Fruita</a:t>
            </a:r>
            <a:r>
              <a:rPr lang="es-ES" baseline="0" dirty="0"/>
              <a:t> tropical i </a:t>
            </a:r>
            <a:r>
              <a:rPr lang="es-ES" baseline="0" dirty="0" err="1"/>
              <a:t>fruites</a:t>
            </a:r>
            <a:r>
              <a:rPr lang="es-ES" baseline="0" dirty="0"/>
              <a:t> de </a:t>
            </a:r>
            <a:r>
              <a:rPr lang="es-ES" baseline="0" dirty="0" err="1"/>
              <a:t>llavors</a:t>
            </a:r>
            <a:endParaRPr lang="es-ES" baseline="0" dirty="0"/>
          </a:p>
          <a:p>
            <a:r>
              <a:rPr lang="es-ES" baseline="0" dirty="0" err="1"/>
              <a:t>Onions</a:t>
            </a:r>
            <a:r>
              <a:rPr lang="es-ES" baseline="0" dirty="0"/>
              <a:t> and </a:t>
            </a:r>
            <a:r>
              <a:rPr lang="es-ES" baseline="0" dirty="0" err="1"/>
              <a:t>other</a:t>
            </a:r>
            <a:r>
              <a:rPr lang="es-ES" baseline="0" dirty="0"/>
              <a:t> vegetables</a:t>
            </a:r>
          </a:p>
          <a:p>
            <a:r>
              <a:rPr lang="es-ES" baseline="0" dirty="0"/>
              <a:t>Si alguien compra carne para untar, es probable que también haya comprado yogur.</a:t>
            </a:r>
          </a:p>
          <a:p>
            <a:r>
              <a:rPr lang="es-ES" baseline="0" dirty="0"/>
              <a:t>Relativamente mucha gente compra salchichas junto con queso en rodajas</a:t>
            </a:r>
          </a:p>
          <a:p>
            <a:r>
              <a:rPr lang="es-ES" baseline="0" dirty="0"/>
              <a:t>Si alguien compra té, es probable que también haya comprado fruta, posiblemente inspirando la producción de té con sabor a fruta.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39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https://www.kdnuggets.com/2016/04/association-rules-apriori-algorithm-tutorial.html</a:t>
            </a:r>
          </a:p>
          <a:p>
            <a:endParaRPr lang="es-ES" dirty="0"/>
          </a:p>
          <a:p>
            <a:r>
              <a:rPr lang="es-ES" dirty="0" err="1"/>
              <a:t>Lift</a:t>
            </a:r>
            <a:r>
              <a:rPr lang="es-ES" dirty="0"/>
              <a:t>&lt;1 : menos</a:t>
            </a:r>
            <a:r>
              <a:rPr lang="es-ES" baseline="0" dirty="0"/>
              <a:t> probabilidad que se compren juntos</a:t>
            </a:r>
            <a:endParaRPr lang="es-ES" dirty="0"/>
          </a:p>
          <a:p>
            <a:r>
              <a:rPr lang="es-ES" dirty="0" err="1"/>
              <a:t>Lift</a:t>
            </a:r>
            <a:r>
              <a:rPr lang="es-ES" dirty="0"/>
              <a:t>&gt;1: más probabilidad que se compren juntos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774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</a:t>
            </a:r>
            <a:r>
              <a:rPr lang="es-ES" baseline="0" dirty="0"/>
              <a:t> Netflix: https://www.slideshare.net/justinbasilico/recommendation-at-netflix-scale</a:t>
            </a:r>
          </a:p>
          <a:p>
            <a:r>
              <a:rPr lang="es-ES" dirty="0">
                <a:hlinkClick r:id="rId3"/>
              </a:rPr>
              <a:t>https://www.kdnuggets.com/2019/09/machine-learning-recommender-systems.html</a:t>
            </a:r>
            <a:endParaRPr lang="es-ES" dirty="0"/>
          </a:p>
          <a:p>
            <a:r>
              <a:rPr lang="es-ES" dirty="0">
                <a:hlinkClick r:id="rId4"/>
              </a:rPr>
              <a:t>https://heartbeat.fritz.ai/recommender-systems-with-python-part-i-content-based-filtering-5df4940bd831</a:t>
            </a:r>
            <a:endParaRPr lang="es-ES" dirty="0"/>
          </a:p>
          <a:p>
            <a:r>
              <a:rPr lang="es-ES" dirty="0">
                <a:hlinkClick r:id="rId5"/>
              </a:rPr>
              <a:t>https://heartbeat.fritz.ai/recommender-systems-with-python-part-ii-collaborative-filtering-k-nearest-neighbors-algorithm-c8dcd5fd89b2</a:t>
            </a:r>
            <a:endParaRPr lang="es-ES" dirty="0"/>
          </a:p>
          <a:p>
            <a:r>
              <a:rPr lang="es-ES">
                <a:hlinkClick r:id="rId6"/>
              </a:rPr>
              <a:t>https://heartbeat.fritz.ai/recommender-systems-with-python-part-iii-collaborative-filtering-singular-value-decomposition-5b5dcb3f242b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39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Explicar ejemplo de películas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275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RapidMiner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815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Explicar el de motores</a:t>
            </a:r>
          </a:p>
          <a:p>
            <a:r>
              <a:rPr lang="es-ES" dirty="0"/>
              <a:t>Explicar la diferencia entre este fraude y el supervisado.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3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objetivo de este tema es que entiendan la diferencia entre supervisado y sin supervisión.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176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18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err="1"/>
              <a:t>RapidMiner</a:t>
            </a:r>
            <a:r>
              <a:rPr lang="es-ES" dirty="0"/>
              <a:t>.</a:t>
            </a:r>
          </a:p>
          <a:p>
            <a:r>
              <a:rPr lang="es-ES" dirty="0"/>
              <a:t>Los puntos en rojo, marcan los vinos que difieren del resto según tres de las propiedades químicas del vino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42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03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Explicar en general qué son los supervisados, poner ejemplos si</a:t>
            </a:r>
            <a:r>
              <a:rPr lang="es-ES" baseline="0" dirty="0"/>
              <a:t> hace falta. Después se explica un ejemplo.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3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9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https://towardsdatascience.com/the-5-clustering-algorithms-data-scientists-need-to-know-a36d136ef68</a:t>
            </a:r>
          </a:p>
          <a:p>
            <a:endParaRPr lang="es-ES" dirty="0"/>
          </a:p>
          <a:p>
            <a:r>
              <a:rPr lang="es-ES" dirty="0"/>
              <a:t>https://www.clarin.com/tecnologia-y-comunicacion/el-mapeo-del-genoma-consumidor_0_Hyff2a-hwXe.html</a:t>
            </a:r>
          </a:p>
          <a:p>
            <a:r>
              <a:rPr lang="es-ES" dirty="0"/>
              <a:t>70clústeres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3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>
                <a:solidFill>
                  <a:schemeClr val="bg1"/>
                </a:solidFill>
                <a:hlinkClick r:id="rId3"/>
              </a:rPr>
              <a:t>https://www.slideshare.net/EdurekaIN/kmeans-clustering-algorithm-cluster-analysis-machine-learning-algorithm-edureka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r>
              <a:rPr lang="es-ES" dirty="0"/>
              <a:t>Todo lo que sea encontrar agrupaciones es </a:t>
            </a:r>
            <a:r>
              <a:rPr lang="es-ES" dirty="0" err="1"/>
              <a:t>clustering</a:t>
            </a:r>
            <a:r>
              <a:rPr lang="es-ES" dirty="0"/>
              <a:t>.</a:t>
            </a:r>
          </a:p>
          <a:p>
            <a:r>
              <a:rPr lang="es-ES" dirty="0" err="1"/>
              <a:t>Insurance</a:t>
            </a:r>
            <a:r>
              <a:rPr lang="es-ES" dirty="0"/>
              <a:t> =&gt; </a:t>
            </a:r>
            <a:r>
              <a:rPr lang="es-ES" dirty="0" err="1"/>
              <a:t>Claim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: Índice</a:t>
            </a:r>
            <a:r>
              <a:rPr lang="es-ES" baseline="0" dirty="0"/>
              <a:t> de Siniestralidad</a:t>
            </a:r>
          </a:p>
          <a:p>
            <a:r>
              <a:rPr lang="es-ES" baseline="0" dirty="0" err="1"/>
              <a:t>Land</a:t>
            </a:r>
            <a:r>
              <a:rPr lang="es-ES" baseline="0" dirty="0"/>
              <a:t> use=&gt; Identificar en una base de datos geográfica zonas similares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6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latin typeface="Georgia" pitchFamily="18" charset="0"/>
              </a:rPr>
              <a:t>ElBow</a:t>
            </a:r>
            <a:r>
              <a:rPr lang="en-US" i="1" dirty="0">
                <a:latin typeface="Georgia" pitchFamily="18" charset="0"/>
              </a:rPr>
              <a:t>: It is a technique used to choose the number of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It consists of using K-means with different number of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Drawing the average distance between points and groups and the number of groups and the number of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In the graph, many times, it is possible to see a drastic change in the mean and number of groups.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You must choose the minimum number of groups that have a low "error".</a:t>
            </a:r>
            <a:endParaRPr lang="es-ES" sz="1400" dirty="0">
              <a:latin typeface="Georgia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63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latin typeface="Georgia" pitchFamily="18" charset="0"/>
              </a:rPr>
              <a:t>ElBow</a:t>
            </a:r>
            <a:r>
              <a:rPr lang="en-US" i="1" dirty="0">
                <a:latin typeface="Georgia" pitchFamily="18" charset="0"/>
              </a:rPr>
              <a:t>: It is a technique used to choose the number of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It consists of using K-means with different number of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Drawing the average distance between points and groups and the number of groups and the number of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In the graph, many times, it is possible to see a drastic change in the mean and number of groups.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itchFamily="18" charset="0"/>
              </a:rPr>
              <a:t>You must choose the minimum number of groups that have a low "error".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Georgia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400" i="1" dirty="0">
                <a:latin typeface="Georgia" pitchFamily="18" charset="0"/>
              </a:rPr>
              <a:t>X-Means</a:t>
            </a:r>
            <a:r>
              <a:rPr lang="en-US" sz="1400" i="1" baseline="0" dirty="0">
                <a:latin typeface="Georgia" pitchFamily="18" charset="0"/>
              </a:rPr>
              <a:t> </a:t>
            </a:r>
            <a:r>
              <a:rPr lang="en-US" sz="1400" i="1" baseline="0" dirty="0" err="1">
                <a:latin typeface="Georgia" pitchFamily="18" charset="0"/>
              </a:rPr>
              <a:t>es</a:t>
            </a:r>
            <a:r>
              <a:rPr lang="en-US" sz="1400" i="1" baseline="0" dirty="0">
                <a:latin typeface="Georgia" pitchFamily="18" charset="0"/>
              </a:rPr>
              <a:t> </a:t>
            </a:r>
            <a:r>
              <a:rPr lang="en-US" sz="1400" i="1" baseline="0" dirty="0" err="1">
                <a:latin typeface="Georgia" pitchFamily="18" charset="0"/>
              </a:rPr>
              <a:t>Kmeans</a:t>
            </a:r>
            <a:r>
              <a:rPr lang="en-US" sz="1400" i="1" baseline="0" dirty="0">
                <a:latin typeface="Georgia" pitchFamily="18" charset="0"/>
              </a:rPr>
              <a:t> </a:t>
            </a:r>
            <a:r>
              <a:rPr lang="en-US" sz="1400" i="1" baseline="0" dirty="0" err="1">
                <a:latin typeface="Georgia" pitchFamily="18" charset="0"/>
              </a:rPr>
              <a:t>calculando</a:t>
            </a:r>
            <a:r>
              <a:rPr lang="en-US" sz="1400" i="1" baseline="0" dirty="0">
                <a:latin typeface="Georgia" pitchFamily="18" charset="0"/>
              </a:rPr>
              <a:t> </a:t>
            </a:r>
            <a:r>
              <a:rPr lang="en-US" sz="1400" i="1" baseline="0" dirty="0" err="1">
                <a:latin typeface="Georgia" pitchFamily="18" charset="0"/>
              </a:rPr>
              <a:t>número</a:t>
            </a:r>
            <a:r>
              <a:rPr lang="en-US" sz="1400" i="1" baseline="0" dirty="0">
                <a:latin typeface="Georgia" pitchFamily="18" charset="0"/>
              </a:rPr>
              <a:t> de </a:t>
            </a:r>
            <a:r>
              <a:rPr lang="en-US" sz="1400" i="1" baseline="0" dirty="0" err="1">
                <a:latin typeface="Georgia" pitchFamily="18" charset="0"/>
              </a:rPr>
              <a:t>clústers</a:t>
            </a:r>
            <a:endParaRPr lang="es-ES" sz="1400" dirty="0">
              <a:latin typeface="Georgia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4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CE1398-3BFD-4D01-941E-1B0DA0110DBE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D655E-524D-4607-9BD4-0028F593F8DC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1026" name="Picture 2" descr="L:\mkt\ICECILIA\EAE\IMAGEN CORPORATIVA\RENOVACIÓN DE IMAGEN CORPORATIVA EAE\IMAGEN 2012\PIEZAS\SIMULACIÓN WELCOME PACK\franja superior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7" y="-4192"/>
            <a:ext cx="9139783" cy="7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:\mkt\ICECILIA\EAE\IMAGEN CORPORATIVA\RENOVACIÓN DE IMAGEN CORPORATIVA EAE\IMAGEN 2012\PIEZAS\SIMULACIÓN WELCOME PACK\franja_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80361"/>
            <a:ext cx="7164288" cy="5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 userDrawn="1"/>
        </p:nvSpPr>
        <p:spPr>
          <a:xfrm>
            <a:off x="4067944" y="1635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Data </a:t>
            </a:r>
            <a:r>
              <a:rPr lang="es-ES" b="1" i="1" dirty="0" err="1">
                <a:solidFill>
                  <a:schemeClr val="bg1"/>
                </a:solidFill>
                <a:latin typeface="Georgia" pitchFamily="18" charset="0"/>
              </a:rPr>
              <a:t>Science</a:t>
            </a:r>
            <a:endParaRPr lang="es-ES" b="1" i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92B42-A534-4ADE-842D-06404F100598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95A57-2845-44B2-9AFC-C85176DD49C4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4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15361-04B0-4BF5-9E64-6E368254CB04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C74B-1414-42B3-A37D-FFDD4EFEF82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6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DB434-4748-4496-908B-152D1997B8AD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15D2F-FB2A-447B-BF4B-541ECD2FBD5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8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CCF48-D5E0-46F7-9FEC-055977A227A9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4F4C-C925-41ED-BCF0-7FAE5716C5AD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6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EA1D1-F127-47B6-8ED2-BAC9234C9F0D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817A-200D-4F46-87F8-0499C0BBAEA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1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68EB0-6D16-4974-A095-BD7707F257BD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CA916-3E04-4EEB-813D-2C9BD668B13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2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8039D-FE56-4035-8613-52C9F71F4CAB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20DB7-1995-4FB3-8A8E-A7D08A9142C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14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62325-D1BC-4C8B-BBC0-555B73319B94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40784-24F8-4B1B-BA4D-779F0D2C38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9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5DE9B-00C9-4777-BDBB-D23998E43BD0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ADA42-1BAC-41E8-A3A5-12550DC5C311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2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C4884-714F-4101-8046-51F3DB714090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6B4E-BF64-4232-BFD3-257039D7B0EA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03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E0C193-86FD-4A95-B458-6E6EC7A0A1B3}" type="datetime1">
              <a:rPr lang="es-ES_tradnl" smtClean="0"/>
              <a:pPr/>
              <a:t>08/02/2020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B247330-0BD4-485D-A7BE-6BA20C37653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9" descr="portada_plas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9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ángulo 4"/>
          <p:cNvSpPr>
            <a:spLocks noChangeArrowheads="1"/>
          </p:cNvSpPr>
          <p:nvPr/>
        </p:nvSpPr>
        <p:spPr bwMode="auto">
          <a:xfrm>
            <a:off x="381000" y="2133600"/>
            <a:ext cx="843947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4000" b="1" i="1" dirty="0">
                <a:solidFill>
                  <a:schemeClr val="bg1"/>
                </a:solidFill>
                <a:latin typeface="Georgia" charset="0"/>
              </a:rPr>
              <a:t>Tema 5 – Algoritmos no supervisados</a:t>
            </a:r>
            <a:endParaRPr lang="es-ES" sz="4800" b="1" i="1" dirty="0">
              <a:solidFill>
                <a:schemeClr val="bg1"/>
              </a:solidFill>
              <a:latin typeface="Georgia" charset="0"/>
            </a:endParaRPr>
          </a:p>
          <a:p>
            <a:endParaRPr lang="es-ES" sz="4000" i="1" dirty="0">
              <a:solidFill>
                <a:srgbClr val="7F7F7F"/>
              </a:solidFill>
              <a:latin typeface="Georgia" charset="0"/>
            </a:endParaRPr>
          </a:p>
          <a:p>
            <a:r>
              <a:rPr lang="es-ES" sz="3200" b="1" i="1" dirty="0">
                <a:solidFill>
                  <a:srgbClr val="FFFFFF"/>
                </a:solidFill>
                <a:latin typeface="Georgia" charset="0"/>
              </a:rPr>
              <a:t>Máster en Big Data</a:t>
            </a:r>
          </a:p>
          <a:p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Data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Science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&amp;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Advanced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Analytics</a:t>
            </a:r>
            <a:endParaRPr lang="es-ES" sz="3200" i="1" dirty="0">
              <a:solidFill>
                <a:srgbClr val="FFFFFF"/>
              </a:solidFill>
              <a:latin typeface="Georgia" charset="0"/>
            </a:endParaRPr>
          </a:p>
          <a:p>
            <a:r>
              <a:rPr lang="es-ES" sz="2800" i="1" dirty="0">
                <a:solidFill>
                  <a:srgbClr val="FFFFFF"/>
                </a:solidFill>
                <a:latin typeface="Georgia" charset="0"/>
              </a:rPr>
              <a:t>Montse Llos i Bombardó</a:t>
            </a:r>
            <a:endParaRPr lang="es-ES" sz="2400" i="1" dirty="0">
              <a:solidFill>
                <a:srgbClr val="FFFFFF"/>
              </a:solidFill>
              <a:latin typeface="Georgia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FEB52AC-C018-4E24-A879-6E7BF2531712}"/>
              </a:ext>
            </a:extLst>
          </p:cNvPr>
          <p:cNvCxnSpPr/>
          <p:nvPr/>
        </p:nvCxnSpPr>
        <p:spPr>
          <a:xfrm>
            <a:off x="179512" y="3440151"/>
            <a:ext cx="8784976" cy="0"/>
          </a:xfrm>
          <a:prstGeom prst="line">
            <a:avLst/>
          </a:prstGeom>
          <a:ln w="3175"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3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 –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KMeans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9" name="5 Rectángulo"/>
          <p:cNvSpPr/>
          <p:nvPr/>
        </p:nvSpPr>
        <p:spPr>
          <a:xfrm>
            <a:off x="477888" y="1844824"/>
            <a:ext cx="8054552" cy="44319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¿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Cómo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funciona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?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iniciales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asignan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aleatoriamente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asigna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cercano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 media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mover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Pros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computacional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Contras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clusters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idóneo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(K)?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ElBow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X-Means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iniciales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aleatorios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Sensitivo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outliers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Kmedians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medianas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medias)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17" y="2131695"/>
            <a:ext cx="3074567" cy="30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1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38613"/>
            <a:ext cx="4818112" cy="41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3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 – Use Case</a:t>
            </a:r>
          </a:p>
        </p:txBody>
      </p:sp>
      <p:sp>
        <p:nvSpPr>
          <p:cNvPr id="15" name="5 Rectángulo"/>
          <p:cNvSpPr/>
          <p:nvPr/>
        </p:nvSpPr>
        <p:spPr>
          <a:xfrm>
            <a:off x="477888" y="2060848"/>
            <a:ext cx="8054552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Stock Clustering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Clasificación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bursátiles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determinado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bg1"/>
                </a:solidFill>
                <a:latin typeface="Georgia" charset="0"/>
              </a:rPr>
              <a:t>6.2.- No Supervisados: </a:t>
            </a:r>
            <a:r>
              <a:rPr lang="es-ES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b="1" i="1" dirty="0">
                <a:solidFill>
                  <a:schemeClr val="bg1"/>
                </a:solidFill>
                <a:latin typeface="Georgia" charset="0"/>
              </a:rPr>
              <a:t> – </a:t>
            </a:r>
            <a:r>
              <a:rPr lang="es-ES" b="1" i="1" dirty="0" err="1">
                <a:solidFill>
                  <a:schemeClr val="bg1"/>
                </a:solidFill>
                <a:latin typeface="Georgia" charset="0"/>
              </a:rPr>
              <a:t>KMeans</a:t>
            </a:r>
            <a:endParaRPr lang="es-ES" b="1" i="1" dirty="0">
              <a:solidFill>
                <a:schemeClr val="bg1"/>
              </a:solidFill>
              <a:latin typeface="Georgia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tienen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comportamiento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diversificar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inversiones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bursátiles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distintos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005064"/>
            <a:ext cx="3176171" cy="21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9C12D0-DBC6-4B73-AD21-B82EE47B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45380"/>
            <a:ext cx="7752678" cy="5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 – Use Case</a:t>
            </a:r>
          </a:p>
          <a:p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5" name="5 Rectángulo"/>
          <p:cNvSpPr/>
          <p:nvPr/>
        </p:nvSpPr>
        <p:spPr>
          <a:xfrm>
            <a:off x="477888" y="2060848"/>
            <a:ext cx="805455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En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Python,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una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clusterización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C1D713-C930-46BE-BB44-762CCD418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21" y="2492896"/>
            <a:ext cx="5858866" cy="37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348880"/>
            <a:ext cx="51022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Descubre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Basket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escritura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Descubrimiento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acontecimientos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científicos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 NASA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descubrió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tormenta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solar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geomagnéticos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4" descr="Resultado de imagen de association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360756"/>
            <a:ext cx="2643163" cy="13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</a:t>
            </a:r>
          </a:p>
        </p:txBody>
      </p:sp>
      <p:sp>
        <p:nvSpPr>
          <p:cNvPr id="9" name="AutoShape 4" descr="Resultado de imagen de association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86" y="1878450"/>
            <a:ext cx="5096626" cy="43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Rectángulo"/>
          <p:cNvSpPr/>
          <p:nvPr/>
        </p:nvSpPr>
        <p:spPr>
          <a:xfrm>
            <a:off x="477888" y="1844824"/>
            <a:ext cx="5944613" cy="44319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¿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Cómo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funciona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?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frecuencias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Métricas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popular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itemset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Confianza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ocurra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 dado 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ocurra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 dado A,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popularidad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Contras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computacional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demasiados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 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Apriori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02" y="4224421"/>
            <a:ext cx="2045468" cy="5727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845" y="2025005"/>
            <a:ext cx="2447925" cy="2124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166" y="5343872"/>
            <a:ext cx="3714750" cy="5334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166" y="4824958"/>
            <a:ext cx="3648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968" y="1890998"/>
            <a:ext cx="7488832" cy="43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00" y="2129350"/>
            <a:ext cx="8543114" cy="39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Recordatorio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1916832"/>
            <a:ext cx="81369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Algoritmos supervisados de Clasificación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 err="1"/>
              <a:t>Datos</a:t>
            </a:r>
            <a:r>
              <a:rPr lang="en-US" dirty="0"/>
              <a:t> con target nominal</a:t>
            </a:r>
          </a:p>
          <a:p>
            <a:endParaRPr lang="es-ES" sz="2000" b="1" i="1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Metodología de trabajo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 err="1"/>
              <a:t>Conocer</a:t>
            </a:r>
            <a:r>
              <a:rPr lang="en-US" dirty="0"/>
              <a:t> bien </a:t>
            </a:r>
            <a:r>
              <a:rPr lang="en-US" dirty="0" err="1"/>
              <a:t>negocio</a:t>
            </a:r>
            <a:r>
              <a:rPr lang="en-US" dirty="0"/>
              <a:t> y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endParaRPr lang="es-ES" b="1" i="1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Algoritmos supervisados de Regresión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 err="1"/>
              <a:t>Datos</a:t>
            </a:r>
            <a:r>
              <a:rPr lang="en-US" dirty="0"/>
              <a:t> con target </a:t>
            </a:r>
            <a:r>
              <a:rPr lang="en-US" dirty="0" err="1"/>
              <a:t>numérico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8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5" y="1177588"/>
            <a:ext cx="8633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Asociaciones – Use Case</a:t>
            </a:r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48F8A0D2-0920-464B-A0C9-558A652FA270}"/>
              </a:ext>
            </a:extLst>
          </p:cNvPr>
          <p:cNvSpPr/>
          <p:nvPr/>
        </p:nvSpPr>
        <p:spPr>
          <a:xfrm>
            <a:off x="477888" y="2060848"/>
            <a:ext cx="8054552" cy="12618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Servicios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a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ofrecer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en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un hotel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ofrecer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hotel?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¿Podemos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recomendación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0C3152-8A83-4CF1-BC33-C4E21A75A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352" y="3535269"/>
            <a:ext cx="4310063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3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Detección Anomalías</a:t>
            </a:r>
          </a:p>
        </p:txBody>
      </p:sp>
      <p:pic>
        <p:nvPicPr>
          <p:cNvPr id="2050" name="Picture 2" descr="http://i.stack.imgur.com/97PX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234" y="2708920"/>
            <a:ext cx="2643206" cy="2673941"/>
          </a:xfrm>
          <a:prstGeom prst="rect">
            <a:avLst/>
          </a:prstGeom>
          <a:noFill/>
        </p:spPr>
      </p:pic>
      <p:sp>
        <p:nvSpPr>
          <p:cNvPr id="9" name="5 Rectángulo"/>
          <p:cNvSpPr/>
          <p:nvPr/>
        </p:nvSpPr>
        <p:spPr>
          <a:xfrm>
            <a:off x="477888" y="2348880"/>
            <a:ext cx="51022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Encuentra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extraños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común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mayoritario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Detectar un motor defectuoso en el proceso de facturación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Deteccción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fraude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que puedan crear ruido en el proceso de aprendizaje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Ciberseguridad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3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Detección Anomalías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10" y="2492896"/>
            <a:ext cx="8359597" cy="3662710"/>
          </a:xfrm>
          <a:prstGeom prst="rect">
            <a:avLst/>
          </a:prstGeom>
        </p:spPr>
      </p:pic>
      <p:sp>
        <p:nvSpPr>
          <p:cNvPr id="10" name="5 Rectángulo"/>
          <p:cNvSpPr/>
          <p:nvPr/>
        </p:nvSpPr>
        <p:spPr>
          <a:xfrm>
            <a:off x="261864" y="1916832"/>
            <a:ext cx="43821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Use Cases</a:t>
            </a:r>
            <a:endParaRPr lang="es-ES" sz="2000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3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529" y="1177588"/>
            <a:ext cx="87129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Detección Anomalías – Use Case</a:t>
            </a:r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CD9F5CB1-A9AB-44F4-8300-4D5955C19541}"/>
              </a:ext>
            </a:extLst>
          </p:cNvPr>
          <p:cNvSpPr/>
          <p:nvPr/>
        </p:nvSpPr>
        <p:spPr>
          <a:xfrm>
            <a:off x="477888" y="2060848"/>
            <a:ext cx="8054552" cy="12618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Detección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Vinos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Anómalos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rápidamente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vinos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difieren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químicamente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FC3312-6D9C-4011-8CA0-25CF66F82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429000"/>
            <a:ext cx="3576362" cy="27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2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5.- Resumen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1785005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r>
              <a:rPr lang="en-US" dirty="0"/>
              <a:t> para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Clusterización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Asociaciones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Anomalías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Resolución</a:t>
            </a:r>
            <a:r>
              <a:rPr lang="en-US" dirty="0"/>
              <a:t> de Clustering </a:t>
            </a:r>
            <a:r>
              <a:rPr lang="en-US" dirty="0" err="1"/>
              <a:t>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RapidMiner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Microsoft Azure ML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Asociaciones</a:t>
            </a:r>
            <a:r>
              <a:rPr lang="en-US" dirty="0"/>
              <a:t> </a:t>
            </a:r>
            <a:r>
              <a:rPr lang="en-US" dirty="0" err="1"/>
              <a:t>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RapidMiner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anomalías</a:t>
            </a:r>
            <a:r>
              <a:rPr lang="en-US" dirty="0"/>
              <a:t> </a:t>
            </a:r>
            <a:r>
              <a:rPr lang="en-US" dirty="0" err="1"/>
              <a:t>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RapidMiner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067944" y="1635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Data </a:t>
            </a:r>
            <a:r>
              <a:rPr lang="es-ES" b="1" i="1" dirty="0" err="1">
                <a:solidFill>
                  <a:schemeClr val="bg1"/>
                </a:solidFill>
                <a:latin typeface="Georgia" pitchFamily="18" charset="0"/>
              </a:rPr>
              <a:t>Science</a:t>
            </a:r>
            <a:endParaRPr lang="es-ES" b="1" i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Algoritmos No Supervisados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30" y="2290162"/>
            <a:ext cx="7604945" cy="33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Algoritmos No Supervisados</a:t>
            </a:r>
          </a:p>
        </p:txBody>
      </p:sp>
      <p:sp>
        <p:nvSpPr>
          <p:cNvPr id="9" name="5 Rectángulo"/>
          <p:cNvSpPr/>
          <p:nvPr/>
        </p:nvSpPr>
        <p:spPr>
          <a:xfrm>
            <a:off x="467544" y="1916832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¿Qué son?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 err="1"/>
              <a:t>Obtención</a:t>
            </a:r>
            <a:r>
              <a:rPr lang="en-US" dirty="0"/>
              <a:t> de valor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sin saber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entre </a:t>
            </a:r>
            <a:r>
              <a:rPr lang="en-US" dirty="0" err="1"/>
              <a:t>ellos</a:t>
            </a:r>
            <a:r>
              <a:rPr lang="en-US" dirty="0"/>
              <a:t>. No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inputs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¿Cómo trabajan?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/>
              <a:t>Su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subyacente</a:t>
            </a:r>
            <a:r>
              <a:rPr lang="en-US" dirty="0"/>
              <a:t> o 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ellos</a:t>
            </a:r>
            <a:endParaRPr lang="en-US" dirty="0"/>
          </a:p>
          <a:p>
            <a:endParaRPr lang="es-ES" dirty="0">
              <a:latin typeface="Georgia" pitchFamily="18" charset="0"/>
            </a:endParaRPr>
          </a:p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¿Para qué se usan?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/>
              <a:t>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afines</a:t>
            </a:r>
            <a:r>
              <a:rPr lang="en-US" dirty="0"/>
              <a:t> que se </a:t>
            </a:r>
            <a:r>
              <a:rPr lang="en-US" dirty="0" err="1"/>
              <a:t>desconocen</a:t>
            </a:r>
            <a:r>
              <a:rPr lang="en-US" dirty="0"/>
              <a:t>, </a:t>
            </a:r>
            <a:r>
              <a:rPr lang="en-US" dirty="0" err="1"/>
              <a:t>anomalías</a:t>
            </a:r>
            <a:r>
              <a:rPr lang="en-US" dirty="0"/>
              <a:t>, </a:t>
            </a:r>
            <a:r>
              <a:rPr lang="en-US" dirty="0" err="1"/>
              <a:t>correlaciones</a:t>
            </a:r>
            <a:r>
              <a:rPr lang="en-US" dirty="0"/>
              <a:t>,…</a:t>
            </a:r>
            <a:endParaRPr lang="es-E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pic>
        <p:nvPicPr>
          <p:cNvPr id="12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Algoritmos No Supervisados</a:t>
            </a:r>
          </a:p>
        </p:txBody>
      </p:sp>
      <p:sp>
        <p:nvSpPr>
          <p:cNvPr id="14" name="5 Rectángulo"/>
          <p:cNvSpPr/>
          <p:nvPr/>
        </p:nvSpPr>
        <p:spPr>
          <a:xfrm>
            <a:off x="467544" y="2060848"/>
            <a:ext cx="81369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Tipos de algoritmos de ML No Supervisados</a:t>
            </a:r>
          </a:p>
          <a:p>
            <a:endParaRPr lang="es-ES" sz="2000" b="1" i="1" dirty="0">
              <a:solidFill>
                <a:srgbClr val="C00000"/>
              </a:solidFill>
              <a:latin typeface="Georgia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Dependiendo del objetivo o target: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Asociaciones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Detección de Anomalías</a:t>
            </a:r>
          </a:p>
          <a:p>
            <a:endParaRPr lang="es-ES" dirty="0">
              <a:latin typeface="Georgia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3" y="3876730"/>
            <a:ext cx="5621266" cy="20986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174" y="3958791"/>
            <a:ext cx="4618461" cy="30904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6324327" y="4365104"/>
            <a:ext cx="1848073" cy="1574322"/>
            <a:chOff x="6324327" y="4365104"/>
            <a:chExt cx="1848073" cy="1574322"/>
          </a:xfrm>
        </p:grpSpPr>
        <p:pic>
          <p:nvPicPr>
            <p:cNvPr id="3074" name="Picture 2" descr="Resultado de imagen de anomaly detec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457" y="4774351"/>
              <a:ext cx="1828943" cy="116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324327" y="4365104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400" b="1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Anomaly</a:t>
              </a:r>
              <a:r>
                <a:rPr lang="es-E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s-ES" sz="1400" b="1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Detection</a:t>
              </a:r>
              <a:endParaRPr lang="es-E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0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pic>
        <p:nvPicPr>
          <p:cNvPr id="8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Algoritmos No Supervisados</a:t>
            </a:r>
          </a:p>
        </p:txBody>
      </p:sp>
      <p:sp>
        <p:nvSpPr>
          <p:cNvPr id="11" name="5 Rectángulo"/>
          <p:cNvSpPr/>
          <p:nvPr/>
        </p:nvSpPr>
        <p:spPr>
          <a:xfrm>
            <a:off x="467544" y="2060848"/>
            <a:ext cx="813690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Ejemplos – ¿de </a:t>
            </a:r>
            <a:r>
              <a:rPr lang="es-ES" sz="2000" b="1" i="1" dirty="0">
                <a:solidFill>
                  <a:srgbClr val="E10000"/>
                </a:solidFill>
                <a:latin typeface="Georgia" pitchFamily="18" charset="0"/>
              </a:rPr>
              <a:t>qué</a:t>
            </a:r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 tipo son?</a:t>
            </a:r>
          </a:p>
          <a:p>
            <a:endParaRPr lang="es-ES" dirty="0">
              <a:latin typeface="Georgi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Encontrar</a:t>
            </a:r>
            <a:r>
              <a:rPr lang="en-US" dirty="0">
                <a:latin typeface="Georgia" panose="02040502050405020303" pitchFamily="18" charset="0"/>
              </a:rPr>
              <a:t> genes </a:t>
            </a:r>
            <a:r>
              <a:rPr lang="en-US" dirty="0" err="1">
                <a:latin typeface="Georgia" panose="02040502050405020303" pitchFamily="18" charset="0"/>
              </a:rPr>
              <a:t>similares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el ADN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Recomendación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productos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Clasificación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canciones</a:t>
            </a:r>
            <a:r>
              <a:rPr lang="en-US" dirty="0">
                <a:latin typeface="Georgia" panose="02040502050405020303" pitchFamily="18" charset="0"/>
              </a:rPr>
              <a:t> de Spotify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Fraude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tarjetas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crédito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hoteles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Noticias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parecidas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Georgia" panose="02040502050405020303" pitchFamily="18" charset="0"/>
              </a:rPr>
              <a:t>Análisis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navegación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la web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15" y="1988840"/>
            <a:ext cx="2498165" cy="16654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71" y="3507803"/>
            <a:ext cx="2542489" cy="156728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846154" y="4779222"/>
            <a:ext cx="1832578" cy="1468895"/>
            <a:chOff x="6324327" y="4365104"/>
            <a:chExt cx="1848073" cy="1574322"/>
          </a:xfrm>
        </p:grpSpPr>
        <p:pic>
          <p:nvPicPr>
            <p:cNvPr id="13" name="Picture 2" descr="Resultado de imagen de anomaly detec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457" y="4774351"/>
              <a:ext cx="1828943" cy="116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/>
            <p:cNvSpPr txBox="1"/>
            <p:nvPr/>
          </p:nvSpPr>
          <p:spPr>
            <a:xfrm>
              <a:off x="6324327" y="4365104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400" b="1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Anomaly</a:t>
              </a:r>
              <a:r>
                <a:rPr lang="es-E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s-ES" sz="1400" b="1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Detection</a:t>
              </a:r>
              <a:endParaRPr lang="es-E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0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477888" y="2348880"/>
            <a:ext cx="5822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Encuentra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parecidos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 principal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Consumer Market Segmentation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PersonicX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Acxiom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clústeres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agrupados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parecidas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tendencias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05" y="3745954"/>
            <a:ext cx="2543175" cy="2419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131695"/>
            <a:ext cx="2088232" cy="13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90" y="2137387"/>
            <a:ext cx="8137194" cy="36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Clustering</a:t>
            </a:r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 –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KMeans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  <a:p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623" y="2261136"/>
            <a:ext cx="6249818" cy="34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6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b="1" i="1" dirty="0" smtClean="0">
            <a:solidFill>
              <a:schemeClr val="bg1"/>
            </a:solidFill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a0661dc1-bc39-4022-8a91-54f4d9ab697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8685077F02B54D96FA8189BD2E4F95" ma:contentTypeVersion="1" ma:contentTypeDescription="Crear nuevo documento." ma:contentTypeScope="" ma:versionID="3056c0859f739e3169b4423cdb78c11d">
  <xsd:schema xmlns:xsd="http://www.w3.org/2001/XMLSchema" xmlns:xs="http://www.w3.org/2001/XMLSchema" xmlns:p="http://schemas.microsoft.com/office/2006/metadata/properties" xmlns:ns2="a0661dc1-bc39-4022-8a91-54f4d9ab6974" targetNamespace="http://schemas.microsoft.com/office/2006/metadata/properties" ma:root="true" ma:fieldsID="5b127db40f900ffdd9d30e655c7faf2d" ns2:_="">
    <xsd:import namespace="a0661dc1-bc39-4022-8a91-54f4d9ab6974"/>
    <xsd:element name="properties">
      <xsd:complexType>
        <xsd:sequence>
          <xsd:element name="documentManagement">
            <xsd:complexType>
              <xsd:all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61dc1-bc39-4022-8a91-54f4d9ab6974" elementFormDefault="qualified">
    <xsd:import namespace="http://schemas.microsoft.com/office/2006/documentManagement/types"/>
    <xsd:import namespace="http://schemas.microsoft.com/office/infopath/2007/PartnerControls"/>
    <xsd:element name="Date" ma:index="8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2907DB-C47A-4AA0-B164-8CE7FB8A67F6}">
  <ds:schemaRefs>
    <ds:schemaRef ds:uri="http://schemas.microsoft.com/office/2006/metadata/properties"/>
    <ds:schemaRef ds:uri="http://schemas.microsoft.com/office/infopath/2007/PartnerControls"/>
    <ds:schemaRef ds:uri="a0661dc1-bc39-4022-8a91-54f4d9ab6974"/>
  </ds:schemaRefs>
</ds:datastoreItem>
</file>

<file path=customXml/itemProps2.xml><?xml version="1.0" encoding="utf-8"?>
<ds:datastoreItem xmlns:ds="http://schemas.openxmlformats.org/officeDocument/2006/customXml" ds:itemID="{CA0FCDA1-0110-4762-A2E2-86BC0D80E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61dc1-bc39-4022-8a91-54f4d9ab69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1EA74-4F81-4F39-A12E-C067638737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33000</TotalTime>
  <Words>1265</Words>
  <Application>Microsoft Office PowerPoint</Application>
  <PresentationFormat>Presentación en pantalla (4:3)</PresentationFormat>
  <Paragraphs>295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Ebrima</vt:lpstr>
      <vt:lpstr>Georgia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 m</dc:creator>
  <cp:lastModifiedBy>Montse Llos</cp:lastModifiedBy>
  <cp:revision>545</cp:revision>
  <cp:lastPrinted>2018-09-10T09:02:19Z</cp:lastPrinted>
  <dcterms:created xsi:type="dcterms:W3CDTF">2012-05-08T07:51:25Z</dcterms:created>
  <dcterms:modified xsi:type="dcterms:W3CDTF">2020-02-08T22:35:07Z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0x010100A88685077F02B54D96FA8189BD2E4F95</vt:lpwstr>
  </property>
</Properties>
</file>