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handoutMasterIdLst>
    <p:handoutMasterId r:id="rId42"/>
  </p:handoutMasterIdLst>
  <p:sldIdLst>
    <p:sldId id="499" r:id="rId5"/>
    <p:sldId id="501" r:id="rId6"/>
    <p:sldId id="485" r:id="rId7"/>
    <p:sldId id="519" r:id="rId8"/>
    <p:sldId id="531" r:id="rId9"/>
    <p:sldId id="552" r:id="rId10"/>
    <p:sldId id="522" r:id="rId11"/>
    <p:sldId id="551" r:id="rId12"/>
    <p:sldId id="523" r:id="rId13"/>
    <p:sldId id="520" r:id="rId14"/>
    <p:sldId id="533" r:id="rId15"/>
    <p:sldId id="525" r:id="rId16"/>
    <p:sldId id="528" r:id="rId17"/>
    <p:sldId id="529" r:id="rId18"/>
    <p:sldId id="530" r:id="rId19"/>
    <p:sldId id="532" r:id="rId20"/>
    <p:sldId id="550" r:id="rId21"/>
    <p:sldId id="534" r:id="rId22"/>
    <p:sldId id="537" r:id="rId23"/>
    <p:sldId id="535" r:id="rId24"/>
    <p:sldId id="527" r:id="rId25"/>
    <p:sldId id="538" r:id="rId26"/>
    <p:sldId id="539" r:id="rId27"/>
    <p:sldId id="540" r:id="rId28"/>
    <p:sldId id="543" r:id="rId29"/>
    <p:sldId id="544" r:id="rId30"/>
    <p:sldId id="542" r:id="rId31"/>
    <p:sldId id="553" r:id="rId32"/>
    <p:sldId id="541" r:id="rId33"/>
    <p:sldId id="545" r:id="rId34"/>
    <p:sldId id="547" r:id="rId35"/>
    <p:sldId id="546" r:id="rId36"/>
    <p:sldId id="548" r:id="rId37"/>
    <p:sldId id="549" r:id="rId38"/>
    <p:sldId id="521" r:id="rId39"/>
    <p:sldId id="517" r:id="rId40"/>
  </p:sldIdLst>
  <p:sldSz cx="9144000" cy="6858000" type="screen4x3"/>
  <p:notesSz cx="6858000" cy="9144000"/>
  <p:defaultTextStyle>
    <a:defPPr>
      <a:defRPr lang="es-ES_tradnl"/>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521415D9-36F7-43E2-AB2F-B90AF26B5E84}">
      <p14:sectionLst xmlns:p14="http://schemas.microsoft.com/office/powerpoint/2010/main">
        <p14:section name="Sección predeterminada" id="{6BA4FCAF-E560-48A7-8A9B-4B6EB01D17F3}">
          <p14:sldIdLst>
            <p14:sldId id="499"/>
            <p14:sldId id="501"/>
            <p14:sldId id="485"/>
            <p14:sldId id="519"/>
            <p14:sldId id="531"/>
            <p14:sldId id="552"/>
            <p14:sldId id="522"/>
            <p14:sldId id="551"/>
            <p14:sldId id="523"/>
            <p14:sldId id="520"/>
            <p14:sldId id="533"/>
            <p14:sldId id="525"/>
            <p14:sldId id="528"/>
            <p14:sldId id="529"/>
            <p14:sldId id="530"/>
            <p14:sldId id="532"/>
            <p14:sldId id="550"/>
            <p14:sldId id="534"/>
            <p14:sldId id="537"/>
            <p14:sldId id="535"/>
            <p14:sldId id="527"/>
            <p14:sldId id="538"/>
            <p14:sldId id="539"/>
            <p14:sldId id="540"/>
            <p14:sldId id="543"/>
            <p14:sldId id="544"/>
            <p14:sldId id="542"/>
            <p14:sldId id="553"/>
            <p14:sldId id="541"/>
            <p14:sldId id="545"/>
            <p14:sldId id="547"/>
            <p14:sldId id="546"/>
            <p14:sldId id="548"/>
            <p14:sldId id="549"/>
            <p14:sldId id="521"/>
            <p14:sldId id="51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ntse Llos i Bombardó" initials="MLiB" lastIdx="2" clrIdx="0">
    <p:extLst>
      <p:ext uri="{19B8F6BF-5375-455C-9EA6-DF929625EA0E}">
        <p15:presenceInfo xmlns:p15="http://schemas.microsoft.com/office/powerpoint/2012/main" userId="S-1-5-21-2379261074-3474406548-4290613708-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0000"/>
    <a:srgbClr val="EC0000"/>
    <a:srgbClr val="299FEC"/>
    <a:srgbClr val="FF3146"/>
    <a:srgbClr val="32B9E1"/>
    <a:srgbClr val="069DD8"/>
    <a:srgbClr val="008AE1"/>
    <a:srgbClr val="1C6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14D9F1-BE1B-4E13-A1A0-F5B23275C844}" v="44" dt="2020-03-08T19:07:43.89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244" autoAdjust="0"/>
  </p:normalViewPr>
  <p:slideViewPr>
    <p:cSldViewPr snapToObjects="1">
      <p:cViewPr varScale="1">
        <p:scale>
          <a:sx n="58" d="100"/>
          <a:sy n="58" d="100"/>
        </p:scale>
        <p:origin x="217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tse Llos" userId="4a96702e8d14b7d0" providerId="LiveId" clId="{4114D9F1-BE1B-4E13-A1A0-F5B23275C844}"/>
    <pc:docChg chg="custSel addSld modSld sldOrd">
      <pc:chgData name="Montse Llos" userId="4a96702e8d14b7d0" providerId="LiveId" clId="{4114D9F1-BE1B-4E13-A1A0-F5B23275C844}" dt="2020-03-12T17:07:43.404" v="587" actId="20577"/>
      <pc:docMkLst>
        <pc:docMk/>
      </pc:docMkLst>
      <pc:sldChg chg="addSp modSp">
        <pc:chgData name="Montse Llos" userId="4a96702e8d14b7d0" providerId="LiveId" clId="{4114D9F1-BE1B-4E13-A1A0-F5B23275C844}" dt="2020-03-08T19:07:51.237" v="586" actId="1076"/>
        <pc:sldMkLst>
          <pc:docMk/>
          <pc:sldMk cId="216449340" sldId="485"/>
        </pc:sldMkLst>
        <pc:spChg chg="add mod">
          <ac:chgData name="Montse Llos" userId="4a96702e8d14b7d0" providerId="LiveId" clId="{4114D9F1-BE1B-4E13-A1A0-F5B23275C844}" dt="2020-03-08T19:07:51.237" v="586" actId="1076"/>
          <ac:spMkLst>
            <pc:docMk/>
            <pc:sldMk cId="216449340" sldId="485"/>
            <ac:spMk id="2" creationId="{93B3AB41-7174-44E1-8C4E-C2D29CF5ECF1}"/>
          </ac:spMkLst>
        </pc:spChg>
      </pc:sldChg>
      <pc:sldChg chg="modSp">
        <pc:chgData name="Montse Llos" userId="4a96702e8d14b7d0" providerId="LiveId" clId="{4114D9F1-BE1B-4E13-A1A0-F5B23275C844}" dt="2020-03-08T10:13:37.556" v="75" actId="20577"/>
        <pc:sldMkLst>
          <pc:docMk/>
          <pc:sldMk cId="3959395243" sldId="520"/>
        </pc:sldMkLst>
        <pc:spChg chg="mod">
          <ac:chgData name="Montse Llos" userId="4a96702e8d14b7d0" providerId="LiveId" clId="{4114D9F1-BE1B-4E13-A1A0-F5B23275C844}" dt="2020-03-08T10:13:37.556" v="75" actId="20577"/>
          <ac:spMkLst>
            <pc:docMk/>
            <pc:sldMk cId="3959395243" sldId="520"/>
            <ac:spMk id="10" creationId="{3C314128-1693-422D-8018-CA61F3CB3192}"/>
          </ac:spMkLst>
        </pc:spChg>
      </pc:sldChg>
      <pc:sldChg chg="delSp modSp">
        <pc:chgData name="Montse Llos" userId="4a96702e8d14b7d0" providerId="LiveId" clId="{4114D9F1-BE1B-4E13-A1A0-F5B23275C844}" dt="2020-03-08T10:11:27.965" v="19" actId="1076"/>
        <pc:sldMkLst>
          <pc:docMk/>
          <pc:sldMk cId="1242062649" sldId="522"/>
        </pc:sldMkLst>
        <pc:spChg chg="mod">
          <ac:chgData name="Montse Llos" userId="4a96702e8d14b7d0" providerId="LiveId" clId="{4114D9F1-BE1B-4E13-A1A0-F5B23275C844}" dt="2020-03-08T10:11:09.837" v="13" actId="6549"/>
          <ac:spMkLst>
            <pc:docMk/>
            <pc:sldMk cId="1242062649" sldId="522"/>
            <ac:spMk id="10" creationId="{3C314128-1693-422D-8018-CA61F3CB3192}"/>
          </ac:spMkLst>
        </pc:spChg>
        <pc:picChg chg="del">
          <ac:chgData name="Montse Llos" userId="4a96702e8d14b7d0" providerId="LiveId" clId="{4114D9F1-BE1B-4E13-A1A0-F5B23275C844}" dt="2020-03-08T10:11:12.133" v="14" actId="478"/>
          <ac:picMkLst>
            <pc:docMk/>
            <pc:sldMk cId="1242062649" sldId="522"/>
            <ac:picMk id="2" creationId="{B4B7DF52-0C7C-4FAC-93A2-877734F2515C}"/>
          </ac:picMkLst>
        </pc:picChg>
        <pc:picChg chg="del">
          <ac:chgData name="Montse Llos" userId="4a96702e8d14b7d0" providerId="LiveId" clId="{4114D9F1-BE1B-4E13-A1A0-F5B23275C844}" dt="2020-03-08T10:11:05.365" v="12" actId="478"/>
          <ac:picMkLst>
            <pc:docMk/>
            <pc:sldMk cId="1242062649" sldId="522"/>
            <ac:picMk id="5" creationId="{3F6BF907-95A5-47A5-A4CA-9B2B2A870069}"/>
          </ac:picMkLst>
        </pc:picChg>
        <pc:picChg chg="mod">
          <ac:chgData name="Montse Llos" userId="4a96702e8d14b7d0" providerId="LiveId" clId="{4114D9F1-BE1B-4E13-A1A0-F5B23275C844}" dt="2020-03-08T10:11:27.965" v="19" actId="1076"/>
          <ac:picMkLst>
            <pc:docMk/>
            <pc:sldMk cId="1242062649" sldId="522"/>
            <ac:picMk id="6" creationId="{75298D2E-550E-4447-A5A1-997340095483}"/>
          </ac:picMkLst>
        </pc:picChg>
      </pc:sldChg>
      <pc:sldChg chg="modSp">
        <pc:chgData name="Montse Llos" userId="4a96702e8d14b7d0" providerId="LiveId" clId="{4114D9F1-BE1B-4E13-A1A0-F5B23275C844}" dt="2020-03-08T10:13:12.349" v="49" actId="20577"/>
        <pc:sldMkLst>
          <pc:docMk/>
          <pc:sldMk cId="230729204" sldId="523"/>
        </pc:sldMkLst>
        <pc:spChg chg="mod">
          <ac:chgData name="Montse Llos" userId="4a96702e8d14b7d0" providerId="LiveId" clId="{4114D9F1-BE1B-4E13-A1A0-F5B23275C844}" dt="2020-03-08T10:13:12.349" v="49" actId="20577"/>
          <ac:spMkLst>
            <pc:docMk/>
            <pc:sldMk cId="230729204" sldId="523"/>
            <ac:spMk id="10" creationId="{3C314128-1693-422D-8018-CA61F3CB3192}"/>
          </ac:spMkLst>
        </pc:spChg>
      </pc:sldChg>
      <pc:sldChg chg="modSp">
        <pc:chgData name="Montse Llos" userId="4a96702e8d14b7d0" providerId="LiveId" clId="{4114D9F1-BE1B-4E13-A1A0-F5B23275C844}" dt="2020-03-08T10:55:04.256" v="255" actId="20577"/>
        <pc:sldMkLst>
          <pc:docMk/>
          <pc:sldMk cId="3109817855" sldId="525"/>
        </pc:sldMkLst>
        <pc:spChg chg="mod">
          <ac:chgData name="Montse Llos" userId="4a96702e8d14b7d0" providerId="LiveId" clId="{4114D9F1-BE1B-4E13-A1A0-F5B23275C844}" dt="2020-03-08T10:55:04.256" v="255" actId="20577"/>
          <ac:spMkLst>
            <pc:docMk/>
            <pc:sldMk cId="3109817855" sldId="525"/>
            <ac:spMk id="10" creationId="{3C314128-1693-422D-8018-CA61F3CB3192}"/>
          </ac:spMkLst>
        </pc:spChg>
        <pc:picChg chg="mod">
          <ac:chgData name="Montse Llos" userId="4a96702e8d14b7d0" providerId="LiveId" clId="{4114D9F1-BE1B-4E13-A1A0-F5B23275C844}" dt="2020-03-08T10:52:51.027" v="171" actId="1076"/>
          <ac:picMkLst>
            <pc:docMk/>
            <pc:sldMk cId="3109817855" sldId="525"/>
            <ac:picMk id="2" creationId="{F100B98F-54DE-4A1D-912C-5FF065B2760C}"/>
          </ac:picMkLst>
        </pc:picChg>
        <pc:picChg chg="mod">
          <ac:chgData name="Montse Llos" userId="4a96702e8d14b7d0" providerId="LiveId" clId="{4114D9F1-BE1B-4E13-A1A0-F5B23275C844}" dt="2020-03-08T10:52:47.273" v="170" actId="1076"/>
          <ac:picMkLst>
            <pc:docMk/>
            <pc:sldMk cId="3109817855" sldId="525"/>
            <ac:picMk id="6" creationId="{6E2ADD56-D2C6-4D5A-A674-9E53E9362348}"/>
          </ac:picMkLst>
        </pc:picChg>
      </pc:sldChg>
      <pc:sldChg chg="modSp">
        <pc:chgData name="Montse Llos" userId="4a96702e8d14b7d0" providerId="LiveId" clId="{4114D9F1-BE1B-4E13-A1A0-F5B23275C844}" dt="2020-03-08T12:18:42.574" v="275" actId="113"/>
        <pc:sldMkLst>
          <pc:docMk/>
          <pc:sldMk cId="2275952219" sldId="527"/>
        </pc:sldMkLst>
        <pc:spChg chg="mod">
          <ac:chgData name="Montse Llos" userId="4a96702e8d14b7d0" providerId="LiveId" clId="{4114D9F1-BE1B-4E13-A1A0-F5B23275C844}" dt="2020-03-08T12:18:42.574" v="275" actId="113"/>
          <ac:spMkLst>
            <pc:docMk/>
            <pc:sldMk cId="2275952219" sldId="527"/>
            <ac:spMk id="10" creationId="{3C314128-1693-422D-8018-CA61F3CB3192}"/>
          </ac:spMkLst>
        </pc:spChg>
      </pc:sldChg>
      <pc:sldChg chg="addSp delSp modSp">
        <pc:chgData name="Montse Llos" userId="4a96702e8d14b7d0" providerId="LiveId" clId="{4114D9F1-BE1B-4E13-A1A0-F5B23275C844}" dt="2020-03-08T11:09:08.638" v="274" actId="14100"/>
        <pc:sldMkLst>
          <pc:docMk/>
          <pc:sldMk cId="561018681" sldId="530"/>
        </pc:sldMkLst>
        <pc:spChg chg="mod">
          <ac:chgData name="Montse Llos" userId="4a96702e8d14b7d0" providerId="LiveId" clId="{4114D9F1-BE1B-4E13-A1A0-F5B23275C844}" dt="2020-03-08T11:07:45.885" v="270" actId="20577"/>
          <ac:spMkLst>
            <pc:docMk/>
            <pc:sldMk cId="561018681" sldId="530"/>
            <ac:spMk id="10" creationId="{3C314128-1693-422D-8018-CA61F3CB3192}"/>
          </ac:spMkLst>
        </pc:spChg>
        <pc:picChg chg="del">
          <ac:chgData name="Montse Llos" userId="4a96702e8d14b7d0" providerId="LiveId" clId="{4114D9F1-BE1B-4E13-A1A0-F5B23275C844}" dt="2020-03-08T11:06:57.174" v="264" actId="478"/>
          <ac:picMkLst>
            <pc:docMk/>
            <pc:sldMk cId="561018681" sldId="530"/>
            <ac:picMk id="2" creationId="{C304A01A-792B-4261-9C9A-FAB19AC89914}"/>
          </ac:picMkLst>
        </pc:picChg>
        <pc:picChg chg="add mod">
          <ac:chgData name="Montse Llos" userId="4a96702e8d14b7d0" providerId="LiveId" clId="{4114D9F1-BE1B-4E13-A1A0-F5B23275C844}" dt="2020-03-08T11:06:52.149" v="262" actId="1076"/>
          <ac:picMkLst>
            <pc:docMk/>
            <pc:sldMk cId="561018681" sldId="530"/>
            <ac:picMk id="5" creationId="{CFE4EF9F-3651-4D66-ABD5-1B59BDFF64D7}"/>
          </ac:picMkLst>
        </pc:picChg>
        <pc:picChg chg="add mod">
          <ac:chgData name="Montse Llos" userId="4a96702e8d14b7d0" providerId="LiveId" clId="{4114D9F1-BE1B-4E13-A1A0-F5B23275C844}" dt="2020-03-08T11:09:08.638" v="274" actId="14100"/>
          <ac:picMkLst>
            <pc:docMk/>
            <pc:sldMk cId="561018681" sldId="530"/>
            <ac:picMk id="6" creationId="{0537A993-22C4-49BE-BDEE-0A5CED3C1355}"/>
          </ac:picMkLst>
        </pc:picChg>
        <pc:picChg chg="add mod">
          <ac:chgData name="Montse Llos" userId="4a96702e8d14b7d0" providerId="LiveId" clId="{4114D9F1-BE1B-4E13-A1A0-F5B23275C844}" dt="2020-03-08T11:09:01.765" v="272" actId="1076"/>
          <ac:picMkLst>
            <pc:docMk/>
            <pc:sldMk cId="561018681" sldId="530"/>
            <ac:picMk id="9" creationId="{63C47C5D-663E-4254-82D9-AAB1D88E5D1A}"/>
          </ac:picMkLst>
        </pc:picChg>
        <pc:picChg chg="del">
          <ac:chgData name="Montse Llos" userId="4a96702e8d14b7d0" providerId="LiveId" clId="{4114D9F1-BE1B-4E13-A1A0-F5B23275C844}" dt="2020-03-08T11:06:27.168" v="256" actId="478"/>
          <ac:picMkLst>
            <pc:docMk/>
            <pc:sldMk cId="561018681" sldId="530"/>
            <ac:picMk id="11" creationId="{7E6AFEB7-3663-40CF-A4E6-81AD0EF39F2D}"/>
          </ac:picMkLst>
        </pc:picChg>
      </pc:sldChg>
      <pc:sldChg chg="modSp">
        <pc:chgData name="Montse Llos" userId="4a96702e8d14b7d0" providerId="LiveId" clId="{4114D9F1-BE1B-4E13-A1A0-F5B23275C844}" dt="2020-03-08T17:46:46.101" v="304" actId="5793"/>
        <pc:sldMkLst>
          <pc:docMk/>
          <pc:sldMk cId="1155217943" sldId="538"/>
        </pc:sldMkLst>
        <pc:spChg chg="mod">
          <ac:chgData name="Montse Llos" userId="4a96702e8d14b7d0" providerId="LiveId" clId="{4114D9F1-BE1B-4E13-A1A0-F5B23275C844}" dt="2020-03-08T17:46:46.101" v="304" actId="5793"/>
          <ac:spMkLst>
            <pc:docMk/>
            <pc:sldMk cId="1155217943" sldId="538"/>
            <ac:spMk id="10" creationId="{3C314128-1693-422D-8018-CA61F3CB3192}"/>
          </ac:spMkLst>
        </pc:spChg>
      </pc:sldChg>
      <pc:sldChg chg="modSp modNotesTx">
        <pc:chgData name="Montse Llos" userId="4a96702e8d14b7d0" providerId="LiveId" clId="{4114D9F1-BE1B-4E13-A1A0-F5B23275C844}" dt="2020-03-08T18:49:49.019" v="448" actId="20577"/>
        <pc:sldMkLst>
          <pc:docMk/>
          <pc:sldMk cId="55777622" sldId="540"/>
        </pc:sldMkLst>
        <pc:spChg chg="mod">
          <ac:chgData name="Montse Llos" userId="4a96702e8d14b7d0" providerId="LiveId" clId="{4114D9F1-BE1B-4E13-A1A0-F5B23275C844}" dt="2020-03-08T17:57:11.431" v="305" actId="20577"/>
          <ac:spMkLst>
            <pc:docMk/>
            <pc:sldMk cId="55777622" sldId="540"/>
            <ac:spMk id="10" creationId="{3C314128-1693-422D-8018-CA61F3CB3192}"/>
          </ac:spMkLst>
        </pc:spChg>
      </pc:sldChg>
      <pc:sldChg chg="modSp">
        <pc:chgData name="Montse Llos" userId="4a96702e8d14b7d0" providerId="LiveId" clId="{4114D9F1-BE1B-4E13-A1A0-F5B23275C844}" dt="2020-03-08T18:52:31.133" v="450" actId="6549"/>
        <pc:sldMkLst>
          <pc:docMk/>
          <pc:sldMk cId="2827281584" sldId="543"/>
        </pc:sldMkLst>
        <pc:spChg chg="mod">
          <ac:chgData name="Montse Llos" userId="4a96702e8d14b7d0" providerId="LiveId" clId="{4114D9F1-BE1B-4E13-A1A0-F5B23275C844}" dt="2020-03-08T18:52:31.133" v="450" actId="6549"/>
          <ac:spMkLst>
            <pc:docMk/>
            <pc:sldMk cId="2827281584" sldId="543"/>
            <ac:spMk id="10" creationId="{3C314128-1693-422D-8018-CA61F3CB3192}"/>
          </ac:spMkLst>
        </pc:spChg>
      </pc:sldChg>
      <pc:sldChg chg="modSp modAnim">
        <pc:chgData name="Montse Llos" userId="4a96702e8d14b7d0" providerId="LiveId" clId="{4114D9F1-BE1B-4E13-A1A0-F5B23275C844}" dt="2020-03-08T19:01:19.069" v="584" actId="5793"/>
        <pc:sldMkLst>
          <pc:docMk/>
          <pc:sldMk cId="1102248719" sldId="545"/>
        </pc:sldMkLst>
        <pc:spChg chg="mod">
          <ac:chgData name="Montse Llos" userId="4a96702e8d14b7d0" providerId="LiveId" clId="{4114D9F1-BE1B-4E13-A1A0-F5B23275C844}" dt="2020-03-08T19:01:19.069" v="584" actId="5793"/>
          <ac:spMkLst>
            <pc:docMk/>
            <pc:sldMk cId="1102248719" sldId="545"/>
            <ac:spMk id="10" creationId="{3C314128-1693-422D-8018-CA61F3CB3192}"/>
          </ac:spMkLst>
        </pc:spChg>
      </pc:sldChg>
      <pc:sldChg chg="modSp">
        <pc:chgData name="Montse Llos" userId="4a96702e8d14b7d0" providerId="LiveId" clId="{4114D9F1-BE1B-4E13-A1A0-F5B23275C844}" dt="2020-03-12T17:07:43.404" v="587" actId="20577"/>
        <pc:sldMkLst>
          <pc:docMk/>
          <pc:sldMk cId="2862003461" sldId="547"/>
        </pc:sldMkLst>
        <pc:spChg chg="mod">
          <ac:chgData name="Montse Llos" userId="4a96702e8d14b7d0" providerId="LiveId" clId="{4114D9F1-BE1B-4E13-A1A0-F5B23275C844}" dt="2020-03-12T17:07:43.404" v="587" actId="20577"/>
          <ac:spMkLst>
            <pc:docMk/>
            <pc:sldMk cId="2862003461" sldId="547"/>
            <ac:spMk id="10" creationId="{3C314128-1693-422D-8018-CA61F3CB3192}"/>
          </ac:spMkLst>
        </pc:spChg>
      </pc:sldChg>
      <pc:sldChg chg="delSp modSp add">
        <pc:chgData name="Montse Llos" userId="4a96702e8d14b7d0" providerId="LiveId" clId="{4114D9F1-BE1B-4E13-A1A0-F5B23275C844}" dt="2020-03-08T10:12:13.625" v="29" actId="1035"/>
        <pc:sldMkLst>
          <pc:docMk/>
          <pc:sldMk cId="165161810" sldId="551"/>
        </pc:sldMkLst>
        <pc:spChg chg="mod">
          <ac:chgData name="Montse Llos" userId="4a96702e8d14b7d0" providerId="LiveId" clId="{4114D9F1-BE1B-4E13-A1A0-F5B23275C844}" dt="2020-03-08T10:11:47.391" v="22" actId="6549"/>
          <ac:spMkLst>
            <pc:docMk/>
            <pc:sldMk cId="165161810" sldId="551"/>
            <ac:spMk id="10" creationId="{3C314128-1693-422D-8018-CA61F3CB3192}"/>
          </ac:spMkLst>
        </pc:spChg>
        <pc:picChg chg="mod">
          <ac:chgData name="Montse Llos" userId="4a96702e8d14b7d0" providerId="LiveId" clId="{4114D9F1-BE1B-4E13-A1A0-F5B23275C844}" dt="2020-03-08T10:12:13.625" v="29" actId="1035"/>
          <ac:picMkLst>
            <pc:docMk/>
            <pc:sldMk cId="165161810" sldId="551"/>
            <ac:picMk id="2" creationId="{B4B7DF52-0C7C-4FAC-93A2-877734F2515C}"/>
          </ac:picMkLst>
        </pc:picChg>
        <pc:picChg chg="del">
          <ac:chgData name="Montse Llos" userId="4a96702e8d14b7d0" providerId="LiveId" clId="{4114D9F1-BE1B-4E13-A1A0-F5B23275C844}" dt="2020-03-08T10:11:49.825" v="23" actId="478"/>
          <ac:picMkLst>
            <pc:docMk/>
            <pc:sldMk cId="165161810" sldId="551"/>
            <ac:picMk id="5" creationId="{3F6BF907-95A5-47A5-A4CA-9B2B2A870069}"/>
          </ac:picMkLst>
        </pc:picChg>
        <pc:picChg chg="del">
          <ac:chgData name="Montse Llos" userId="4a96702e8d14b7d0" providerId="LiveId" clId="{4114D9F1-BE1B-4E13-A1A0-F5B23275C844}" dt="2020-03-08T10:11:51.683" v="24" actId="478"/>
          <ac:picMkLst>
            <pc:docMk/>
            <pc:sldMk cId="165161810" sldId="551"/>
            <ac:picMk id="6" creationId="{75298D2E-550E-4447-A5A1-997340095483}"/>
          </ac:picMkLst>
        </pc:picChg>
      </pc:sldChg>
      <pc:sldChg chg="delSp modSp add ord">
        <pc:chgData name="Montse Llos" userId="4a96702e8d14b7d0" providerId="LiveId" clId="{4114D9F1-BE1B-4E13-A1A0-F5B23275C844}" dt="2020-03-08T10:11:35.593" v="21" actId="1076"/>
        <pc:sldMkLst>
          <pc:docMk/>
          <pc:sldMk cId="1809272747" sldId="552"/>
        </pc:sldMkLst>
        <pc:spChg chg="mod">
          <ac:chgData name="Montse Llos" userId="4a96702e8d14b7d0" providerId="LiveId" clId="{4114D9F1-BE1B-4E13-A1A0-F5B23275C844}" dt="2020-03-08T10:10:35.107" v="2" actId="6549"/>
          <ac:spMkLst>
            <pc:docMk/>
            <pc:sldMk cId="1809272747" sldId="552"/>
            <ac:spMk id="10" creationId="{3C314128-1693-422D-8018-CA61F3CB3192}"/>
          </ac:spMkLst>
        </pc:spChg>
        <pc:picChg chg="del">
          <ac:chgData name="Montse Llos" userId="4a96702e8d14b7d0" providerId="LiveId" clId="{4114D9F1-BE1B-4E13-A1A0-F5B23275C844}" dt="2020-03-08T10:10:37.663" v="3" actId="478"/>
          <ac:picMkLst>
            <pc:docMk/>
            <pc:sldMk cId="1809272747" sldId="552"/>
            <ac:picMk id="2" creationId="{B4B7DF52-0C7C-4FAC-93A2-877734F2515C}"/>
          </ac:picMkLst>
        </pc:picChg>
        <pc:picChg chg="mod">
          <ac:chgData name="Montse Llos" userId="4a96702e8d14b7d0" providerId="LiveId" clId="{4114D9F1-BE1B-4E13-A1A0-F5B23275C844}" dt="2020-03-08T10:11:35.593" v="21" actId="1076"/>
          <ac:picMkLst>
            <pc:docMk/>
            <pc:sldMk cId="1809272747" sldId="552"/>
            <ac:picMk id="5" creationId="{3F6BF907-95A5-47A5-A4CA-9B2B2A870069}"/>
          </ac:picMkLst>
        </pc:picChg>
        <pc:picChg chg="del">
          <ac:chgData name="Montse Llos" userId="4a96702e8d14b7d0" providerId="LiveId" clId="{4114D9F1-BE1B-4E13-A1A0-F5B23275C844}" dt="2020-03-08T10:10:39.515" v="4" actId="478"/>
          <ac:picMkLst>
            <pc:docMk/>
            <pc:sldMk cId="1809272747" sldId="552"/>
            <ac:picMk id="6" creationId="{75298D2E-550E-4447-A5A1-997340095483}"/>
          </ac:picMkLst>
        </pc:picChg>
      </pc:sldChg>
      <pc:sldChg chg="addSp delSp modSp add modAnim modNotesTx">
        <pc:chgData name="Montse Llos" userId="4a96702e8d14b7d0" providerId="LiveId" clId="{4114D9F1-BE1B-4E13-A1A0-F5B23275C844}" dt="2020-03-08T18:59:59.968" v="557"/>
        <pc:sldMkLst>
          <pc:docMk/>
          <pc:sldMk cId="2092896778" sldId="553"/>
        </pc:sldMkLst>
        <pc:spChg chg="add mod">
          <ac:chgData name="Montse Llos" userId="4a96702e8d14b7d0" providerId="LiveId" clId="{4114D9F1-BE1B-4E13-A1A0-F5B23275C844}" dt="2020-03-08T18:59:51.114" v="556" actId="20577"/>
          <ac:spMkLst>
            <pc:docMk/>
            <pc:sldMk cId="2092896778" sldId="553"/>
            <ac:spMk id="9" creationId="{9424F561-C7DA-4D45-A6E8-4F3F09638AF7}"/>
          </ac:spMkLst>
        </pc:spChg>
        <pc:spChg chg="mod">
          <ac:chgData name="Montse Llos" userId="4a96702e8d14b7d0" providerId="LiveId" clId="{4114D9F1-BE1B-4E13-A1A0-F5B23275C844}" dt="2020-03-08T18:57:44.712" v="511" actId="20577"/>
          <ac:spMkLst>
            <pc:docMk/>
            <pc:sldMk cId="2092896778" sldId="553"/>
            <ac:spMk id="10" creationId="{3C314128-1693-422D-8018-CA61F3CB3192}"/>
          </ac:spMkLst>
        </pc:spChg>
        <pc:picChg chg="add mod">
          <ac:chgData name="Montse Llos" userId="4a96702e8d14b7d0" providerId="LiveId" clId="{4114D9F1-BE1B-4E13-A1A0-F5B23275C844}" dt="2020-03-08T18:57:51.967" v="514" actId="1076"/>
          <ac:picMkLst>
            <pc:docMk/>
            <pc:sldMk cId="2092896778" sldId="553"/>
            <ac:picMk id="2" creationId="{9BD5464E-03C6-4487-BB44-535A33113B00}"/>
          </ac:picMkLst>
        </pc:picChg>
        <pc:picChg chg="del">
          <ac:chgData name="Montse Llos" userId="4a96702e8d14b7d0" providerId="LiveId" clId="{4114D9F1-BE1B-4E13-A1A0-F5B23275C844}" dt="2020-03-08T18:57:46.710" v="512" actId="478"/>
          <ac:picMkLst>
            <pc:docMk/>
            <pc:sldMk cId="2092896778" sldId="553"/>
            <ac:picMk id="5" creationId="{202B2920-194A-40AC-BA23-325958B5A9EF}"/>
          </ac:picMkLst>
        </pc:picChg>
        <pc:picChg chg="add del">
          <ac:chgData name="Montse Llos" userId="4a96702e8d14b7d0" providerId="LiveId" clId="{4114D9F1-BE1B-4E13-A1A0-F5B23275C844}" dt="2020-03-08T18:58:27.127" v="525" actId="478"/>
          <ac:picMkLst>
            <pc:docMk/>
            <pc:sldMk cId="2092896778" sldId="553"/>
            <ac:picMk id="6" creationId="{E982E672-D4F0-45AF-AF30-57401F75EAC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7A9EED6-2B2A-4E0A-802D-649EDD23AF5E}" type="datetimeFigureOut">
              <a:rPr lang="es-ES" smtClean="0"/>
              <a:pPr/>
              <a:t>12/03/2020</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6C4DF3-8157-49A4-BBCD-49B4D2D52CE8}" type="slidenum">
              <a:rPr lang="es-ES" smtClean="0"/>
              <a:pPr/>
              <a:t>‹Nº›</a:t>
            </a:fld>
            <a:endParaRPr lang="es-ES"/>
          </a:p>
        </p:txBody>
      </p:sp>
    </p:spTree>
    <p:extLst>
      <p:ext uri="{BB962C8B-B14F-4D97-AF65-F5344CB8AC3E}">
        <p14:creationId xmlns:p14="http://schemas.microsoft.com/office/powerpoint/2010/main" val="51391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C2776F-823A-4754-81FD-0B31380701AE}" type="datetimeFigureOut">
              <a:rPr lang="es-ES" smtClean="0"/>
              <a:pPr/>
              <a:t>12/03/2020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A99391-1EFC-47EC-A8DB-C73425545624}" type="slidenum">
              <a:rPr lang="es-ES" smtClean="0"/>
              <a:pPr/>
              <a:t>‹Nº›</a:t>
            </a:fld>
            <a:endParaRPr lang="es-ES"/>
          </a:p>
        </p:txBody>
      </p:sp>
    </p:spTree>
    <p:extLst>
      <p:ext uri="{BB962C8B-B14F-4D97-AF65-F5344CB8AC3E}">
        <p14:creationId xmlns:p14="http://schemas.microsoft.com/office/powerpoint/2010/main" val="2143071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machinelearningmastery.com/gentle-introduction-autocorrelation-partial-autocorrelation/"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Explicar en general qué son los supervisados, poner ejemplos si</a:t>
            </a:r>
            <a:r>
              <a:rPr lang="es-ES" baseline="0" dirty="0"/>
              <a:t> hace falta. Después se explica un ejemplo.</a:t>
            </a:r>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2</a:t>
            </a:fld>
            <a:endParaRPr lang="es-ES"/>
          </a:p>
        </p:txBody>
      </p:sp>
    </p:spTree>
    <p:extLst>
      <p:ext uri="{BB962C8B-B14F-4D97-AF65-F5344CB8AC3E}">
        <p14:creationId xmlns:p14="http://schemas.microsoft.com/office/powerpoint/2010/main" val="3038251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11</a:t>
            </a:fld>
            <a:endParaRPr lang="es-ES"/>
          </a:p>
        </p:txBody>
      </p:sp>
    </p:spTree>
    <p:extLst>
      <p:ext uri="{BB962C8B-B14F-4D97-AF65-F5344CB8AC3E}">
        <p14:creationId xmlns:p14="http://schemas.microsoft.com/office/powerpoint/2010/main" val="2180481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 R: el </a:t>
            </a:r>
            <a:r>
              <a:rPr lang="en-US" sz="1200" b="0" i="0" kern="1200" dirty="0" err="1">
                <a:solidFill>
                  <a:schemeClr val="tx1"/>
                </a:solidFill>
                <a:effectLst/>
                <a:latin typeface="+mn-lt"/>
                <a:ea typeface="+mn-ea"/>
                <a:cs typeface="+mn-cs"/>
              </a:rPr>
              <a:t>lenguaje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estadístico</a:t>
            </a:r>
            <a:r>
              <a:rPr lang="en-US" sz="1200" b="0" i="0" kern="1200" dirty="0">
                <a:solidFill>
                  <a:schemeClr val="tx1"/>
                </a:solidFill>
                <a:effectLst/>
                <a:latin typeface="+mn-lt"/>
                <a:ea typeface="+mn-ea"/>
                <a:cs typeface="+mn-cs"/>
              </a:rPr>
              <a:t> por </a:t>
            </a:r>
            <a:r>
              <a:rPr lang="en-US" sz="1200" b="0" i="0" kern="1200" dirty="0" err="1">
                <a:solidFill>
                  <a:schemeClr val="tx1"/>
                </a:solidFill>
                <a:effectLst/>
                <a:latin typeface="+mn-lt"/>
                <a:ea typeface="+mn-ea"/>
                <a:cs typeface="+mn-cs"/>
              </a:rPr>
              <a:t>excelencia</a:t>
            </a:r>
            <a:endParaRPr lang="en-US" sz="1200" b="0" i="0" kern="1200" dirty="0">
              <a:solidFill>
                <a:schemeClr val="tx1"/>
              </a:solidFill>
              <a:effectLst/>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12</a:t>
            </a:fld>
            <a:endParaRPr lang="es-ES"/>
          </a:p>
        </p:txBody>
      </p:sp>
    </p:spTree>
    <p:extLst>
      <p:ext uri="{BB962C8B-B14F-4D97-AF65-F5344CB8AC3E}">
        <p14:creationId xmlns:p14="http://schemas.microsoft.com/office/powerpoint/2010/main" val="1154093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13</a:t>
            </a:fld>
            <a:endParaRPr lang="es-ES"/>
          </a:p>
        </p:txBody>
      </p:sp>
    </p:spTree>
    <p:extLst>
      <p:ext uri="{BB962C8B-B14F-4D97-AF65-F5344CB8AC3E}">
        <p14:creationId xmlns:p14="http://schemas.microsoft.com/office/powerpoint/2010/main" val="1568274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Drift: ultimo valor + una media de </a:t>
            </a:r>
            <a:r>
              <a:rPr lang="en-US" sz="1200" b="0" i="0" kern="1200" dirty="0" err="1">
                <a:solidFill>
                  <a:schemeClr val="tx1"/>
                </a:solidFill>
                <a:effectLst/>
                <a:latin typeface="+mn-lt"/>
                <a:ea typeface="+mn-ea"/>
                <a:cs typeface="+mn-cs"/>
              </a:rPr>
              <a:t>cambio</a:t>
            </a:r>
            <a:r>
              <a:rPr lang="en-US" sz="1200" b="0" i="0" kern="1200" dirty="0">
                <a:solidFill>
                  <a:schemeClr val="tx1"/>
                </a:solidFill>
                <a:effectLst/>
                <a:latin typeface="+mn-lt"/>
                <a:ea typeface="+mn-ea"/>
                <a:cs typeface="+mn-cs"/>
              </a:rPr>
              <a:t>.</a:t>
            </a:r>
          </a:p>
          <a:p>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14</a:t>
            </a:fld>
            <a:endParaRPr lang="es-ES"/>
          </a:p>
        </p:txBody>
      </p:sp>
    </p:spTree>
    <p:extLst>
      <p:ext uri="{BB962C8B-B14F-4D97-AF65-F5344CB8AC3E}">
        <p14:creationId xmlns:p14="http://schemas.microsoft.com/office/powerpoint/2010/main" val="751338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 R: el </a:t>
            </a:r>
            <a:r>
              <a:rPr lang="en-US" sz="1200" b="0" i="0" kern="1200" dirty="0" err="1">
                <a:solidFill>
                  <a:schemeClr val="tx1"/>
                </a:solidFill>
                <a:effectLst/>
                <a:latin typeface="+mn-lt"/>
                <a:ea typeface="+mn-ea"/>
                <a:cs typeface="+mn-cs"/>
              </a:rPr>
              <a:t>lenguaje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estadístico</a:t>
            </a:r>
            <a:r>
              <a:rPr lang="en-US" sz="1200" b="0" i="0" kern="1200" dirty="0">
                <a:solidFill>
                  <a:schemeClr val="tx1"/>
                </a:solidFill>
                <a:effectLst/>
                <a:latin typeface="+mn-lt"/>
                <a:ea typeface="+mn-ea"/>
                <a:cs typeface="+mn-cs"/>
              </a:rPr>
              <a:t> por </a:t>
            </a:r>
            <a:r>
              <a:rPr lang="en-US" sz="1200" b="0" i="0" kern="1200" dirty="0" err="1">
                <a:solidFill>
                  <a:schemeClr val="tx1"/>
                </a:solidFill>
                <a:effectLst/>
                <a:latin typeface="+mn-lt"/>
                <a:ea typeface="+mn-ea"/>
                <a:cs typeface="+mn-cs"/>
              </a:rPr>
              <a:t>excelencia</a:t>
            </a:r>
            <a:endParaRPr lang="en-US" sz="1200" b="0" i="0" kern="1200" dirty="0">
              <a:solidFill>
                <a:schemeClr val="tx1"/>
              </a:solidFill>
              <a:effectLst/>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15</a:t>
            </a:fld>
            <a:endParaRPr lang="es-ES"/>
          </a:p>
        </p:txBody>
      </p:sp>
    </p:spTree>
    <p:extLst>
      <p:ext uri="{BB962C8B-B14F-4D97-AF65-F5344CB8AC3E}">
        <p14:creationId xmlns:p14="http://schemas.microsoft.com/office/powerpoint/2010/main" val="806056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err="1">
                <a:solidFill>
                  <a:schemeClr val="tx1"/>
                </a:solidFill>
                <a:effectLst/>
                <a:latin typeface="+mn-lt"/>
                <a:ea typeface="+mn-ea"/>
                <a:cs typeface="+mn-cs"/>
              </a:rPr>
              <a:t>Únicamante</a:t>
            </a:r>
            <a:r>
              <a:rPr lang="en-US" sz="1200" b="0" i="0" kern="1200" dirty="0">
                <a:solidFill>
                  <a:schemeClr val="tx1"/>
                </a:solidFill>
                <a:effectLst/>
                <a:latin typeface="+mn-lt"/>
                <a:ea typeface="+mn-ea"/>
                <a:cs typeface="+mn-cs"/>
              </a:rPr>
              <a:t> Podemos </a:t>
            </a:r>
            <a:r>
              <a:rPr lang="en-US" sz="1200" b="0" i="0" kern="1200" dirty="0" err="1">
                <a:solidFill>
                  <a:schemeClr val="tx1"/>
                </a:solidFill>
                <a:effectLst/>
                <a:latin typeface="+mn-lt"/>
                <a:ea typeface="+mn-ea"/>
                <a:cs typeface="+mn-cs"/>
              </a:rPr>
              <a:t>ir</a:t>
            </a:r>
            <a:r>
              <a:rPr lang="en-US" sz="1200" b="0" i="0" kern="1200" dirty="0">
                <a:solidFill>
                  <a:schemeClr val="tx1"/>
                </a:solidFill>
                <a:effectLst/>
                <a:latin typeface="+mn-lt"/>
                <a:ea typeface="+mn-ea"/>
                <a:cs typeface="+mn-cs"/>
              </a:rPr>
              <a:t> un punto </a:t>
            </a:r>
            <a:r>
              <a:rPr lang="en-US" sz="1200" b="0" i="0" kern="1200" dirty="0" err="1">
                <a:solidFill>
                  <a:schemeClr val="tx1"/>
                </a:solidFill>
                <a:effectLst/>
                <a:latin typeface="+mn-lt"/>
                <a:ea typeface="+mn-ea"/>
                <a:cs typeface="+mn-cs"/>
              </a:rPr>
              <a:t>más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allá</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qué</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tipo</a:t>
            </a:r>
            <a:r>
              <a:rPr lang="en-US" sz="1200" b="0" i="0" kern="1200" dirty="0">
                <a:solidFill>
                  <a:schemeClr val="tx1"/>
                </a:solidFill>
                <a:effectLst/>
                <a:latin typeface="+mn-lt"/>
                <a:ea typeface="+mn-ea"/>
                <a:cs typeface="+mn-cs"/>
              </a:rPr>
              <a:t> de </a:t>
            </a:r>
            <a:r>
              <a:rPr lang="en-US" sz="1200" b="0" i="0" kern="1200" dirty="0" err="1">
                <a:solidFill>
                  <a:schemeClr val="tx1"/>
                </a:solidFill>
                <a:effectLst/>
                <a:latin typeface="+mn-lt"/>
                <a:ea typeface="+mn-ea"/>
                <a:cs typeface="+mn-cs"/>
              </a:rPr>
              <a:t>ámbitos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pensais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 series </a:t>
            </a:r>
            <a:r>
              <a:rPr lang="en-US" sz="1200" b="0" i="0" kern="1200" dirty="0" err="1">
                <a:solidFill>
                  <a:schemeClr val="tx1"/>
                </a:solidFill>
                <a:effectLst/>
                <a:latin typeface="+mn-lt"/>
                <a:ea typeface="+mn-ea"/>
                <a:cs typeface="+mn-cs"/>
              </a:rPr>
              <a:t>temporales</a:t>
            </a:r>
            <a:r>
              <a:rPr lang="en-US" sz="1200" b="0" i="0" kern="1200" dirty="0">
                <a:solidFill>
                  <a:schemeClr val="tx1"/>
                </a:solidFill>
                <a:effectLst/>
                <a:latin typeface="+mn-lt"/>
                <a:ea typeface="+mn-ea"/>
                <a:cs typeface="+mn-cs"/>
              </a:rPr>
              <a:t> sin </a:t>
            </a:r>
            <a:r>
              <a:rPr lang="en-US" sz="1200" b="0" i="0" kern="1200" dirty="0" err="1">
                <a:solidFill>
                  <a:schemeClr val="tx1"/>
                </a:solidFill>
                <a:effectLst/>
                <a:latin typeface="+mn-lt"/>
                <a:ea typeface="+mn-ea"/>
                <a:cs typeface="+mn-cs"/>
              </a:rPr>
              <a:t>estacionalidad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tendencia</a:t>
            </a:r>
            <a:r>
              <a:rPr lang="en-US" sz="1200" b="0" i="0" kern="1200" dirty="0">
                <a:solidFill>
                  <a:schemeClr val="tx1"/>
                </a:solidFill>
                <a:effectLst/>
                <a:latin typeface="+mn-lt"/>
                <a:ea typeface="+mn-ea"/>
                <a:cs typeface="+mn-cs"/>
              </a:rPr>
              <a:t>? – Bolsa (stock market)</a:t>
            </a:r>
          </a:p>
          <a:p>
            <a:r>
              <a:rPr lang="es-ES" dirty="0"/>
              <a:t>Para </a:t>
            </a:r>
            <a:r>
              <a:rPr lang="es-ES" dirty="0" err="1"/>
              <a:t>Exponential</a:t>
            </a:r>
            <a:r>
              <a:rPr lang="es-ES" dirty="0"/>
              <a:t> </a:t>
            </a:r>
            <a:r>
              <a:rPr lang="es-ES" dirty="0" err="1"/>
              <a:t>Smoothing</a:t>
            </a:r>
            <a:r>
              <a:rPr lang="es-ES" dirty="0"/>
              <a:t>: BETA i GAMMA=FALSE</a:t>
            </a:r>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16</a:t>
            </a:fld>
            <a:endParaRPr lang="es-ES"/>
          </a:p>
        </p:txBody>
      </p:sp>
    </p:spTree>
    <p:extLst>
      <p:ext uri="{BB962C8B-B14F-4D97-AF65-F5344CB8AC3E}">
        <p14:creationId xmlns:p14="http://schemas.microsoft.com/office/powerpoint/2010/main" val="898138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17</a:t>
            </a:fld>
            <a:endParaRPr lang="es-ES"/>
          </a:p>
        </p:txBody>
      </p:sp>
    </p:spTree>
    <p:extLst>
      <p:ext uri="{BB962C8B-B14F-4D97-AF65-F5344CB8AC3E}">
        <p14:creationId xmlns:p14="http://schemas.microsoft.com/office/powerpoint/2010/main" val="2276773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18</a:t>
            </a:fld>
            <a:endParaRPr lang="es-ES"/>
          </a:p>
        </p:txBody>
      </p:sp>
    </p:spTree>
    <p:extLst>
      <p:ext uri="{BB962C8B-B14F-4D97-AF65-F5344CB8AC3E}">
        <p14:creationId xmlns:p14="http://schemas.microsoft.com/office/powerpoint/2010/main" val="3216921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err="1"/>
              <a:t>RapidMiner</a:t>
            </a:r>
            <a:r>
              <a:rPr lang="es-ES" dirty="0"/>
              <a:t> =&gt; Descomposición</a:t>
            </a:r>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19</a:t>
            </a:fld>
            <a:endParaRPr lang="es-ES"/>
          </a:p>
        </p:txBody>
      </p:sp>
    </p:spTree>
    <p:extLst>
      <p:ext uri="{BB962C8B-B14F-4D97-AF65-F5344CB8AC3E}">
        <p14:creationId xmlns:p14="http://schemas.microsoft.com/office/powerpoint/2010/main" val="2072583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err="1">
                <a:solidFill>
                  <a:schemeClr val="tx1"/>
                </a:solidFill>
                <a:effectLst/>
                <a:latin typeface="+mn-lt"/>
                <a:ea typeface="+mn-ea"/>
                <a:cs typeface="+mn-cs"/>
              </a:rPr>
              <a:t>Únicamante</a:t>
            </a:r>
            <a:r>
              <a:rPr lang="en-US" sz="1200" b="0" i="0" kern="1200" dirty="0">
                <a:solidFill>
                  <a:schemeClr val="tx1"/>
                </a:solidFill>
                <a:effectLst/>
                <a:latin typeface="+mn-lt"/>
                <a:ea typeface="+mn-ea"/>
                <a:cs typeface="+mn-cs"/>
              </a:rPr>
              <a:t> Podemos </a:t>
            </a:r>
            <a:r>
              <a:rPr lang="en-US" sz="1200" b="0" i="0" kern="1200" dirty="0" err="1">
                <a:solidFill>
                  <a:schemeClr val="tx1"/>
                </a:solidFill>
                <a:effectLst/>
                <a:latin typeface="+mn-lt"/>
                <a:ea typeface="+mn-ea"/>
                <a:cs typeface="+mn-cs"/>
              </a:rPr>
              <a:t>ir</a:t>
            </a:r>
            <a:r>
              <a:rPr lang="en-US" sz="1200" b="0" i="0" kern="1200" dirty="0">
                <a:solidFill>
                  <a:schemeClr val="tx1"/>
                </a:solidFill>
                <a:effectLst/>
                <a:latin typeface="+mn-lt"/>
                <a:ea typeface="+mn-ea"/>
                <a:cs typeface="+mn-cs"/>
              </a:rPr>
              <a:t> un punto </a:t>
            </a:r>
            <a:r>
              <a:rPr lang="en-US" sz="1200" b="0" i="0" kern="1200" dirty="0" err="1">
                <a:solidFill>
                  <a:schemeClr val="tx1"/>
                </a:solidFill>
                <a:effectLst/>
                <a:latin typeface="+mn-lt"/>
                <a:ea typeface="+mn-ea"/>
                <a:cs typeface="+mn-cs"/>
              </a:rPr>
              <a:t>más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allá</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qué</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tipo</a:t>
            </a:r>
            <a:r>
              <a:rPr lang="en-US" sz="1200" b="0" i="0" kern="1200" dirty="0">
                <a:solidFill>
                  <a:schemeClr val="tx1"/>
                </a:solidFill>
                <a:effectLst/>
                <a:latin typeface="+mn-lt"/>
                <a:ea typeface="+mn-ea"/>
                <a:cs typeface="+mn-cs"/>
              </a:rPr>
              <a:t> de </a:t>
            </a:r>
            <a:r>
              <a:rPr lang="en-US" sz="1200" b="0" i="0" kern="1200" dirty="0" err="1">
                <a:solidFill>
                  <a:schemeClr val="tx1"/>
                </a:solidFill>
                <a:effectLst/>
                <a:latin typeface="+mn-lt"/>
                <a:ea typeface="+mn-ea"/>
                <a:cs typeface="+mn-cs"/>
              </a:rPr>
              <a:t>ámbitos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pensais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 series </a:t>
            </a:r>
            <a:r>
              <a:rPr lang="en-US" sz="1200" b="0" i="0" kern="1200" dirty="0" err="1">
                <a:solidFill>
                  <a:schemeClr val="tx1"/>
                </a:solidFill>
                <a:effectLst/>
                <a:latin typeface="+mn-lt"/>
                <a:ea typeface="+mn-ea"/>
                <a:cs typeface="+mn-cs"/>
              </a:rPr>
              <a:t>temporales</a:t>
            </a:r>
            <a:r>
              <a:rPr lang="en-US" sz="1200" b="0" i="0" kern="1200" dirty="0">
                <a:solidFill>
                  <a:schemeClr val="tx1"/>
                </a:solidFill>
                <a:effectLst/>
                <a:latin typeface="+mn-lt"/>
                <a:ea typeface="+mn-ea"/>
                <a:cs typeface="+mn-cs"/>
              </a:rPr>
              <a:t> sin </a:t>
            </a:r>
            <a:r>
              <a:rPr lang="en-US" sz="1200" b="0" i="0" kern="1200" dirty="0" err="1">
                <a:solidFill>
                  <a:schemeClr val="tx1"/>
                </a:solidFill>
                <a:effectLst/>
                <a:latin typeface="+mn-lt"/>
                <a:ea typeface="+mn-ea"/>
                <a:cs typeface="+mn-cs"/>
              </a:rPr>
              <a:t>estacionalidad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tendencia</a:t>
            </a:r>
            <a:r>
              <a:rPr lang="en-US" sz="1200" b="0" i="0" kern="1200" dirty="0">
                <a:solidFill>
                  <a:schemeClr val="tx1"/>
                </a:solidFill>
                <a:effectLst/>
                <a:latin typeface="+mn-lt"/>
                <a:ea typeface="+mn-ea"/>
                <a:cs typeface="+mn-cs"/>
              </a:rPr>
              <a:t>?</a:t>
            </a:r>
          </a:p>
          <a:p>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20</a:t>
            </a:fld>
            <a:endParaRPr lang="es-ES"/>
          </a:p>
        </p:txBody>
      </p:sp>
    </p:spTree>
    <p:extLst>
      <p:ext uri="{BB962C8B-B14F-4D97-AF65-F5344CB8AC3E}">
        <p14:creationId xmlns:p14="http://schemas.microsoft.com/office/powerpoint/2010/main" val="3146040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Series temporales como método estadístico o supervisado de regresión</a:t>
            </a:r>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3</a:t>
            </a:fld>
            <a:endParaRPr lang="es-ES"/>
          </a:p>
        </p:txBody>
      </p:sp>
    </p:spTree>
    <p:extLst>
      <p:ext uri="{BB962C8B-B14F-4D97-AF65-F5344CB8AC3E}">
        <p14:creationId xmlns:p14="http://schemas.microsoft.com/office/powerpoint/2010/main" val="1455103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err="1">
                <a:solidFill>
                  <a:schemeClr val="tx1"/>
                </a:solidFill>
                <a:effectLst/>
                <a:latin typeface="+mn-lt"/>
                <a:ea typeface="+mn-ea"/>
                <a:cs typeface="+mn-cs"/>
              </a:rPr>
              <a:t>Existe</a:t>
            </a:r>
            <a:r>
              <a:rPr lang="en-US" sz="1200" b="0" i="0" kern="1200" dirty="0">
                <a:solidFill>
                  <a:schemeClr val="tx1"/>
                </a:solidFill>
                <a:effectLst/>
                <a:latin typeface="+mn-lt"/>
                <a:ea typeface="+mn-ea"/>
                <a:cs typeface="+mn-cs"/>
              </a:rPr>
              <a:t> un </a:t>
            </a:r>
            <a:r>
              <a:rPr lang="en-US" sz="1200" b="0" i="0" kern="1200" dirty="0" err="1">
                <a:solidFill>
                  <a:schemeClr val="tx1"/>
                </a:solidFill>
                <a:effectLst/>
                <a:latin typeface="+mn-lt"/>
                <a:ea typeface="+mn-ea"/>
                <a:cs typeface="+mn-cs"/>
              </a:rPr>
              <a:t>auto.arima</a:t>
            </a:r>
            <a:r>
              <a:rPr lang="en-US" sz="1200" b="0" i="0" kern="1200" dirty="0">
                <a:solidFill>
                  <a:schemeClr val="tx1"/>
                </a:solidFill>
                <a:effectLst/>
                <a:latin typeface="+mn-lt"/>
                <a:ea typeface="+mn-ea"/>
                <a:cs typeface="+mn-cs"/>
              </a:rPr>
              <a:t> que define </a:t>
            </a:r>
            <a:r>
              <a:rPr lang="en-US" sz="1200" b="0" i="0" kern="1200" dirty="0" err="1">
                <a:solidFill>
                  <a:schemeClr val="tx1"/>
                </a:solidFill>
                <a:effectLst/>
                <a:latin typeface="+mn-lt"/>
                <a:ea typeface="+mn-ea"/>
                <a:cs typeface="+mn-cs"/>
              </a:rPr>
              <a:t>p,d</a:t>
            </a:r>
            <a:r>
              <a:rPr lang="en-US" sz="1200" b="0" i="0" kern="1200" dirty="0">
                <a:solidFill>
                  <a:schemeClr val="tx1"/>
                </a:solidFill>
                <a:effectLst/>
                <a:latin typeface="+mn-lt"/>
                <a:ea typeface="+mn-ea"/>
                <a:cs typeface="+mn-cs"/>
              </a:rPr>
              <a:t> y q</a:t>
            </a:r>
          </a:p>
          <a:p>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21</a:t>
            </a:fld>
            <a:endParaRPr lang="es-ES"/>
          </a:p>
        </p:txBody>
      </p:sp>
    </p:spTree>
    <p:extLst>
      <p:ext uri="{BB962C8B-B14F-4D97-AF65-F5344CB8AC3E}">
        <p14:creationId xmlns:p14="http://schemas.microsoft.com/office/powerpoint/2010/main" val="3480016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1" i="0" kern="1200" dirty="0">
                <a:solidFill>
                  <a:schemeClr val="tx1"/>
                </a:solidFill>
                <a:effectLst/>
                <a:latin typeface="+mn-lt"/>
                <a:ea typeface="+mn-ea"/>
                <a:cs typeface="+mn-cs"/>
              </a:rPr>
              <a:t>https://www.analyticsvidhya.com/blog/2015/12/complete-tutorial-time-series-modeling/</a:t>
            </a:r>
          </a:p>
          <a:p>
            <a:r>
              <a:rPr lang="en-US" sz="1200" b="1" i="0" kern="1200" dirty="0">
                <a:solidFill>
                  <a:schemeClr val="tx1"/>
                </a:solidFill>
                <a:effectLst/>
                <a:latin typeface="+mn-lt"/>
                <a:ea typeface="+mn-ea"/>
                <a:cs typeface="+mn-cs"/>
              </a:rPr>
              <a:t>AR</a:t>
            </a:r>
            <a:r>
              <a:rPr lang="en-US" sz="1200" b="0" i="0" kern="1200" dirty="0">
                <a:solidFill>
                  <a:schemeClr val="tx1"/>
                </a:solidFill>
                <a:effectLst/>
                <a:latin typeface="+mn-lt"/>
                <a:ea typeface="+mn-ea"/>
                <a:cs typeface="+mn-cs"/>
              </a:rPr>
              <a:t>=</a:t>
            </a:r>
            <a:r>
              <a:rPr lang="es-ES" sz="1200" b="0" i="0" kern="1200" dirty="0">
                <a:solidFill>
                  <a:schemeClr val="tx1"/>
                </a:solidFill>
                <a:effectLst/>
                <a:latin typeface="+mn-lt"/>
                <a:ea typeface="+mn-ea"/>
                <a:cs typeface="+mn-cs"/>
              </a:rPr>
              <a:t>Por ejemplo, digamos que x(t) es el número de botellas de jugo vendidas en una ciudad en un día en particular. Durante los inviernos, muy pocos vendedores compraban botellas de jugo. De repente, en un día en particular, la temperatura subió y la demanda de botellas de jugo se elevó a 1000. Sin embargo, al cabo de unos días, el clima volvió a ser frío. Pero, sabiendo que la gente se acostumbraba a beber jugo durante los días calurosos, había un 50% de la gente que todavía bebía jugo durante los días fríos. En los días siguientes, la proporción bajó al 25% (50% del 50%) y luego gradualmente a un número pequeño después de un número significativo de días.</a:t>
            </a:r>
          </a:p>
          <a:p>
            <a:r>
              <a:rPr lang="es-ES" sz="1200" b="1" i="0" kern="1200" dirty="0">
                <a:solidFill>
                  <a:schemeClr val="tx1"/>
                </a:solidFill>
                <a:effectLst/>
                <a:latin typeface="+mn-lt"/>
                <a:ea typeface="+mn-ea"/>
                <a:cs typeface="+mn-cs"/>
              </a:rPr>
              <a:t>MA</a:t>
            </a:r>
            <a:r>
              <a:rPr lang="es-ES" sz="1200" b="0" i="0" kern="1200" dirty="0">
                <a:solidFill>
                  <a:schemeClr val="tx1"/>
                </a:solidFill>
                <a:effectLst/>
                <a:latin typeface="+mn-lt"/>
                <a:ea typeface="+mn-ea"/>
                <a:cs typeface="+mn-cs"/>
              </a:rPr>
              <a:t>=Un fabricante produce un cierto tipo de bolsa, que estaba fácilmente disponible en el mercado. Siendo un mercado competitivo, la venta de la bolsa se mantuvo en cero durante muchos días. Así que, un día hizo algún experimento con el diseño y produjo un tipo diferente de bolsa. Este tipo de bolsa no estaba disponible en ninguna parte del mercado. Así, pudo vender todo el stock de 1000 bolsas (llamémoslo x(t)). La demanda fue tan alta que la bolsa se quedó sin existencias. Como resultado, unos 100 clientes ocasionales no pudieron comprar esta bolsa. Llamemos a este espacio como el error en ese momento. Con el tiempo, la bolsa había perdido su factor de atracción. Pero todavía quedan pocos clientes que se fueron con las manos vacías el día anterior</a:t>
            </a:r>
          </a:p>
          <a:p>
            <a:endParaRPr lang="es-ES"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Existe</a:t>
            </a:r>
            <a:r>
              <a:rPr lang="en-US" sz="1200" b="1" i="0" kern="1200" dirty="0">
                <a:solidFill>
                  <a:schemeClr val="tx1"/>
                </a:solidFill>
                <a:effectLst/>
                <a:latin typeface="+mn-lt"/>
                <a:ea typeface="+mn-ea"/>
                <a:cs typeface="+mn-cs"/>
              </a:rPr>
              <a:t> un </a:t>
            </a:r>
            <a:r>
              <a:rPr lang="en-US" sz="1200" b="1" i="0" kern="1200" dirty="0" err="1">
                <a:solidFill>
                  <a:schemeClr val="tx1"/>
                </a:solidFill>
                <a:effectLst/>
                <a:latin typeface="+mn-lt"/>
                <a:ea typeface="+mn-ea"/>
                <a:cs typeface="+mn-cs"/>
              </a:rPr>
              <a:t>auto.arima</a:t>
            </a:r>
            <a:r>
              <a:rPr lang="en-US" sz="1200" b="1" i="0" kern="1200" dirty="0">
                <a:solidFill>
                  <a:schemeClr val="tx1"/>
                </a:solidFill>
                <a:effectLst/>
                <a:latin typeface="+mn-lt"/>
                <a:ea typeface="+mn-ea"/>
                <a:cs typeface="+mn-cs"/>
              </a:rPr>
              <a:t> que define </a:t>
            </a:r>
            <a:r>
              <a:rPr lang="en-US" sz="1200" b="1" i="0" kern="1200" dirty="0" err="1">
                <a:solidFill>
                  <a:schemeClr val="tx1"/>
                </a:solidFill>
                <a:effectLst/>
                <a:latin typeface="+mn-lt"/>
                <a:ea typeface="+mn-ea"/>
                <a:cs typeface="+mn-cs"/>
              </a:rPr>
              <a:t>p,d</a:t>
            </a:r>
            <a:r>
              <a:rPr lang="en-US" sz="1200" b="1" i="0" kern="1200" dirty="0">
                <a:solidFill>
                  <a:schemeClr val="tx1"/>
                </a:solidFill>
                <a:effectLst/>
                <a:latin typeface="+mn-lt"/>
                <a:ea typeface="+mn-ea"/>
                <a:cs typeface="+mn-cs"/>
              </a:rPr>
              <a:t> y q</a:t>
            </a:r>
          </a:p>
          <a:p>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22</a:t>
            </a:fld>
            <a:endParaRPr lang="es-ES"/>
          </a:p>
        </p:txBody>
      </p:sp>
    </p:spTree>
    <p:extLst>
      <p:ext uri="{BB962C8B-B14F-4D97-AF65-F5344CB8AC3E}">
        <p14:creationId xmlns:p14="http://schemas.microsoft.com/office/powerpoint/2010/main" val="837857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1" i="0" kern="1200" dirty="0">
                <a:solidFill>
                  <a:schemeClr val="tx1"/>
                </a:solidFill>
                <a:effectLst/>
                <a:latin typeface="+mn-lt"/>
                <a:ea typeface="+mn-ea"/>
                <a:cs typeface="+mn-cs"/>
              </a:rPr>
              <a:t>https://www.analyticsvidhya.com/blog/2015/12/complete-tutorial-time-series-modeling/</a:t>
            </a:r>
          </a:p>
          <a:p>
            <a:r>
              <a:rPr lang="en-US" sz="1200" b="1" i="0" kern="1200" dirty="0">
                <a:solidFill>
                  <a:schemeClr val="tx1"/>
                </a:solidFill>
                <a:effectLst/>
                <a:latin typeface="+mn-lt"/>
                <a:ea typeface="+mn-ea"/>
                <a:cs typeface="+mn-cs"/>
              </a:rPr>
              <a:t>AR</a:t>
            </a:r>
            <a:r>
              <a:rPr lang="en-US" sz="1200" b="0" i="0" kern="1200" dirty="0">
                <a:solidFill>
                  <a:schemeClr val="tx1"/>
                </a:solidFill>
                <a:effectLst/>
                <a:latin typeface="+mn-lt"/>
                <a:ea typeface="+mn-ea"/>
                <a:cs typeface="+mn-cs"/>
              </a:rPr>
              <a:t>=</a:t>
            </a:r>
            <a:r>
              <a:rPr lang="es-ES" sz="1200" b="0" i="0" kern="1200" dirty="0">
                <a:solidFill>
                  <a:schemeClr val="tx1"/>
                </a:solidFill>
                <a:effectLst/>
                <a:latin typeface="+mn-lt"/>
                <a:ea typeface="+mn-ea"/>
                <a:cs typeface="+mn-cs"/>
              </a:rPr>
              <a:t>Por ejemplo, digamos que x(t) es el número de botellas de jugo vendidas en una ciudad en un día en particular. Durante los inviernos, muy pocos vendedores compraban botellas de jugo. De repente, en un día en particular, la temperatura subió y la demanda de botellas de jugo se elevó a 1000. Sin embargo, al cabo de unos días, el clima volvió a ser frío. Pero, sabiendo que la gente se acostumbraba a beber jugo durante los días calurosos, había un 50% de la gente que todavía bebía jugo durante los días fríos. En los días siguientes, la proporción bajó al 25% (50% del 50%) y luego gradualmente a un número pequeño después de un número significativo de días.</a:t>
            </a:r>
          </a:p>
          <a:p>
            <a:r>
              <a:rPr lang="es-ES" sz="1200" b="1" i="0" kern="1200" dirty="0">
                <a:solidFill>
                  <a:schemeClr val="tx1"/>
                </a:solidFill>
                <a:effectLst/>
                <a:latin typeface="+mn-lt"/>
                <a:ea typeface="+mn-ea"/>
                <a:cs typeface="+mn-cs"/>
              </a:rPr>
              <a:t>MA</a:t>
            </a:r>
            <a:r>
              <a:rPr lang="es-ES" sz="1200" b="0" i="0" kern="1200" dirty="0">
                <a:solidFill>
                  <a:schemeClr val="tx1"/>
                </a:solidFill>
                <a:effectLst/>
                <a:latin typeface="+mn-lt"/>
                <a:ea typeface="+mn-ea"/>
                <a:cs typeface="+mn-cs"/>
              </a:rPr>
              <a:t>=Un fabricante produce un cierto tipo de bolsa, que estaba fácilmente disponible en el mercado. Siendo un mercado competitivo, la venta de la bolsa se mantuvo en cero durante muchos días. Así que, un día hizo algún experimento con el diseño y produjo un tipo diferente de bolsa. Este tipo de bolsa no estaba disponible en ninguna parte del mercado. Así, pudo vender todo el stock de 1000 bolsas (llamémoslo x(t)). La demanda fue tan alta que la bolsa se quedó sin existencias. Como resultado, unos 100 clientes ocasionales no pudieron comprar esta bolsa. Llamemos a este espacio como el error en ese momento. Con el tiempo, la bolsa había perdido su factor de atracción. Pero todavía quedan pocos clientes que se fueron con las manos vacías el día anterior</a:t>
            </a:r>
          </a:p>
          <a:p>
            <a:endParaRPr lang="es-ES"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Existe</a:t>
            </a:r>
            <a:r>
              <a:rPr lang="en-US" sz="1200" b="1" i="0" kern="1200" dirty="0">
                <a:solidFill>
                  <a:schemeClr val="tx1"/>
                </a:solidFill>
                <a:effectLst/>
                <a:latin typeface="+mn-lt"/>
                <a:ea typeface="+mn-ea"/>
                <a:cs typeface="+mn-cs"/>
              </a:rPr>
              <a:t> un </a:t>
            </a:r>
            <a:r>
              <a:rPr lang="en-US" sz="1200" b="1" i="0" kern="1200" dirty="0" err="1">
                <a:solidFill>
                  <a:schemeClr val="tx1"/>
                </a:solidFill>
                <a:effectLst/>
                <a:latin typeface="+mn-lt"/>
                <a:ea typeface="+mn-ea"/>
                <a:cs typeface="+mn-cs"/>
              </a:rPr>
              <a:t>auto.arima</a:t>
            </a:r>
            <a:r>
              <a:rPr lang="en-US" sz="1200" b="1" i="0" kern="1200" dirty="0">
                <a:solidFill>
                  <a:schemeClr val="tx1"/>
                </a:solidFill>
                <a:effectLst/>
                <a:latin typeface="+mn-lt"/>
                <a:ea typeface="+mn-ea"/>
                <a:cs typeface="+mn-cs"/>
              </a:rPr>
              <a:t> que define </a:t>
            </a:r>
            <a:r>
              <a:rPr lang="en-US" sz="1200" b="1" i="0" kern="1200" dirty="0" err="1">
                <a:solidFill>
                  <a:schemeClr val="tx1"/>
                </a:solidFill>
                <a:effectLst/>
                <a:latin typeface="+mn-lt"/>
                <a:ea typeface="+mn-ea"/>
                <a:cs typeface="+mn-cs"/>
              </a:rPr>
              <a:t>p,d</a:t>
            </a:r>
            <a:r>
              <a:rPr lang="en-US" sz="1200" b="1" i="0" kern="1200" dirty="0">
                <a:solidFill>
                  <a:schemeClr val="tx1"/>
                </a:solidFill>
                <a:effectLst/>
                <a:latin typeface="+mn-lt"/>
                <a:ea typeface="+mn-ea"/>
                <a:cs typeface="+mn-cs"/>
              </a:rPr>
              <a:t> y q</a:t>
            </a:r>
          </a:p>
          <a:p>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23</a:t>
            </a:fld>
            <a:endParaRPr lang="es-ES"/>
          </a:p>
        </p:txBody>
      </p:sp>
    </p:spTree>
    <p:extLst>
      <p:ext uri="{BB962C8B-B14F-4D97-AF65-F5344CB8AC3E}">
        <p14:creationId xmlns:p14="http://schemas.microsoft.com/office/powerpoint/2010/main" val="3983231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1" i="0" kern="1200" dirty="0">
                <a:solidFill>
                  <a:schemeClr val="tx1"/>
                </a:solidFill>
                <a:effectLst/>
                <a:latin typeface="+mn-lt"/>
                <a:ea typeface="+mn-ea"/>
                <a:cs typeface="+mn-cs"/>
              </a:rPr>
              <a:t>https://www.analyticsvidhya.com/blog/2015/12/complete-tutorial-time-series-modeling/</a:t>
            </a:r>
          </a:p>
          <a:p>
            <a:r>
              <a:rPr lang="es-ES" dirty="0"/>
              <a:t>En PACF vemos en cambio en </a:t>
            </a:r>
            <a:r>
              <a:rPr lang="es-ES" dirty="0" err="1"/>
              <a:t>lag</a:t>
            </a:r>
            <a:r>
              <a:rPr lang="es-ES" dirty="0"/>
              <a:t> 2 =&gt; AR=2 =&gt; p=2</a:t>
            </a:r>
          </a:p>
          <a:p>
            <a:r>
              <a:rPr lang="es-ES" dirty="0"/>
              <a:t>Son </a:t>
            </a:r>
            <a:r>
              <a:rPr lang="es-ES" dirty="0" err="1"/>
              <a:t>correlogramas</a:t>
            </a:r>
            <a:endParaRPr lang="es-ES" dirty="0"/>
          </a:p>
          <a:p>
            <a:endParaRPr lang="es-ES" dirty="0"/>
          </a:p>
          <a:p>
            <a:r>
              <a:rPr lang="es-ES" dirty="0"/>
              <a:t>Hi ha </a:t>
            </a:r>
            <a:r>
              <a:rPr lang="es-ES" dirty="0" err="1"/>
              <a:t>relació</a:t>
            </a:r>
            <a:r>
              <a:rPr lang="es-ES" dirty="0"/>
              <a:t> entre una i anterior (ACF Baixa </a:t>
            </a:r>
            <a:r>
              <a:rPr lang="es-ES" dirty="0" err="1"/>
              <a:t>poc</a:t>
            </a:r>
            <a:r>
              <a:rPr lang="es-ES" dirty="0"/>
              <a:t> a </a:t>
            </a:r>
            <a:r>
              <a:rPr lang="es-ES" dirty="0" err="1"/>
              <a:t>poc</a:t>
            </a:r>
            <a:r>
              <a:rPr lang="es-ES" dirty="0"/>
              <a:t>) </a:t>
            </a:r>
            <a:r>
              <a:rPr lang="es-ES" dirty="0" err="1"/>
              <a:t>però</a:t>
            </a:r>
            <a:r>
              <a:rPr lang="es-ES" dirty="0"/>
              <a:t> la </a:t>
            </a:r>
            <a:r>
              <a:rPr lang="es-ES" dirty="0" err="1"/>
              <a:t>relació</a:t>
            </a:r>
            <a:r>
              <a:rPr lang="es-ES" dirty="0"/>
              <a:t> entre un </a:t>
            </a:r>
            <a:r>
              <a:rPr lang="es-ES" dirty="0" err="1"/>
              <a:t>lag</a:t>
            </a:r>
            <a:r>
              <a:rPr lang="es-ES" dirty="0"/>
              <a:t> i un anterior es </a:t>
            </a:r>
            <a:r>
              <a:rPr lang="es-ES" dirty="0" err="1"/>
              <a:t>dilueix</a:t>
            </a:r>
            <a:r>
              <a:rPr lang="es-ES" dirty="0"/>
              <a:t> </a:t>
            </a:r>
            <a:r>
              <a:rPr lang="es-ES" dirty="0" err="1"/>
              <a:t>ràpidament</a:t>
            </a:r>
            <a:endParaRPr lang="es-ES" dirty="0"/>
          </a:p>
          <a:p>
            <a:r>
              <a:rPr lang="es-ES" dirty="0">
                <a:hlinkClick r:id="rId3"/>
              </a:rPr>
              <a:t>https://machinelearningmastery.com/gentle-introduction-autocorrelation-partial-autocorrelation/</a:t>
            </a:r>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24</a:t>
            </a:fld>
            <a:endParaRPr lang="es-ES"/>
          </a:p>
        </p:txBody>
      </p:sp>
    </p:spTree>
    <p:extLst>
      <p:ext uri="{BB962C8B-B14F-4D97-AF65-F5344CB8AC3E}">
        <p14:creationId xmlns:p14="http://schemas.microsoft.com/office/powerpoint/2010/main" val="3670604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1" i="0" kern="1200" dirty="0">
                <a:solidFill>
                  <a:schemeClr val="tx1"/>
                </a:solidFill>
                <a:effectLst/>
                <a:latin typeface="+mn-lt"/>
                <a:ea typeface="+mn-ea"/>
                <a:cs typeface="+mn-cs"/>
              </a:rPr>
              <a:t>https://www.analyticsvidhya.com/blog/2015/12/complete-tutorial-time-series-modeling/</a:t>
            </a:r>
          </a:p>
          <a:p>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En ACF vemos en cambio en </a:t>
            </a:r>
            <a:r>
              <a:rPr lang="es-ES" dirty="0" err="1"/>
              <a:t>lag</a:t>
            </a:r>
            <a:r>
              <a:rPr lang="es-ES" dirty="0"/>
              <a:t> 2 =&gt; MA=2 =&gt; q=2</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Son </a:t>
            </a:r>
            <a:r>
              <a:rPr lang="es-ES" dirty="0" err="1"/>
              <a:t>correlogramas</a:t>
            </a:r>
            <a:endParaRPr lang="es-ES" dirty="0"/>
          </a:p>
          <a:p>
            <a:endParaRPr lang="en-US" sz="1200" b="1"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25</a:t>
            </a:fld>
            <a:endParaRPr lang="es-ES"/>
          </a:p>
        </p:txBody>
      </p:sp>
    </p:spTree>
    <p:extLst>
      <p:ext uri="{BB962C8B-B14F-4D97-AF65-F5344CB8AC3E}">
        <p14:creationId xmlns:p14="http://schemas.microsoft.com/office/powerpoint/2010/main" val="22508052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1" i="0" kern="1200" dirty="0">
                <a:solidFill>
                  <a:schemeClr val="tx1"/>
                </a:solidFill>
                <a:effectLst/>
                <a:latin typeface="+mn-lt"/>
                <a:ea typeface="+mn-ea"/>
                <a:cs typeface="+mn-cs"/>
              </a:rPr>
              <a:t>https://www.analyticsvidhya.com/blog/2015/12/complete-tutorial-time-series-modeling/</a:t>
            </a:r>
          </a:p>
          <a:p>
            <a:r>
              <a:rPr lang="en-US" sz="1200" b="1" i="0" kern="1200" dirty="0">
                <a:solidFill>
                  <a:schemeClr val="tx1"/>
                </a:solidFill>
                <a:effectLst/>
                <a:latin typeface="+mn-lt"/>
                <a:ea typeface="+mn-ea"/>
                <a:cs typeface="+mn-cs"/>
              </a:rPr>
              <a:t>AR</a:t>
            </a:r>
            <a:r>
              <a:rPr lang="en-US" sz="1200" b="0" i="0" kern="1200" dirty="0">
                <a:solidFill>
                  <a:schemeClr val="tx1"/>
                </a:solidFill>
                <a:effectLst/>
                <a:latin typeface="+mn-lt"/>
                <a:ea typeface="+mn-ea"/>
                <a:cs typeface="+mn-cs"/>
              </a:rPr>
              <a:t>=</a:t>
            </a:r>
            <a:r>
              <a:rPr lang="es-ES" sz="1200" b="0" i="0" kern="1200" dirty="0">
                <a:solidFill>
                  <a:schemeClr val="tx1"/>
                </a:solidFill>
                <a:effectLst/>
                <a:latin typeface="+mn-lt"/>
                <a:ea typeface="+mn-ea"/>
                <a:cs typeface="+mn-cs"/>
              </a:rPr>
              <a:t>Por ejemplo, digamos que x(t) es el número de botellas de jugo vendidas en una ciudad en un día en particular. Durante los inviernos, muy pocos vendedores compraban botellas de jugo. De repente, en un día en particular, la temperatura subió y la demanda de botellas de jugo se elevó a 1000. Sin embargo, al cabo de unos días, el clima volvió a ser frío. Pero, sabiendo que la gente se acostumbraba a beber jugo durante los días calurosos, había un 50% de la gente que todavía bebía jugo durante los días fríos. En los días siguientes, la proporción bajó al 25% (50% del 50%) y luego gradualmente a un número pequeño después de un número significativo de días.</a:t>
            </a:r>
          </a:p>
          <a:p>
            <a:r>
              <a:rPr lang="es-ES" sz="1200" b="1" i="0" kern="1200" dirty="0">
                <a:solidFill>
                  <a:schemeClr val="tx1"/>
                </a:solidFill>
                <a:effectLst/>
                <a:latin typeface="+mn-lt"/>
                <a:ea typeface="+mn-ea"/>
                <a:cs typeface="+mn-cs"/>
              </a:rPr>
              <a:t>MA</a:t>
            </a:r>
            <a:r>
              <a:rPr lang="es-ES" sz="1200" b="0" i="0" kern="1200" dirty="0">
                <a:solidFill>
                  <a:schemeClr val="tx1"/>
                </a:solidFill>
                <a:effectLst/>
                <a:latin typeface="+mn-lt"/>
                <a:ea typeface="+mn-ea"/>
                <a:cs typeface="+mn-cs"/>
              </a:rPr>
              <a:t>=Un fabricante produce un cierto tipo de bolsa, que estaba fácilmente disponible en el mercado. Siendo un mercado competitivo, la venta de la bolsa se mantuvo en cero durante muchos días. Así que, un día hizo algún experimento con el diseño y produjo un tipo diferente de bolsa. Este tipo de bolsa no estaba disponible en ninguna parte del mercado. Así, pudo vender todo el stock de 1000 bolsas (llamémoslo x(t)). La demanda fue tan alta que la bolsa se quedó sin existencias. Como resultado, unos 100 clientes ocasionales no pudieron comprar esta bolsa. Llamemos a este espacio como el error en ese momento. Con el tiempo, la bolsa había perdido su factor de atracción. Pero todavía quedan pocos clientes que se fueron con las manos vacías el día anterior</a:t>
            </a:r>
          </a:p>
          <a:p>
            <a:endParaRPr lang="es-ES"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Existe</a:t>
            </a:r>
            <a:r>
              <a:rPr lang="en-US" sz="1200" b="1" i="0" kern="1200" dirty="0">
                <a:solidFill>
                  <a:schemeClr val="tx1"/>
                </a:solidFill>
                <a:effectLst/>
                <a:latin typeface="+mn-lt"/>
                <a:ea typeface="+mn-ea"/>
                <a:cs typeface="+mn-cs"/>
              </a:rPr>
              <a:t> un </a:t>
            </a:r>
            <a:r>
              <a:rPr lang="en-US" sz="1200" b="1" i="0" kern="1200" dirty="0" err="1">
                <a:solidFill>
                  <a:schemeClr val="tx1"/>
                </a:solidFill>
                <a:effectLst/>
                <a:latin typeface="+mn-lt"/>
                <a:ea typeface="+mn-ea"/>
                <a:cs typeface="+mn-cs"/>
              </a:rPr>
              <a:t>auto.arima</a:t>
            </a:r>
            <a:r>
              <a:rPr lang="en-US" sz="1200" b="1" i="0" kern="1200" dirty="0">
                <a:solidFill>
                  <a:schemeClr val="tx1"/>
                </a:solidFill>
                <a:effectLst/>
                <a:latin typeface="+mn-lt"/>
                <a:ea typeface="+mn-ea"/>
                <a:cs typeface="+mn-cs"/>
              </a:rPr>
              <a:t> que define </a:t>
            </a:r>
            <a:r>
              <a:rPr lang="en-US" sz="1200" b="1" i="0" kern="1200" dirty="0" err="1">
                <a:solidFill>
                  <a:schemeClr val="tx1"/>
                </a:solidFill>
                <a:effectLst/>
                <a:latin typeface="+mn-lt"/>
                <a:ea typeface="+mn-ea"/>
                <a:cs typeface="+mn-cs"/>
              </a:rPr>
              <a:t>p,d</a:t>
            </a:r>
            <a:r>
              <a:rPr lang="en-US" sz="1200" b="1" i="0" kern="1200" dirty="0">
                <a:solidFill>
                  <a:schemeClr val="tx1"/>
                </a:solidFill>
                <a:effectLst/>
                <a:latin typeface="+mn-lt"/>
                <a:ea typeface="+mn-ea"/>
                <a:cs typeface="+mn-cs"/>
              </a:rPr>
              <a:t> y q</a:t>
            </a:r>
          </a:p>
          <a:p>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26</a:t>
            </a:fld>
            <a:endParaRPr lang="es-ES"/>
          </a:p>
        </p:txBody>
      </p:sp>
    </p:spTree>
    <p:extLst>
      <p:ext uri="{BB962C8B-B14F-4D97-AF65-F5344CB8AC3E}">
        <p14:creationId xmlns:p14="http://schemas.microsoft.com/office/powerpoint/2010/main" val="1437838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1" i="0" kern="1200" dirty="0">
                <a:solidFill>
                  <a:schemeClr val="tx1"/>
                </a:solidFill>
                <a:effectLst/>
                <a:latin typeface="+mn-lt"/>
                <a:ea typeface="+mn-ea"/>
                <a:cs typeface="+mn-cs"/>
              </a:rPr>
              <a:t>https://www.analyticsvidhya.com/blog/2015/12/complete-tutorial-time-series-modeling/</a:t>
            </a:r>
          </a:p>
          <a:p>
            <a:r>
              <a:rPr lang="es-ES" dirty="0"/>
              <a:t>D=1 porque hay una transformación para que sea estacionaria=&gt; Tendencia</a:t>
            </a:r>
          </a:p>
          <a:p>
            <a:r>
              <a:rPr lang="es-ES" dirty="0"/>
              <a:t>Q=1 por </a:t>
            </a:r>
            <a:r>
              <a:rPr lang="es-ES" dirty="0" err="1"/>
              <a:t>acf</a:t>
            </a:r>
            <a:r>
              <a:rPr lang="es-ES" dirty="0"/>
              <a:t> con corte al cabo de un </a:t>
            </a:r>
            <a:r>
              <a:rPr lang="es-ES" dirty="0" err="1"/>
              <a:t>lag</a:t>
            </a:r>
            <a:endParaRPr lang="es-ES" dirty="0"/>
          </a:p>
          <a:p>
            <a:r>
              <a:rPr lang="es-ES" dirty="0"/>
              <a:t>P=0 por </a:t>
            </a:r>
            <a:r>
              <a:rPr lang="es-ES" dirty="0" err="1"/>
              <a:t>pacf</a:t>
            </a:r>
            <a:r>
              <a:rPr lang="es-ES" dirty="0"/>
              <a:t> no hay cambios significativos (fuera de línea de puntos horizontales)</a:t>
            </a:r>
          </a:p>
          <a:p>
            <a:r>
              <a:rPr lang="es-ES" dirty="0"/>
              <a:t>Mirar en </a:t>
            </a:r>
            <a:r>
              <a:rPr lang="es-ES" dirty="0" err="1"/>
              <a:t>Rstudio</a:t>
            </a:r>
            <a:r>
              <a:rPr lang="es-ES" dirty="0"/>
              <a:t> =&gt; 2. Air </a:t>
            </a:r>
            <a:r>
              <a:rPr lang="es-ES" dirty="0" err="1"/>
              <a:t>Passengers</a:t>
            </a:r>
            <a:r>
              <a:rPr lang="es-ES" dirty="0"/>
              <a:t> – ARIMA.R</a:t>
            </a:r>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27</a:t>
            </a:fld>
            <a:endParaRPr lang="es-ES"/>
          </a:p>
        </p:txBody>
      </p:sp>
    </p:spTree>
    <p:extLst>
      <p:ext uri="{BB962C8B-B14F-4D97-AF65-F5344CB8AC3E}">
        <p14:creationId xmlns:p14="http://schemas.microsoft.com/office/powerpoint/2010/main" val="1044819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b="1" i="0" kern="1200" dirty="0">
                <a:solidFill>
                  <a:schemeClr val="tx1"/>
                </a:solidFill>
                <a:effectLst/>
                <a:latin typeface="+mn-lt"/>
                <a:ea typeface="+mn-ea"/>
                <a:cs typeface="+mn-cs"/>
              </a:rPr>
              <a:t>P=3</a:t>
            </a:r>
          </a:p>
          <a:p>
            <a:r>
              <a:rPr lang="es-ES" sz="1200" b="1" i="0" kern="1200" dirty="0">
                <a:solidFill>
                  <a:schemeClr val="tx1"/>
                </a:solidFill>
                <a:effectLst/>
                <a:latin typeface="+mn-lt"/>
                <a:ea typeface="+mn-ea"/>
                <a:cs typeface="+mn-cs"/>
              </a:rPr>
              <a:t>Q=1</a:t>
            </a:r>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28</a:t>
            </a:fld>
            <a:endParaRPr lang="es-ES"/>
          </a:p>
        </p:txBody>
      </p:sp>
    </p:spTree>
    <p:extLst>
      <p:ext uri="{BB962C8B-B14F-4D97-AF65-F5344CB8AC3E}">
        <p14:creationId xmlns:p14="http://schemas.microsoft.com/office/powerpoint/2010/main" val="2042816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29</a:t>
            </a:fld>
            <a:endParaRPr lang="es-ES"/>
          </a:p>
        </p:txBody>
      </p:sp>
    </p:spTree>
    <p:extLst>
      <p:ext uri="{BB962C8B-B14F-4D97-AF65-F5344CB8AC3E}">
        <p14:creationId xmlns:p14="http://schemas.microsoft.com/office/powerpoint/2010/main" val="6791317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30</a:t>
            </a:fld>
            <a:endParaRPr lang="es-ES"/>
          </a:p>
        </p:txBody>
      </p:sp>
    </p:spTree>
    <p:extLst>
      <p:ext uri="{BB962C8B-B14F-4D97-AF65-F5344CB8AC3E}">
        <p14:creationId xmlns:p14="http://schemas.microsoft.com/office/powerpoint/2010/main" val="2182359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Os suena a algo?</a:t>
            </a:r>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4</a:t>
            </a:fld>
            <a:endParaRPr lang="es-ES"/>
          </a:p>
        </p:txBody>
      </p:sp>
    </p:spTree>
    <p:extLst>
      <p:ext uri="{BB962C8B-B14F-4D97-AF65-F5344CB8AC3E}">
        <p14:creationId xmlns:p14="http://schemas.microsoft.com/office/powerpoint/2010/main" val="42504898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Ejercicio=&gt;Formato transformación???</a:t>
            </a:r>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31</a:t>
            </a:fld>
            <a:endParaRPr lang="es-ES"/>
          </a:p>
        </p:txBody>
      </p:sp>
    </p:spTree>
    <p:extLst>
      <p:ext uri="{BB962C8B-B14F-4D97-AF65-F5344CB8AC3E}">
        <p14:creationId xmlns:p14="http://schemas.microsoft.com/office/powerpoint/2010/main" val="10811330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Ejercicio en </a:t>
            </a:r>
            <a:r>
              <a:rPr lang="es-ES" dirty="0" err="1"/>
              <a:t>RapidMiner</a:t>
            </a:r>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32</a:t>
            </a:fld>
            <a:endParaRPr lang="es-ES"/>
          </a:p>
        </p:txBody>
      </p:sp>
    </p:spTree>
    <p:extLst>
      <p:ext uri="{BB962C8B-B14F-4D97-AF65-F5344CB8AC3E}">
        <p14:creationId xmlns:p14="http://schemas.microsoft.com/office/powerpoint/2010/main" val="33327585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Ejercicio en </a:t>
            </a:r>
            <a:r>
              <a:rPr lang="es-ES" dirty="0" err="1"/>
              <a:t>RapidMiner</a:t>
            </a:r>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33</a:t>
            </a:fld>
            <a:endParaRPr lang="es-ES"/>
          </a:p>
        </p:txBody>
      </p:sp>
    </p:spTree>
    <p:extLst>
      <p:ext uri="{BB962C8B-B14F-4D97-AF65-F5344CB8AC3E}">
        <p14:creationId xmlns:p14="http://schemas.microsoft.com/office/powerpoint/2010/main" val="13863310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Ejercicio en </a:t>
            </a:r>
            <a:r>
              <a:rPr lang="es-ES" dirty="0" err="1"/>
              <a:t>RapidMiner</a:t>
            </a:r>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34</a:t>
            </a:fld>
            <a:endParaRPr lang="es-ES"/>
          </a:p>
        </p:txBody>
      </p:sp>
    </p:spTree>
    <p:extLst>
      <p:ext uri="{BB962C8B-B14F-4D97-AF65-F5344CB8AC3E}">
        <p14:creationId xmlns:p14="http://schemas.microsoft.com/office/powerpoint/2010/main" val="1127542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35</a:t>
            </a:fld>
            <a:endParaRPr lang="es-ES"/>
          </a:p>
        </p:txBody>
      </p:sp>
    </p:spTree>
    <p:extLst>
      <p:ext uri="{BB962C8B-B14F-4D97-AF65-F5344CB8AC3E}">
        <p14:creationId xmlns:p14="http://schemas.microsoft.com/office/powerpoint/2010/main" val="15026386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36</a:t>
            </a:fld>
            <a:endParaRPr lang="es-ES"/>
          </a:p>
        </p:txBody>
      </p:sp>
    </p:spTree>
    <p:extLst>
      <p:ext uri="{BB962C8B-B14F-4D97-AF65-F5344CB8AC3E}">
        <p14:creationId xmlns:p14="http://schemas.microsoft.com/office/powerpoint/2010/main" val="3558476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Os suena a algo?</a:t>
            </a:r>
          </a:p>
          <a:p>
            <a:r>
              <a:rPr lang="es-ES" dirty="0"/>
              <a:t>A un método supervisado de regresión</a:t>
            </a:r>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5</a:t>
            </a:fld>
            <a:endParaRPr lang="es-ES"/>
          </a:p>
        </p:txBody>
      </p:sp>
    </p:spTree>
    <p:extLst>
      <p:ext uri="{BB962C8B-B14F-4D97-AF65-F5344CB8AC3E}">
        <p14:creationId xmlns:p14="http://schemas.microsoft.com/office/powerpoint/2010/main" val="201838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If the features are predictable, i.e., they have some patterns, you can build a forecast model for each of them. However, keep in mind that using predicted values as features will propagate the error to the target variable, which may cause higher errors or produce biased forecasts.</a:t>
            </a:r>
          </a:p>
          <a:p>
            <a:r>
              <a:rPr lang="en-US" sz="1200" b="0" i="0" kern="1200" dirty="0">
                <a:solidFill>
                  <a:schemeClr val="tx1"/>
                </a:solidFill>
                <a:effectLst/>
                <a:latin typeface="+mn-lt"/>
                <a:ea typeface="+mn-ea"/>
                <a:cs typeface="+mn-cs"/>
              </a:rPr>
              <a:t>A pure time series model may have similar or even better performance than one using features.</a:t>
            </a:r>
          </a:p>
          <a:p>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6</a:t>
            </a:fld>
            <a:endParaRPr lang="es-ES"/>
          </a:p>
        </p:txBody>
      </p:sp>
    </p:spTree>
    <p:extLst>
      <p:ext uri="{BB962C8B-B14F-4D97-AF65-F5344CB8AC3E}">
        <p14:creationId xmlns:p14="http://schemas.microsoft.com/office/powerpoint/2010/main" val="857136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If the features are predictable, i.e., they have some patterns, you can build a forecast model for each of them. However, keep in mind that using predicted values as features will propagate the error to the target variable, which may cause higher errors or produce biased forecasts.</a:t>
            </a:r>
          </a:p>
          <a:p>
            <a:r>
              <a:rPr lang="en-US" sz="1200" b="0" i="0" kern="1200" dirty="0">
                <a:solidFill>
                  <a:schemeClr val="tx1"/>
                </a:solidFill>
                <a:effectLst/>
                <a:latin typeface="+mn-lt"/>
                <a:ea typeface="+mn-ea"/>
                <a:cs typeface="+mn-cs"/>
              </a:rPr>
              <a:t>A pure time series model may have similar or even better performance than one using features.</a:t>
            </a:r>
          </a:p>
          <a:p>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7</a:t>
            </a:fld>
            <a:endParaRPr lang="es-ES"/>
          </a:p>
        </p:txBody>
      </p:sp>
    </p:spTree>
    <p:extLst>
      <p:ext uri="{BB962C8B-B14F-4D97-AF65-F5344CB8AC3E}">
        <p14:creationId xmlns:p14="http://schemas.microsoft.com/office/powerpoint/2010/main" val="3158427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If the features are predictable, i.e., they have some patterns, you can build a forecast model for each of them. However, keep in mind that using predicted values as features will propagate the error to the target variable, which may cause higher errors or produce biased forecasts.</a:t>
            </a:r>
          </a:p>
          <a:p>
            <a:r>
              <a:rPr lang="en-US" sz="1200" b="0" i="0" kern="1200" dirty="0">
                <a:solidFill>
                  <a:schemeClr val="tx1"/>
                </a:solidFill>
                <a:effectLst/>
                <a:latin typeface="+mn-lt"/>
                <a:ea typeface="+mn-ea"/>
                <a:cs typeface="+mn-cs"/>
              </a:rPr>
              <a:t>A pure time series model may have similar or even better performance than one using features.</a:t>
            </a:r>
          </a:p>
          <a:p>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8</a:t>
            </a:fld>
            <a:endParaRPr lang="es-ES"/>
          </a:p>
        </p:txBody>
      </p:sp>
    </p:spTree>
    <p:extLst>
      <p:ext uri="{BB962C8B-B14F-4D97-AF65-F5344CB8AC3E}">
        <p14:creationId xmlns:p14="http://schemas.microsoft.com/office/powerpoint/2010/main" val="1982886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err="1">
                <a:solidFill>
                  <a:schemeClr val="tx1"/>
                </a:solidFill>
                <a:effectLst/>
                <a:latin typeface="+mn-lt"/>
                <a:ea typeface="+mn-ea"/>
                <a:cs typeface="+mn-cs"/>
              </a:rPr>
              <a:t>Precio</a:t>
            </a:r>
            <a:r>
              <a:rPr lang="en-US" sz="1200" b="0" i="0" kern="1200" dirty="0">
                <a:solidFill>
                  <a:schemeClr val="tx1"/>
                </a:solidFill>
                <a:effectLst/>
                <a:latin typeface="+mn-lt"/>
                <a:ea typeface="+mn-ea"/>
                <a:cs typeface="+mn-cs"/>
              </a:rPr>
              <a:t> casas: </a:t>
            </a:r>
            <a:r>
              <a:rPr lang="en-US" sz="1200" b="0" i="0" kern="1200" dirty="0" err="1">
                <a:solidFill>
                  <a:schemeClr val="tx1"/>
                </a:solidFill>
                <a:effectLst/>
                <a:latin typeface="+mn-lt"/>
                <a:ea typeface="+mn-ea"/>
                <a:cs typeface="+mn-cs"/>
              </a:rPr>
              <a:t>estacionalidad</a:t>
            </a:r>
            <a:r>
              <a:rPr lang="en-US" sz="1200" b="0" i="0" kern="1200" dirty="0">
                <a:solidFill>
                  <a:schemeClr val="tx1"/>
                </a:solidFill>
                <a:effectLst/>
                <a:latin typeface="+mn-lt"/>
                <a:ea typeface="+mn-ea"/>
                <a:cs typeface="+mn-cs"/>
              </a:rPr>
              <a:t> y </a:t>
            </a:r>
            <a:r>
              <a:rPr lang="en-US" sz="1200" b="0" i="0" kern="1200" dirty="0" err="1">
                <a:solidFill>
                  <a:schemeClr val="tx1"/>
                </a:solidFill>
                <a:effectLst/>
                <a:latin typeface="+mn-lt"/>
                <a:ea typeface="+mn-ea"/>
                <a:cs typeface="+mn-cs"/>
              </a:rPr>
              <a:t>ciclicidad</a:t>
            </a:r>
            <a:r>
              <a:rPr lang="en-US" sz="1200" b="0" i="0" kern="1200" dirty="0">
                <a:solidFill>
                  <a:schemeClr val="tx1"/>
                </a:solidFill>
                <a:effectLst/>
                <a:latin typeface="+mn-lt"/>
                <a:ea typeface="+mn-ea"/>
                <a:cs typeface="+mn-cs"/>
              </a:rPr>
              <a:t> (de 6/10 </a:t>
            </a:r>
            <a:r>
              <a:rPr lang="en-US" sz="1200" b="0" i="0" kern="1200" dirty="0" err="1">
                <a:solidFill>
                  <a:schemeClr val="tx1"/>
                </a:solidFill>
                <a:effectLst/>
                <a:latin typeface="+mn-lt"/>
                <a:ea typeface="+mn-ea"/>
                <a:cs typeface="+mn-cs"/>
              </a:rPr>
              <a:t>años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Tesoro US: </a:t>
            </a:r>
            <a:r>
              <a:rPr lang="en-US" sz="1200" b="0" i="0" kern="1200" dirty="0" err="1">
                <a:solidFill>
                  <a:schemeClr val="tx1"/>
                </a:solidFill>
                <a:effectLst/>
                <a:latin typeface="+mn-lt"/>
                <a:ea typeface="+mn-ea"/>
                <a:cs typeface="+mn-cs"/>
              </a:rPr>
              <a:t>tendencia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decreciente</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Electricidad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tendencia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creciente</a:t>
            </a:r>
            <a:r>
              <a:rPr lang="en-US" sz="1200" b="0" i="0" kern="1200" dirty="0">
                <a:solidFill>
                  <a:schemeClr val="tx1"/>
                </a:solidFill>
                <a:effectLst/>
                <a:latin typeface="+mn-lt"/>
                <a:ea typeface="+mn-ea"/>
                <a:cs typeface="+mn-cs"/>
              </a:rPr>
              <a:t> y </a:t>
            </a:r>
            <a:r>
              <a:rPr lang="en-US" sz="1200" b="0" i="0" kern="1200" dirty="0" err="1">
                <a:solidFill>
                  <a:schemeClr val="tx1"/>
                </a:solidFill>
                <a:effectLst/>
                <a:latin typeface="+mn-lt"/>
                <a:ea typeface="+mn-ea"/>
                <a:cs typeface="+mn-cs"/>
              </a:rPr>
              <a:t>estacionalidad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Google: Nada</a:t>
            </a:r>
          </a:p>
          <a:p>
            <a:r>
              <a:rPr lang="es-ES" dirty="0"/>
              <a:t>Según estas tres características se usan métodos distintos de predicción</a:t>
            </a:r>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9</a:t>
            </a:fld>
            <a:endParaRPr lang="es-ES"/>
          </a:p>
        </p:txBody>
      </p:sp>
    </p:spTree>
    <p:extLst>
      <p:ext uri="{BB962C8B-B14F-4D97-AF65-F5344CB8AC3E}">
        <p14:creationId xmlns:p14="http://schemas.microsoft.com/office/powerpoint/2010/main" val="3250143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If the features are predictable, i.e., they have some patterns, you can build a forecast model for each of them. However, keep in mind that using predicted values as features will propagate the error to the target variable, which may cause higher errors or produce biased forecasts.</a:t>
            </a:r>
          </a:p>
          <a:p>
            <a:r>
              <a:rPr lang="en-US" sz="1200" b="0" i="0" kern="1200" dirty="0">
                <a:solidFill>
                  <a:schemeClr val="tx1"/>
                </a:solidFill>
                <a:effectLst/>
                <a:latin typeface="+mn-lt"/>
                <a:ea typeface="+mn-ea"/>
                <a:cs typeface="+mn-cs"/>
              </a:rPr>
              <a:t>A pure time series model may have similar or even better performance than one using features.</a:t>
            </a:r>
          </a:p>
          <a:p>
            <a:endParaRPr lang="es-ES" dirty="0"/>
          </a:p>
        </p:txBody>
      </p:sp>
      <p:sp>
        <p:nvSpPr>
          <p:cNvPr id="4" name="3 Marcador de número de diapositiva"/>
          <p:cNvSpPr>
            <a:spLocks noGrp="1"/>
          </p:cNvSpPr>
          <p:nvPr>
            <p:ph type="sldNum" sz="quarter" idx="10"/>
          </p:nvPr>
        </p:nvSpPr>
        <p:spPr/>
        <p:txBody>
          <a:bodyPr/>
          <a:lstStyle/>
          <a:p>
            <a:fld id="{1FA99391-1EFC-47EC-A8DB-C73425545624}" type="slidenum">
              <a:rPr lang="es-ES" smtClean="0"/>
              <a:pPr/>
              <a:t>10</a:t>
            </a:fld>
            <a:endParaRPr lang="es-ES"/>
          </a:p>
        </p:txBody>
      </p:sp>
    </p:spTree>
    <p:extLst>
      <p:ext uri="{BB962C8B-B14F-4D97-AF65-F5344CB8AC3E}">
        <p14:creationId xmlns:p14="http://schemas.microsoft.com/office/powerpoint/2010/main" val="3819057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p>
        </p:txBody>
      </p:sp>
      <p:sp>
        <p:nvSpPr>
          <p:cNvPr id="4" name="Marcador de fecha 3"/>
          <p:cNvSpPr>
            <a:spLocks noGrp="1"/>
          </p:cNvSpPr>
          <p:nvPr>
            <p:ph type="dt" sz="half" idx="10"/>
          </p:nvPr>
        </p:nvSpPr>
        <p:spPr/>
        <p:txBody>
          <a:bodyPr/>
          <a:lstStyle>
            <a:lvl1pPr>
              <a:defRPr/>
            </a:lvl1pPr>
          </a:lstStyle>
          <a:p>
            <a:fld id="{8BCE1398-3BFD-4D01-941E-1B0DA0110DBE}" type="datetime1">
              <a:rPr lang="es-ES_tradnl" smtClean="0"/>
              <a:pPr/>
              <a:t>12/03/2020</a:t>
            </a:fld>
            <a:endParaRPr lang="es-ES_tradnl"/>
          </a:p>
        </p:txBody>
      </p:sp>
      <p:sp>
        <p:nvSpPr>
          <p:cNvPr id="5" name="Marcador de pie de página 4"/>
          <p:cNvSpPr>
            <a:spLocks noGrp="1"/>
          </p:cNvSpPr>
          <p:nvPr>
            <p:ph type="ftr" sz="quarter" idx="11"/>
          </p:nvPr>
        </p:nvSpPr>
        <p:spPr/>
        <p:txBody>
          <a:bodyPr/>
          <a:lstStyle>
            <a:lvl1pPr>
              <a:defRPr/>
            </a:lvl1pPr>
          </a:lstStyle>
          <a:p>
            <a:endParaRPr lang="es-ES"/>
          </a:p>
        </p:txBody>
      </p:sp>
      <p:sp>
        <p:nvSpPr>
          <p:cNvPr id="6" name="Marcador de número de diapositiva 5"/>
          <p:cNvSpPr>
            <a:spLocks noGrp="1"/>
          </p:cNvSpPr>
          <p:nvPr>
            <p:ph type="sldNum" sz="quarter" idx="12"/>
          </p:nvPr>
        </p:nvSpPr>
        <p:spPr/>
        <p:txBody>
          <a:bodyPr/>
          <a:lstStyle>
            <a:lvl1pPr>
              <a:defRPr/>
            </a:lvl1pPr>
          </a:lstStyle>
          <a:p>
            <a:fld id="{27DD655E-524D-4607-9BD4-0028F593F8DC}" type="slidenum">
              <a:rPr lang="es-ES_tradnl"/>
              <a:pPr/>
              <a:t>‹Nº›</a:t>
            </a:fld>
            <a:endParaRPr lang="es-ES_tradnl"/>
          </a:p>
        </p:txBody>
      </p:sp>
      <p:pic>
        <p:nvPicPr>
          <p:cNvPr id="1026" name="Picture 2" descr="L:\mkt\ICECILIA\EAE\IMAGEN CORPORATIVA\RENOVACIÓN DE IMAGEN CORPORATIVA EAE\IMAGEN 2012\PIEZAS\SIMULACIÓN WELCOME PACK\franja superior.jp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4217" y="-4192"/>
            <a:ext cx="9139783" cy="71160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L:\mkt\ICECILIA\EAE\IMAGEN CORPORATIVA\RENOVACIÓN DE IMAGEN CORPORATIVA EAE\IMAGEN 2012\PIEZAS\SIMULACIÓN WELCOME PACK\franja_1.jp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0" y="6280361"/>
            <a:ext cx="7164288" cy="577640"/>
          </a:xfrm>
          <a:prstGeom prst="rect">
            <a:avLst/>
          </a:prstGeom>
          <a:noFill/>
          <a:extLst>
            <a:ext uri="{909E8E84-426E-40DD-AFC4-6F175D3DCCD1}">
              <a14:hiddenFill xmlns:a14="http://schemas.microsoft.com/office/drawing/2010/main">
                <a:solidFill>
                  <a:srgbClr val="FFFFFF"/>
                </a:solidFill>
              </a14:hiddenFill>
            </a:ext>
          </a:extLst>
        </p:spPr>
      </p:pic>
      <p:sp>
        <p:nvSpPr>
          <p:cNvPr id="9" name="8 CuadroTexto"/>
          <p:cNvSpPr txBox="1"/>
          <p:nvPr userDrawn="1"/>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spTree>
    <p:extLst>
      <p:ext uri="{BB962C8B-B14F-4D97-AF65-F5344CB8AC3E}">
        <p14:creationId xmlns:p14="http://schemas.microsoft.com/office/powerpoint/2010/main" val="1942177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lvl1pPr>
              <a:defRPr/>
            </a:lvl1pPr>
          </a:lstStyle>
          <a:p>
            <a:fld id="{01392B42-A534-4ADE-842D-06404F100598}" type="datetime1">
              <a:rPr lang="es-ES_tradnl" smtClean="0"/>
              <a:pPr/>
              <a:t>12/03/2020</a:t>
            </a:fld>
            <a:endParaRPr lang="es-ES_tradnl"/>
          </a:p>
        </p:txBody>
      </p:sp>
      <p:sp>
        <p:nvSpPr>
          <p:cNvPr id="5" name="Marcador de pie de página 4"/>
          <p:cNvSpPr>
            <a:spLocks noGrp="1"/>
          </p:cNvSpPr>
          <p:nvPr>
            <p:ph type="ftr" sz="quarter" idx="11"/>
          </p:nvPr>
        </p:nvSpPr>
        <p:spPr/>
        <p:txBody>
          <a:bodyPr/>
          <a:lstStyle>
            <a:lvl1pPr>
              <a:defRPr/>
            </a:lvl1pPr>
          </a:lstStyle>
          <a:p>
            <a:endParaRPr lang="es-ES"/>
          </a:p>
        </p:txBody>
      </p:sp>
      <p:sp>
        <p:nvSpPr>
          <p:cNvPr id="6" name="Marcador de número de diapositiva 5"/>
          <p:cNvSpPr>
            <a:spLocks noGrp="1"/>
          </p:cNvSpPr>
          <p:nvPr>
            <p:ph type="sldNum" sz="quarter" idx="12"/>
          </p:nvPr>
        </p:nvSpPr>
        <p:spPr/>
        <p:txBody>
          <a:bodyPr/>
          <a:lstStyle>
            <a:lvl1pPr>
              <a:defRPr/>
            </a:lvl1pPr>
          </a:lstStyle>
          <a:p>
            <a:fld id="{E6E95A57-2845-44B2-9AFC-C85176DD49C4}" type="slidenum">
              <a:rPr lang="es-ES_tradnl"/>
              <a:pPr/>
              <a:t>‹Nº›</a:t>
            </a:fld>
            <a:endParaRPr lang="es-ES_tradnl"/>
          </a:p>
        </p:txBody>
      </p:sp>
    </p:spTree>
    <p:extLst>
      <p:ext uri="{BB962C8B-B14F-4D97-AF65-F5344CB8AC3E}">
        <p14:creationId xmlns:p14="http://schemas.microsoft.com/office/powerpoint/2010/main" val="1906491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lvl1pPr>
              <a:defRPr/>
            </a:lvl1pPr>
          </a:lstStyle>
          <a:p>
            <a:fld id="{AB915361-04B0-4BF5-9E64-6E368254CB04}" type="datetime1">
              <a:rPr lang="es-ES_tradnl" smtClean="0"/>
              <a:pPr/>
              <a:t>12/03/2020</a:t>
            </a:fld>
            <a:endParaRPr lang="es-ES_tradnl"/>
          </a:p>
        </p:txBody>
      </p:sp>
      <p:sp>
        <p:nvSpPr>
          <p:cNvPr id="5" name="Marcador de pie de página 4"/>
          <p:cNvSpPr>
            <a:spLocks noGrp="1"/>
          </p:cNvSpPr>
          <p:nvPr>
            <p:ph type="ftr" sz="quarter" idx="11"/>
          </p:nvPr>
        </p:nvSpPr>
        <p:spPr/>
        <p:txBody>
          <a:bodyPr/>
          <a:lstStyle>
            <a:lvl1pPr>
              <a:defRPr/>
            </a:lvl1pPr>
          </a:lstStyle>
          <a:p>
            <a:endParaRPr lang="es-ES"/>
          </a:p>
        </p:txBody>
      </p:sp>
      <p:sp>
        <p:nvSpPr>
          <p:cNvPr id="6" name="Marcador de número de diapositiva 5"/>
          <p:cNvSpPr>
            <a:spLocks noGrp="1"/>
          </p:cNvSpPr>
          <p:nvPr>
            <p:ph type="sldNum" sz="quarter" idx="12"/>
          </p:nvPr>
        </p:nvSpPr>
        <p:spPr/>
        <p:txBody>
          <a:bodyPr/>
          <a:lstStyle>
            <a:lvl1pPr>
              <a:defRPr/>
            </a:lvl1pPr>
          </a:lstStyle>
          <a:p>
            <a:fld id="{33D4C74B-1414-42B3-A37D-FFDD4EFEF82F}" type="slidenum">
              <a:rPr lang="es-ES_tradnl"/>
              <a:pPr/>
              <a:t>‹Nº›</a:t>
            </a:fld>
            <a:endParaRPr lang="es-ES_tradnl"/>
          </a:p>
        </p:txBody>
      </p:sp>
    </p:spTree>
    <p:extLst>
      <p:ext uri="{BB962C8B-B14F-4D97-AF65-F5344CB8AC3E}">
        <p14:creationId xmlns:p14="http://schemas.microsoft.com/office/powerpoint/2010/main" val="1345621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lvl1pPr>
              <a:defRPr/>
            </a:lvl1pPr>
          </a:lstStyle>
          <a:p>
            <a:fld id="{0D9DB434-4748-4496-908B-152D1997B8AD}" type="datetime1">
              <a:rPr lang="es-ES_tradnl" smtClean="0"/>
              <a:pPr/>
              <a:t>12/03/2020</a:t>
            </a:fld>
            <a:endParaRPr lang="es-ES_tradnl"/>
          </a:p>
        </p:txBody>
      </p:sp>
      <p:sp>
        <p:nvSpPr>
          <p:cNvPr id="5" name="Marcador de pie de página 4"/>
          <p:cNvSpPr>
            <a:spLocks noGrp="1"/>
          </p:cNvSpPr>
          <p:nvPr>
            <p:ph type="ftr" sz="quarter" idx="11"/>
          </p:nvPr>
        </p:nvSpPr>
        <p:spPr/>
        <p:txBody>
          <a:bodyPr/>
          <a:lstStyle>
            <a:lvl1pPr>
              <a:defRPr/>
            </a:lvl1pPr>
          </a:lstStyle>
          <a:p>
            <a:endParaRPr lang="es-ES"/>
          </a:p>
        </p:txBody>
      </p:sp>
      <p:sp>
        <p:nvSpPr>
          <p:cNvPr id="6" name="Marcador de número de diapositiva 5"/>
          <p:cNvSpPr>
            <a:spLocks noGrp="1"/>
          </p:cNvSpPr>
          <p:nvPr>
            <p:ph type="sldNum" sz="quarter" idx="12"/>
          </p:nvPr>
        </p:nvSpPr>
        <p:spPr/>
        <p:txBody>
          <a:bodyPr/>
          <a:lstStyle>
            <a:lvl1pPr>
              <a:defRPr/>
            </a:lvl1pPr>
          </a:lstStyle>
          <a:p>
            <a:fld id="{0C215D2F-FB2A-447B-BF4B-541ECD2FBD50}" type="slidenum">
              <a:rPr lang="es-ES_tradnl"/>
              <a:pPr/>
              <a:t>‹Nº›</a:t>
            </a:fld>
            <a:endParaRPr lang="es-ES_tradnl"/>
          </a:p>
        </p:txBody>
      </p:sp>
    </p:spTree>
    <p:extLst>
      <p:ext uri="{BB962C8B-B14F-4D97-AF65-F5344CB8AC3E}">
        <p14:creationId xmlns:p14="http://schemas.microsoft.com/office/powerpoint/2010/main" val="2893813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lvl1pPr>
              <a:defRPr/>
            </a:lvl1pPr>
          </a:lstStyle>
          <a:p>
            <a:fld id="{FACCCF48-D5E0-46F7-9FEC-055977A227A9}" type="datetime1">
              <a:rPr lang="es-ES_tradnl" smtClean="0"/>
              <a:pPr/>
              <a:t>12/03/2020</a:t>
            </a:fld>
            <a:endParaRPr lang="es-ES_tradnl"/>
          </a:p>
        </p:txBody>
      </p:sp>
      <p:sp>
        <p:nvSpPr>
          <p:cNvPr id="5" name="Marcador de pie de página 4"/>
          <p:cNvSpPr>
            <a:spLocks noGrp="1"/>
          </p:cNvSpPr>
          <p:nvPr>
            <p:ph type="ftr" sz="quarter" idx="11"/>
          </p:nvPr>
        </p:nvSpPr>
        <p:spPr/>
        <p:txBody>
          <a:bodyPr/>
          <a:lstStyle>
            <a:lvl1pPr>
              <a:defRPr/>
            </a:lvl1pPr>
          </a:lstStyle>
          <a:p>
            <a:endParaRPr lang="es-ES"/>
          </a:p>
        </p:txBody>
      </p:sp>
      <p:sp>
        <p:nvSpPr>
          <p:cNvPr id="6" name="Marcador de número de diapositiva 5"/>
          <p:cNvSpPr>
            <a:spLocks noGrp="1"/>
          </p:cNvSpPr>
          <p:nvPr>
            <p:ph type="sldNum" sz="quarter" idx="12"/>
          </p:nvPr>
        </p:nvSpPr>
        <p:spPr/>
        <p:txBody>
          <a:bodyPr/>
          <a:lstStyle>
            <a:lvl1pPr>
              <a:defRPr/>
            </a:lvl1pPr>
          </a:lstStyle>
          <a:p>
            <a:fld id="{C4D84F4C-C925-41ED-BCF0-7FAE5716C5AD}" type="slidenum">
              <a:rPr lang="es-ES_tradnl"/>
              <a:pPr/>
              <a:t>‹Nº›</a:t>
            </a:fld>
            <a:endParaRPr lang="es-ES_tradnl"/>
          </a:p>
        </p:txBody>
      </p:sp>
    </p:spTree>
    <p:extLst>
      <p:ext uri="{BB962C8B-B14F-4D97-AF65-F5344CB8AC3E}">
        <p14:creationId xmlns:p14="http://schemas.microsoft.com/office/powerpoint/2010/main" val="442685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fecha 3"/>
          <p:cNvSpPr>
            <a:spLocks noGrp="1"/>
          </p:cNvSpPr>
          <p:nvPr>
            <p:ph type="dt" sz="half" idx="10"/>
          </p:nvPr>
        </p:nvSpPr>
        <p:spPr/>
        <p:txBody>
          <a:bodyPr/>
          <a:lstStyle>
            <a:lvl1pPr>
              <a:defRPr/>
            </a:lvl1pPr>
          </a:lstStyle>
          <a:p>
            <a:fld id="{5F8EA1D1-F127-47B6-8ED2-BAC9234C9F0D}" type="datetime1">
              <a:rPr lang="es-ES_tradnl" smtClean="0"/>
              <a:pPr/>
              <a:t>12/03/2020</a:t>
            </a:fld>
            <a:endParaRPr lang="es-ES_tradnl"/>
          </a:p>
        </p:txBody>
      </p:sp>
      <p:sp>
        <p:nvSpPr>
          <p:cNvPr id="6" name="Marcador de pie de página 4"/>
          <p:cNvSpPr>
            <a:spLocks noGrp="1"/>
          </p:cNvSpPr>
          <p:nvPr>
            <p:ph type="ftr" sz="quarter" idx="11"/>
          </p:nvPr>
        </p:nvSpPr>
        <p:spPr/>
        <p:txBody>
          <a:bodyPr/>
          <a:lstStyle>
            <a:lvl1pPr>
              <a:defRPr/>
            </a:lvl1pPr>
          </a:lstStyle>
          <a:p>
            <a:endParaRPr lang="es-ES"/>
          </a:p>
        </p:txBody>
      </p:sp>
      <p:sp>
        <p:nvSpPr>
          <p:cNvPr id="7" name="Marcador de número de diapositiva 5"/>
          <p:cNvSpPr>
            <a:spLocks noGrp="1"/>
          </p:cNvSpPr>
          <p:nvPr>
            <p:ph type="sldNum" sz="quarter" idx="12"/>
          </p:nvPr>
        </p:nvSpPr>
        <p:spPr/>
        <p:txBody>
          <a:bodyPr/>
          <a:lstStyle>
            <a:lvl1pPr>
              <a:defRPr/>
            </a:lvl1pPr>
          </a:lstStyle>
          <a:p>
            <a:fld id="{C87B817A-200D-4F46-87F8-0499C0BBAEAC}" type="slidenum">
              <a:rPr lang="es-ES_tradnl"/>
              <a:pPr/>
              <a:t>‹Nº›</a:t>
            </a:fld>
            <a:endParaRPr lang="es-ES_tradnl"/>
          </a:p>
        </p:txBody>
      </p:sp>
    </p:spTree>
    <p:extLst>
      <p:ext uri="{BB962C8B-B14F-4D97-AF65-F5344CB8AC3E}">
        <p14:creationId xmlns:p14="http://schemas.microsoft.com/office/powerpoint/2010/main" val="343106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Marcador de fecha 3"/>
          <p:cNvSpPr>
            <a:spLocks noGrp="1"/>
          </p:cNvSpPr>
          <p:nvPr>
            <p:ph type="dt" sz="half" idx="10"/>
          </p:nvPr>
        </p:nvSpPr>
        <p:spPr/>
        <p:txBody>
          <a:bodyPr/>
          <a:lstStyle>
            <a:lvl1pPr>
              <a:defRPr/>
            </a:lvl1pPr>
          </a:lstStyle>
          <a:p>
            <a:fld id="{0A468EB0-6D16-4974-A095-BD7707F257BD}" type="datetime1">
              <a:rPr lang="es-ES_tradnl" smtClean="0"/>
              <a:pPr/>
              <a:t>12/03/2020</a:t>
            </a:fld>
            <a:endParaRPr lang="es-ES_tradnl"/>
          </a:p>
        </p:txBody>
      </p:sp>
      <p:sp>
        <p:nvSpPr>
          <p:cNvPr id="8" name="Marcador de pie de página 4"/>
          <p:cNvSpPr>
            <a:spLocks noGrp="1"/>
          </p:cNvSpPr>
          <p:nvPr>
            <p:ph type="ftr" sz="quarter" idx="11"/>
          </p:nvPr>
        </p:nvSpPr>
        <p:spPr/>
        <p:txBody>
          <a:bodyPr/>
          <a:lstStyle>
            <a:lvl1pPr>
              <a:defRPr/>
            </a:lvl1pPr>
          </a:lstStyle>
          <a:p>
            <a:endParaRPr lang="es-ES"/>
          </a:p>
        </p:txBody>
      </p:sp>
      <p:sp>
        <p:nvSpPr>
          <p:cNvPr id="9" name="Marcador de número de diapositiva 5"/>
          <p:cNvSpPr>
            <a:spLocks noGrp="1"/>
          </p:cNvSpPr>
          <p:nvPr>
            <p:ph type="sldNum" sz="quarter" idx="12"/>
          </p:nvPr>
        </p:nvSpPr>
        <p:spPr/>
        <p:txBody>
          <a:bodyPr/>
          <a:lstStyle>
            <a:lvl1pPr>
              <a:defRPr/>
            </a:lvl1pPr>
          </a:lstStyle>
          <a:p>
            <a:fld id="{A9ECA916-3E04-4EEB-813D-2C9BD668B138}" type="slidenum">
              <a:rPr lang="es-ES_tradnl"/>
              <a:pPr/>
              <a:t>‹Nº›</a:t>
            </a:fld>
            <a:endParaRPr lang="es-ES_tradnl"/>
          </a:p>
        </p:txBody>
      </p:sp>
    </p:spTree>
    <p:extLst>
      <p:ext uri="{BB962C8B-B14F-4D97-AF65-F5344CB8AC3E}">
        <p14:creationId xmlns:p14="http://schemas.microsoft.com/office/powerpoint/2010/main" val="104324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fecha 3"/>
          <p:cNvSpPr>
            <a:spLocks noGrp="1"/>
          </p:cNvSpPr>
          <p:nvPr>
            <p:ph type="dt" sz="half" idx="10"/>
          </p:nvPr>
        </p:nvSpPr>
        <p:spPr/>
        <p:txBody>
          <a:bodyPr/>
          <a:lstStyle>
            <a:lvl1pPr>
              <a:defRPr/>
            </a:lvl1pPr>
          </a:lstStyle>
          <a:p>
            <a:fld id="{8388039D-FE56-4035-8613-52C9F71F4CAB}" type="datetime1">
              <a:rPr lang="es-ES_tradnl" smtClean="0"/>
              <a:pPr/>
              <a:t>12/03/2020</a:t>
            </a:fld>
            <a:endParaRPr lang="es-ES_tradnl"/>
          </a:p>
        </p:txBody>
      </p:sp>
      <p:sp>
        <p:nvSpPr>
          <p:cNvPr id="4" name="Marcador de pie de página 4"/>
          <p:cNvSpPr>
            <a:spLocks noGrp="1"/>
          </p:cNvSpPr>
          <p:nvPr>
            <p:ph type="ftr" sz="quarter" idx="11"/>
          </p:nvPr>
        </p:nvSpPr>
        <p:spPr/>
        <p:txBody>
          <a:bodyPr/>
          <a:lstStyle>
            <a:lvl1pPr>
              <a:defRPr/>
            </a:lvl1pPr>
          </a:lstStyle>
          <a:p>
            <a:endParaRPr lang="es-ES"/>
          </a:p>
        </p:txBody>
      </p:sp>
      <p:sp>
        <p:nvSpPr>
          <p:cNvPr id="5" name="Marcador de número de diapositiva 5"/>
          <p:cNvSpPr>
            <a:spLocks noGrp="1"/>
          </p:cNvSpPr>
          <p:nvPr>
            <p:ph type="sldNum" sz="quarter" idx="12"/>
          </p:nvPr>
        </p:nvSpPr>
        <p:spPr/>
        <p:txBody>
          <a:bodyPr/>
          <a:lstStyle>
            <a:lvl1pPr>
              <a:defRPr/>
            </a:lvl1pPr>
          </a:lstStyle>
          <a:p>
            <a:fld id="{84F20DB7-1995-4FB3-8A8E-A7D08A9142C3}" type="slidenum">
              <a:rPr lang="es-ES_tradnl"/>
              <a:pPr/>
              <a:t>‹Nº›</a:t>
            </a:fld>
            <a:endParaRPr lang="es-ES_tradnl"/>
          </a:p>
        </p:txBody>
      </p:sp>
    </p:spTree>
    <p:extLst>
      <p:ext uri="{BB962C8B-B14F-4D97-AF65-F5344CB8AC3E}">
        <p14:creationId xmlns:p14="http://schemas.microsoft.com/office/powerpoint/2010/main" val="2431472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E3662325-D1BC-4C8B-BBC0-555B73319B94}" type="datetime1">
              <a:rPr lang="es-ES_tradnl" smtClean="0"/>
              <a:pPr/>
              <a:t>12/03/2020</a:t>
            </a:fld>
            <a:endParaRPr lang="es-ES_tradnl"/>
          </a:p>
        </p:txBody>
      </p:sp>
      <p:sp>
        <p:nvSpPr>
          <p:cNvPr id="3" name="Marcador de pie de página 4"/>
          <p:cNvSpPr>
            <a:spLocks noGrp="1"/>
          </p:cNvSpPr>
          <p:nvPr>
            <p:ph type="ftr" sz="quarter" idx="11"/>
          </p:nvPr>
        </p:nvSpPr>
        <p:spPr/>
        <p:txBody>
          <a:bodyPr/>
          <a:lstStyle>
            <a:lvl1pPr>
              <a:defRPr/>
            </a:lvl1pPr>
          </a:lstStyle>
          <a:p>
            <a:endParaRPr lang="es-ES"/>
          </a:p>
        </p:txBody>
      </p:sp>
      <p:sp>
        <p:nvSpPr>
          <p:cNvPr id="4" name="Marcador de número de diapositiva 5"/>
          <p:cNvSpPr>
            <a:spLocks noGrp="1"/>
          </p:cNvSpPr>
          <p:nvPr>
            <p:ph type="sldNum" sz="quarter" idx="12"/>
          </p:nvPr>
        </p:nvSpPr>
        <p:spPr/>
        <p:txBody>
          <a:bodyPr/>
          <a:lstStyle>
            <a:lvl1pPr>
              <a:defRPr/>
            </a:lvl1pPr>
          </a:lstStyle>
          <a:p>
            <a:fld id="{39E40784-24F8-4B1B-BA4D-779F0D2C384E}" type="slidenum">
              <a:rPr lang="es-ES_tradnl"/>
              <a:pPr/>
              <a:t>‹Nº›</a:t>
            </a:fld>
            <a:endParaRPr lang="es-ES_tradnl"/>
          </a:p>
        </p:txBody>
      </p:sp>
    </p:spTree>
    <p:extLst>
      <p:ext uri="{BB962C8B-B14F-4D97-AF65-F5344CB8AC3E}">
        <p14:creationId xmlns:p14="http://schemas.microsoft.com/office/powerpoint/2010/main" val="168593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DE15DE9B-00C9-4777-BDBB-D23998E43BD0}" type="datetime1">
              <a:rPr lang="es-ES_tradnl" smtClean="0"/>
              <a:pPr/>
              <a:t>12/03/2020</a:t>
            </a:fld>
            <a:endParaRPr lang="es-ES_tradnl"/>
          </a:p>
        </p:txBody>
      </p:sp>
      <p:sp>
        <p:nvSpPr>
          <p:cNvPr id="6" name="Marcador de pie de página 4"/>
          <p:cNvSpPr>
            <a:spLocks noGrp="1"/>
          </p:cNvSpPr>
          <p:nvPr>
            <p:ph type="ftr" sz="quarter" idx="11"/>
          </p:nvPr>
        </p:nvSpPr>
        <p:spPr/>
        <p:txBody>
          <a:bodyPr/>
          <a:lstStyle>
            <a:lvl1pPr>
              <a:defRPr/>
            </a:lvl1pPr>
          </a:lstStyle>
          <a:p>
            <a:endParaRPr lang="es-ES"/>
          </a:p>
        </p:txBody>
      </p:sp>
      <p:sp>
        <p:nvSpPr>
          <p:cNvPr id="7" name="Marcador de número de diapositiva 5"/>
          <p:cNvSpPr>
            <a:spLocks noGrp="1"/>
          </p:cNvSpPr>
          <p:nvPr>
            <p:ph type="sldNum" sz="quarter" idx="12"/>
          </p:nvPr>
        </p:nvSpPr>
        <p:spPr/>
        <p:txBody>
          <a:bodyPr/>
          <a:lstStyle>
            <a:lvl1pPr>
              <a:defRPr/>
            </a:lvl1pPr>
          </a:lstStyle>
          <a:p>
            <a:fld id="{326ADA42-1BAC-41E8-A3A5-12550DC5C311}" type="slidenum">
              <a:rPr lang="es-ES_tradnl"/>
              <a:pPr/>
              <a:t>‹Nº›</a:t>
            </a:fld>
            <a:endParaRPr lang="es-ES_tradnl"/>
          </a:p>
        </p:txBody>
      </p:sp>
    </p:spTree>
    <p:extLst>
      <p:ext uri="{BB962C8B-B14F-4D97-AF65-F5344CB8AC3E}">
        <p14:creationId xmlns:p14="http://schemas.microsoft.com/office/powerpoint/2010/main" val="12423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_tradnl" noProof="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65CC4884-714F-4101-8046-51F3DB714090}" type="datetime1">
              <a:rPr lang="es-ES_tradnl" smtClean="0"/>
              <a:pPr/>
              <a:t>12/03/2020</a:t>
            </a:fld>
            <a:endParaRPr lang="es-ES_tradnl"/>
          </a:p>
        </p:txBody>
      </p:sp>
      <p:sp>
        <p:nvSpPr>
          <p:cNvPr id="6" name="Marcador de pie de página 4"/>
          <p:cNvSpPr>
            <a:spLocks noGrp="1"/>
          </p:cNvSpPr>
          <p:nvPr>
            <p:ph type="ftr" sz="quarter" idx="11"/>
          </p:nvPr>
        </p:nvSpPr>
        <p:spPr/>
        <p:txBody>
          <a:bodyPr/>
          <a:lstStyle>
            <a:lvl1pPr>
              <a:defRPr/>
            </a:lvl1pPr>
          </a:lstStyle>
          <a:p>
            <a:endParaRPr lang="es-ES"/>
          </a:p>
        </p:txBody>
      </p:sp>
      <p:sp>
        <p:nvSpPr>
          <p:cNvPr id="7" name="Marcador de número de diapositiva 5"/>
          <p:cNvSpPr>
            <a:spLocks noGrp="1"/>
          </p:cNvSpPr>
          <p:nvPr>
            <p:ph type="sldNum" sz="quarter" idx="12"/>
          </p:nvPr>
        </p:nvSpPr>
        <p:spPr/>
        <p:txBody>
          <a:bodyPr/>
          <a:lstStyle>
            <a:lvl1pPr>
              <a:defRPr/>
            </a:lvl1pPr>
          </a:lstStyle>
          <a:p>
            <a:fld id="{405A6B4E-BF64-4232-BFD3-257039D7B0EA}" type="slidenum">
              <a:rPr lang="es-ES_tradnl"/>
              <a:pPr/>
              <a:t>‹Nº›</a:t>
            </a:fld>
            <a:endParaRPr lang="es-ES_tradnl"/>
          </a:p>
        </p:txBody>
      </p:sp>
    </p:spTree>
    <p:extLst>
      <p:ext uri="{BB962C8B-B14F-4D97-AF65-F5344CB8AC3E}">
        <p14:creationId xmlns:p14="http://schemas.microsoft.com/office/powerpoint/2010/main" val="4270334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_tradnl"/>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41E0C193-86FD-4A95-B458-6E6EC7A0A1B3}" type="datetime1">
              <a:rPr lang="es-ES_tradnl" smtClean="0"/>
              <a:pPr/>
              <a:t>12/03/2020</a:t>
            </a:fld>
            <a:endParaRPr lang="es-ES_tradn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1B247330-0BD4-485D-A7BE-6BA20C376532}" type="slidenum">
              <a:rPr lang="es-ES_tradnl"/>
              <a:pPr/>
              <a:t>‹Nº›</a:t>
            </a:fld>
            <a:endParaRPr lang="es-ES_trad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otexts.com/fpp2/nnetar.html" TargetMode="Externa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hyperlink" Target="https://machinelearningmastery.com/multivariate-time-series-forecasting-lstms-keras/" TargetMode="External"/><Relationship Id="rId4" Type="http://schemas.openxmlformats.org/officeDocument/2006/relationships/hyperlink" Target="https://www.analyticsvidhya.com/blog/2018/09/multivariate-time-series-guide-forecasting-modeling-python-codes/"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Imagen 9" descr="portada_plasma.jp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0"/>
            <a:ext cx="9220200" cy="6919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3315" name="Rectángulo 4"/>
          <p:cNvSpPr>
            <a:spLocks noChangeArrowheads="1"/>
          </p:cNvSpPr>
          <p:nvPr/>
        </p:nvSpPr>
        <p:spPr bwMode="auto">
          <a:xfrm>
            <a:off x="381000" y="2133600"/>
            <a:ext cx="8439472"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4000" b="1" i="1" dirty="0">
                <a:solidFill>
                  <a:schemeClr val="bg1"/>
                </a:solidFill>
                <a:latin typeface="Georgia" charset="0"/>
              </a:rPr>
              <a:t>Tema 7 – Series Temporales</a:t>
            </a:r>
          </a:p>
          <a:p>
            <a:endParaRPr lang="es-ES" sz="4800" b="1" i="1" dirty="0">
              <a:solidFill>
                <a:schemeClr val="bg1"/>
              </a:solidFill>
              <a:latin typeface="Georgia" charset="0"/>
            </a:endParaRPr>
          </a:p>
          <a:p>
            <a:endParaRPr lang="es-ES" sz="4000" i="1" dirty="0">
              <a:solidFill>
                <a:srgbClr val="7F7F7F"/>
              </a:solidFill>
              <a:latin typeface="Georgia" charset="0"/>
            </a:endParaRPr>
          </a:p>
          <a:p>
            <a:r>
              <a:rPr lang="es-ES" sz="3200" b="1" i="1" dirty="0">
                <a:solidFill>
                  <a:srgbClr val="FFFFFF"/>
                </a:solidFill>
                <a:latin typeface="Georgia" charset="0"/>
              </a:rPr>
              <a:t>Máster en Big Data</a:t>
            </a:r>
          </a:p>
          <a:p>
            <a:r>
              <a:rPr lang="es-ES" sz="3200" i="1" dirty="0">
                <a:solidFill>
                  <a:srgbClr val="FFFFFF"/>
                </a:solidFill>
                <a:latin typeface="Georgia" charset="0"/>
              </a:rPr>
              <a:t>Data </a:t>
            </a:r>
            <a:r>
              <a:rPr lang="es-ES" sz="3200" i="1" dirty="0" err="1">
                <a:solidFill>
                  <a:srgbClr val="FFFFFF"/>
                </a:solidFill>
                <a:latin typeface="Georgia" charset="0"/>
              </a:rPr>
              <a:t>Science</a:t>
            </a:r>
            <a:r>
              <a:rPr lang="es-ES" sz="3200" i="1" dirty="0">
                <a:solidFill>
                  <a:srgbClr val="FFFFFF"/>
                </a:solidFill>
                <a:latin typeface="Georgia" charset="0"/>
              </a:rPr>
              <a:t> &amp; </a:t>
            </a:r>
            <a:r>
              <a:rPr lang="es-ES" sz="3200" i="1" dirty="0" err="1">
                <a:solidFill>
                  <a:srgbClr val="FFFFFF"/>
                </a:solidFill>
                <a:latin typeface="Georgia" charset="0"/>
              </a:rPr>
              <a:t>Advanced</a:t>
            </a:r>
            <a:r>
              <a:rPr lang="es-ES" sz="3200" i="1" dirty="0">
                <a:solidFill>
                  <a:srgbClr val="FFFFFF"/>
                </a:solidFill>
                <a:latin typeface="Georgia" charset="0"/>
              </a:rPr>
              <a:t> </a:t>
            </a:r>
            <a:r>
              <a:rPr lang="es-ES" sz="3200" i="1" dirty="0" err="1">
                <a:solidFill>
                  <a:srgbClr val="FFFFFF"/>
                </a:solidFill>
                <a:latin typeface="Georgia" charset="0"/>
              </a:rPr>
              <a:t>Analytics</a:t>
            </a:r>
            <a:endParaRPr lang="es-ES" sz="3200" i="1" dirty="0">
              <a:solidFill>
                <a:srgbClr val="FFFFFF"/>
              </a:solidFill>
              <a:latin typeface="Georgia" charset="0"/>
            </a:endParaRPr>
          </a:p>
          <a:p>
            <a:r>
              <a:rPr lang="es-ES" sz="2800" i="1" dirty="0">
                <a:solidFill>
                  <a:srgbClr val="FFFFFF"/>
                </a:solidFill>
                <a:latin typeface="Georgia" charset="0"/>
              </a:rPr>
              <a:t>Montse Llos i Bombardó</a:t>
            </a:r>
            <a:endParaRPr lang="es-ES" sz="2400" i="1" dirty="0">
              <a:solidFill>
                <a:srgbClr val="FFFFFF"/>
              </a:solidFill>
              <a:latin typeface="Georgia" charset="0"/>
            </a:endParaRPr>
          </a:p>
        </p:txBody>
      </p:sp>
      <p:cxnSp>
        <p:nvCxnSpPr>
          <p:cNvPr id="3" name="Conector recto 2">
            <a:extLst>
              <a:ext uri="{FF2B5EF4-FFF2-40B4-BE49-F238E27FC236}">
                <a16:creationId xmlns:a16="http://schemas.microsoft.com/office/drawing/2014/main" id="{1FEB52AC-C018-4E24-A879-6E7BF2531712}"/>
              </a:ext>
            </a:extLst>
          </p:cNvPr>
          <p:cNvCxnSpPr/>
          <p:nvPr/>
        </p:nvCxnSpPr>
        <p:spPr>
          <a:xfrm>
            <a:off x="179512" y="3440151"/>
            <a:ext cx="8784976" cy="0"/>
          </a:xfrm>
          <a:prstGeom prst="line">
            <a:avLst/>
          </a:prstGeom>
          <a:ln w="3175">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6039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1.- Series temporales</a:t>
            </a:r>
          </a:p>
        </p:txBody>
      </p:sp>
      <p:sp>
        <p:nvSpPr>
          <p:cNvPr id="10" name="5 Rectángulo">
            <a:extLst>
              <a:ext uri="{FF2B5EF4-FFF2-40B4-BE49-F238E27FC236}">
                <a16:creationId xmlns:a16="http://schemas.microsoft.com/office/drawing/2014/main" id="{3C314128-1693-422D-8018-CA61F3CB3192}"/>
              </a:ext>
            </a:extLst>
          </p:cNvPr>
          <p:cNvSpPr/>
          <p:nvPr/>
        </p:nvSpPr>
        <p:spPr>
          <a:xfrm>
            <a:off x="477888" y="1972572"/>
            <a:ext cx="8342584" cy="4031873"/>
          </a:xfrm>
          <a:prstGeom prst="rect">
            <a:avLst/>
          </a:prstGeom>
        </p:spPr>
        <p:txBody>
          <a:bodyPr wrap="square">
            <a:spAutoFit/>
          </a:bodyPr>
          <a:lstStyle/>
          <a:p>
            <a:r>
              <a:rPr lang="es-ES" sz="2000" b="1" i="1" dirty="0">
                <a:solidFill>
                  <a:srgbClr val="C00000"/>
                </a:solidFill>
                <a:latin typeface="Georgia" pitchFamily="18" charset="0"/>
              </a:rPr>
              <a:t>Tipos de problemas de predicción</a:t>
            </a:r>
          </a:p>
          <a:p>
            <a:pPr marL="285750" indent="-285750">
              <a:buFont typeface="Arial" pitchFamily="34" charset="0"/>
              <a:buChar char="•"/>
            </a:pPr>
            <a:endParaRPr lang="en-US" dirty="0">
              <a:latin typeface="Arial" panose="020B0604020202020204" pitchFamily="34" charset="0"/>
              <a:cs typeface="Arial" panose="020B0604020202020204" pitchFamily="34" charset="0"/>
            </a:endParaRPr>
          </a:p>
          <a:p>
            <a:pPr marL="742950" lvl="1" indent="-285750">
              <a:buFont typeface="Arial" pitchFamily="34" charset="0"/>
              <a:buChar char="•"/>
            </a:pPr>
            <a:r>
              <a:rPr lang="es-ES" dirty="0" err="1"/>
              <a:t>Univariables</a:t>
            </a:r>
            <a:r>
              <a:rPr lang="es-ES" dirty="0"/>
              <a:t> (típicos)</a:t>
            </a:r>
          </a:p>
          <a:p>
            <a:pPr marL="742950" lvl="1" indent="-285750">
              <a:buFont typeface="Arial" pitchFamily="34" charset="0"/>
              <a:buChar char="•"/>
            </a:pPr>
            <a:endParaRPr lang="es-ES" dirty="0"/>
          </a:p>
          <a:p>
            <a:pPr marL="742950" lvl="1" indent="-285750">
              <a:buFont typeface="Arial" pitchFamily="34" charset="0"/>
              <a:buChar char="•"/>
            </a:pPr>
            <a:r>
              <a:rPr lang="es-ES" dirty="0"/>
              <a:t>Multivariables =&gt; time series + </a:t>
            </a:r>
            <a:r>
              <a:rPr lang="es-ES" dirty="0" err="1"/>
              <a:t>feature</a:t>
            </a:r>
            <a:r>
              <a:rPr lang="es-ES" dirty="0"/>
              <a:t> </a:t>
            </a:r>
            <a:r>
              <a:rPr lang="es-ES" dirty="0" err="1"/>
              <a:t>engineering</a:t>
            </a:r>
            <a:endParaRPr lang="es-ES" dirty="0"/>
          </a:p>
          <a:p>
            <a:pPr marL="742950" lvl="1" indent="-285750">
              <a:buFont typeface="Arial" pitchFamily="34" charset="0"/>
              <a:buChar char="•"/>
            </a:pPr>
            <a:endParaRPr lang="es-ES" dirty="0"/>
          </a:p>
          <a:p>
            <a:r>
              <a:rPr lang="es-ES" sz="2000" b="1" i="1" dirty="0">
                <a:solidFill>
                  <a:srgbClr val="C00000"/>
                </a:solidFill>
                <a:latin typeface="Georgia" pitchFamily="18" charset="0"/>
              </a:rPr>
              <a:t>Cómo hacer predicción en problemas de series temporales?</a:t>
            </a:r>
          </a:p>
          <a:p>
            <a:pPr marL="285750" indent="-285750">
              <a:buFont typeface="Arial" pitchFamily="34" charset="0"/>
              <a:buChar char="•"/>
            </a:pPr>
            <a:endParaRPr lang="en-US" dirty="0">
              <a:latin typeface="Arial" panose="020B0604020202020204" pitchFamily="34" charset="0"/>
              <a:cs typeface="Arial" panose="020B0604020202020204" pitchFamily="34" charset="0"/>
            </a:endParaRPr>
          </a:p>
          <a:p>
            <a:pPr marL="742950" lvl="1" indent="-285750">
              <a:buFont typeface="Arial" pitchFamily="34" charset="0"/>
              <a:buChar char="•"/>
            </a:pPr>
            <a:r>
              <a:rPr lang="es-ES" dirty="0"/>
              <a:t>Métodos estadísticos</a:t>
            </a:r>
          </a:p>
          <a:p>
            <a:pPr marL="742950" lvl="1" indent="-285750">
              <a:buFont typeface="Arial" pitchFamily="34" charset="0"/>
              <a:buChar char="•"/>
            </a:pPr>
            <a:endParaRPr lang="es-ES" dirty="0"/>
          </a:p>
          <a:p>
            <a:pPr marL="742950" lvl="1" indent="-285750">
              <a:buFont typeface="Arial" pitchFamily="34" charset="0"/>
              <a:buChar char="•"/>
            </a:pPr>
            <a:r>
              <a:rPr lang="es-ES" dirty="0"/>
              <a:t>Machine </a:t>
            </a:r>
            <a:r>
              <a:rPr lang="es-ES" dirty="0" err="1"/>
              <a:t>Learning</a:t>
            </a:r>
            <a:endParaRPr lang="es-ES" dirty="0"/>
          </a:p>
          <a:p>
            <a:pPr marL="1200150" lvl="2" indent="-285750">
              <a:buFont typeface="Arial" pitchFamily="34" charset="0"/>
              <a:buChar char="•"/>
            </a:pPr>
            <a:r>
              <a:rPr lang="es-ES" dirty="0"/>
              <a:t>Algoritmos supervisados de regresión</a:t>
            </a:r>
          </a:p>
          <a:p>
            <a:pPr marL="1200150" lvl="2" indent="-285750">
              <a:buFont typeface="Arial" pitchFamily="34" charset="0"/>
              <a:buChar char="•"/>
            </a:pPr>
            <a:r>
              <a:rPr lang="es-ES" dirty="0"/>
              <a:t>Deep </a:t>
            </a:r>
            <a:r>
              <a:rPr lang="es-ES" dirty="0" err="1"/>
              <a:t>Learning</a:t>
            </a:r>
            <a:r>
              <a:rPr lang="es-ES" dirty="0"/>
              <a:t> (Recurrentes y LSTM en especial)</a:t>
            </a:r>
          </a:p>
          <a:p>
            <a:pPr lvl="2"/>
            <a:endParaRPr lang="es-ES" dirty="0"/>
          </a:p>
        </p:txBody>
      </p:sp>
    </p:spTree>
    <p:extLst>
      <p:ext uri="{BB962C8B-B14F-4D97-AF65-F5344CB8AC3E}">
        <p14:creationId xmlns:p14="http://schemas.microsoft.com/office/powerpoint/2010/main" val="3959395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1.- Series temporales</a:t>
            </a:r>
          </a:p>
        </p:txBody>
      </p:sp>
      <p:sp>
        <p:nvSpPr>
          <p:cNvPr id="10" name="5 Rectángulo">
            <a:extLst>
              <a:ext uri="{FF2B5EF4-FFF2-40B4-BE49-F238E27FC236}">
                <a16:creationId xmlns:a16="http://schemas.microsoft.com/office/drawing/2014/main" id="{3C314128-1693-422D-8018-CA61F3CB3192}"/>
              </a:ext>
            </a:extLst>
          </p:cNvPr>
          <p:cNvSpPr/>
          <p:nvPr/>
        </p:nvSpPr>
        <p:spPr>
          <a:xfrm>
            <a:off x="477888" y="1972572"/>
            <a:ext cx="8342584" cy="2616101"/>
          </a:xfrm>
          <a:prstGeom prst="rect">
            <a:avLst/>
          </a:prstGeom>
        </p:spPr>
        <p:txBody>
          <a:bodyPr wrap="square">
            <a:spAutoFit/>
          </a:bodyPr>
          <a:lstStyle/>
          <a:p>
            <a:r>
              <a:rPr lang="es-ES" sz="2000" b="1" i="1" dirty="0">
                <a:solidFill>
                  <a:srgbClr val="C00000"/>
                </a:solidFill>
                <a:latin typeface="Georgia" pitchFamily="18" charset="0"/>
              </a:rPr>
              <a:t>Clasificación series temporales</a:t>
            </a:r>
          </a:p>
          <a:p>
            <a:pPr marL="285750" indent="-285750">
              <a:buFont typeface="Arial" pitchFamily="34" charset="0"/>
              <a:buChar char="•"/>
            </a:pPr>
            <a:endParaRPr lang="en-US" dirty="0">
              <a:latin typeface="Arial" panose="020B0604020202020204" pitchFamily="34" charset="0"/>
              <a:cs typeface="Arial" panose="020B0604020202020204" pitchFamily="34" charset="0"/>
            </a:endParaRPr>
          </a:p>
          <a:p>
            <a:pPr marL="742950" lvl="1" indent="-285750">
              <a:buFont typeface="Arial" pitchFamily="34" charset="0"/>
              <a:buChar char="•"/>
            </a:pPr>
            <a:r>
              <a:rPr lang="es-ES" dirty="0"/>
              <a:t>Data-</a:t>
            </a:r>
            <a:r>
              <a:rPr lang="es-ES" dirty="0" err="1"/>
              <a:t>driven</a:t>
            </a:r>
            <a:endParaRPr lang="es-ES" dirty="0"/>
          </a:p>
          <a:p>
            <a:pPr marL="1200150" lvl="2" indent="-285750">
              <a:buFont typeface="Arial" pitchFamily="34" charset="0"/>
              <a:buChar char="•"/>
            </a:pPr>
            <a:r>
              <a:rPr lang="es-ES" dirty="0"/>
              <a:t>No hay diferencia entre predictores y target</a:t>
            </a:r>
          </a:p>
          <a:p>
            <a:pPr marL="742950" lvl="1" indent="-285750">
              <a:buFont typeface="Arial" pitchFamily="34" charset="0"/>
              <a:buChar char="•"/>
            </a:pPr>
            <a:endParaRPr lang="es-ES" dirty="0"/>
          </a:p>
          <a:p>
            <a:pPr marL="742950" lvl="1" indent="-285750">
              <a:buFont typeface="Arial" pitchFamily="34" charset="0"/>
              <a:buChar char="•"/>
            </a:pPr>
            <a:r>
              <a:rPr lang="es-ES" dirty="0" err="1"/>
              <a:t>Value-driven</a:t>
            </a:r>
            <a:endParaRPr lang="es-ES" dirty="0"/>
          </a:p>
          <a:p>
            <a:pPr marL="1200150" lvl="2" indent="-285750">
              <a:buFont typeface="Arial" pitchFamily="34" charset="0"/>
              <a:buChar char="•"/>
            </a:pPr>
            <a:r>
              <a:rPr lang="es-ES" dirty="0"/>
              <a:t>Parecidos a los modelos tradicionales predictivos</a:t>
            </a:r>
          </a:p>
          <a:p>
            <a:pPr marL="1200150" lvl="2" indent="-285750">
              <a:buFont typeface="Arial" pitchFamily="34" charset="0"/>
              <a:buChar char="•"/>
            </a:pPr>
            <a:r>
              <a:rPr lang="es-ES" dirty="0"/>
              <a:t>Hay variables dependientes e independientes</a:t>
            </a:r>
          </a:p>
          <a:p>
            <a:pPr marL="1200150" lvl="2" indent="-285750">
              <a:buFont typeface="Arial" pitchFamily="34" charset="0"/>
              <a:buChar char="•"/>
            </a:pPr>
            <a:r>
              <a:rPr lang="es-ES" dirty="0"/>
              <a:t>La variable independiente es el tiempo</a:t>
            </a:r>
          </a:p>
        </p:txBody>
      </p:sp>
    </p:spTree>
    <p:extLst>
      <p:ext uri="{BB962C8B-B14F-4D97-AF65-F5344CB8AC3E}">
        <p14:creationId xmlns:p14="http://schemas.microsoft.com/office/powerpoint/2010/main" val="50109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2.- Series temporales: Data </a:t>
            </a:r>
            <a:r>
              <a:rPr lang="es-ES" sz="2800" b="1" i="1" dirty="0" err="1">
                <a:solidFill>
                  <a:schemeClr val="bg1"/>
                </a:solidFill>
                <a:latin typeface="Georgia" charset="0"/>
              </a:rPr>
              <a:t>Driven</a:t>
            </a:r>
            <a:endParaRPr lang="es-ES" sz="2800" b="1" i="1" dirty="0">
              <a:solidFill>
                <a:schemeClr val="bg1"/>
              </a:solidFill>
              <a:latin typeface="Georgia" charset="0"/>
            </a:endParaRPr>
          </a:p>
        </p:txBody>
      </p:sp>
      <p:sp>
        <p:nvSpPr>
          <p:cNvPr id="10" name="5 Rectángulo">
            <a:extLst>
              <a:ext uri="{FF2B5EF4-FFF2-40B4-BE49-F238E27FC236}">
                <a16:creationId xmlns:a16="http://schemas.microsoft.com/office/drawing/2014/main" id="{3C314128-1693-422D-8018-CA61F3CB3192}"/>
              </a:ext>
            </a:extLst>
          </p:cNvPr>
          <p:cNvSpPr/>
          <p:nvPr/>
        </p:nvSpPr>
        <p:spPr>
          <a:xfrm>
            <a:off x="477888" y="1844824"/>
            <a:ext cx="8342584" cy="5940088"/>
          </a:xfrm>
          <a:prstGeom prst="rect">
            <a:avLst/>
          </a:prstGeom>
        </p:spPr>
        <p:txBody>
          <a:bodyPr wrap="square">
            <a:spAutoFit/>
          </a:bodyPr>
          <a:lstStyle/>
          <a:p>
            <a:r>
              <a:rPr lang="es-ES" sz="2000" b="1" i="1" dirty="0" err="1">
                <a:solidFill>
                  <a:srgbClr val="C00000"/>
                </a:solidFill>
                <a:latin typeface="Georgia" pitchFamily="18" charset="0"/>
              </a:rPr>
              <a:t>Naïve</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Method</a:t>
            </a:r>
            <a:endParaRPr lang="es-ES" sz="2000" b="1" i="1" dirty="0">
              <a:solidFill>
                <a:srgbClr val="C00000"/>
              </a:solidFill>
              <a:latin typeface="Georgia" pitchFamily="18" charset="0"/>
            </a:endParaRPr>
          </a:p>
          <a:p>
            <a:r>
              <a:rPr lang="es-ES" dirty="0"/>
              <a:t>Todas las predicciones son el valor de la última observación</a:t>
            </a:r>
          </a:p>
          <a:p>
            <a:endParaRPr lang="es-ES" sz="2000" b="1" i="1" dirty="0">
              <a:solidFill>
                <a:srgbClr val="C00000"/>
              </a:solidFill>
              <a:latin typeface="Georgia" pitchFamily="18" charset="0"/>
            </a:endParaRPr>
          </a:p>
          <a:p>
            <a:r>
              <a:rPr lang="es-ES" sz="2000" b="1" i="1" dirty="0" err="1">
                <a:solidFill>
                  <a:srgbClr val="C00000"/>
                </a:solidFill>
                <a:latin typeface="Georgia" pitchFamily="18" charset="0"/>
              </a:rPr>
              <a:t>Seasonal</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Naïve</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Method</a:t>
            </a:r>
            <a:endParaRPr lang="es-ES" sz="2000" b="1" i="1" dirty="0">
              <a:solidFill>
                <a:srgbClr val="C00000"/>
              </a:solidFill>
              <a:latin typeface="Georgia" pitchFamily="18" charset="0"/>
            </a:endParaRPr>
          </a:p>
          <a:p>
            <a:r>
              <a:rPr lang="es-ES" dirty="0"/>
              <a:t>Las predicciones son el valor estacional último =&gt; </a:t>
            </a:r>
            <a:r>
              <a:rPr lang="es-ES" dirty="0" err="1"/>
              <a:t>snaive</a:t>
            </a:r>
            <a:endParaRPr lang="es-ES" dirty="0"/>
          </a:p>
          <a:p>
            <a:endParaRPr lang="es-ES" sz="2000" b="1" i="1" dirty="0">
              <a:solidFill>
                <a:srgbClr val="C00000"/>
              </a:solidFill>
              <a:latin typeface="Georgia" pitchFamily="18" charset="0"/>
            </a:endParaRPr>
          </a:p>
          <a:p>
            <a:r>
              <a:rPr lang="es-ES" sz="2000" b="1" i="1" dirty="0" err="1">
                <a:solidFill>
                  <a:srgbClr val="C00000"/>
                </a:solidFill>
                <a:latin typeface="Georgia" pitchFamily="18" charset="0"/>
              </a:rPr>
              <a:t>Average</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Method</a:t>
            </a:r>
            <a:endParaRPr lang="es-ES" sz="2000" b="1" i="1" dirty="0">
              <a:solidFill>
                <a:srgbClr val="C00000"/>
              </a:solidFill>
              <a:latin typeface="Georgia" pitchFamily="18" charset="0"/>
            </a:endParaRPr>
          </a:p>
          <a:p>
            <a:r>
              <a:rPr lang="es-ES" dirty="0"/>
              <a:t>Las predicciones se basan en la media de los datos históricos</a:t>
            </a:r>
          </a:p>
          <a:p>
            <a:endParaRPr lang="es-ES" dirty="0"/>
          </a:p>
          <a:p>
            <a:r>
              <a:rPr lang="es-ES" sz="2000" b="1" i="1" dirty="0" err="1">
                <a:solidFill>
                  <a:srgbClr val="C00000"/>
                </a:solidFill>
                <a:latin typeface="Georgia" pitchFamily="18" charset="0"/>
              </a:rPr>
              <a:t>Moving</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Average</a:t>
            </a:r>
            <a:endParaRPr lang="es-ES" sz="2000" b="1" i="1" dirty="0">
              <a:solidFill>
                <a:srgbClr val="C00000"/>
              </a:solidFill>
              <a:latin typeface="Georgia" pitchFamily="18" charset="0"/>
            </a:endParaRPr>
          </a:p>
          <a:p>
            <a:r>
              <a:rPr lang="es-ES" dirty="0"/>
              <a:t>Usamos una ventana para calcular la media.</a:t>
            </a:r>
          </a:p>
          <a:p>
            <a:endParaRPr lang="es-ES" sz="2000" b="1" i="1" dirty="0">
              <a:solidFill>
                <a:srgbClr val="C00000"/>
              </a:solidFill>
              <a:latin typeface="Georgia" pitchFamily="18" charset="0"/>
            </a:endParaRPr>
          </a:p>
          <a:p>
            <a:r>
              <a:rPr lang="es-ES" sz="2000" b="1" i="1" dirty="0" err="1">
                <a:solidFill>
                  <a:srgbClr val="C00000"/>
                </a:solidFill>
                <a:latin typeface="Georgia" pitchFamily="18" charset="0"/>
              </a:rPr>
              <a:t>Weighted</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Moving</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Average</a:t>
            </a:r>
            <a:endParaRPr lang="es-ES" sz="2000" b="1" i="1" dirty="0">
              <a:solidFill>
                <a:srgbClr val="C00000"/>
              </a:solidFill>
              <a:latin typeface="Georgia" pitchFamily="18" charset="0"/>
            </a:endParaRPr>
          </a:p>
          <a:p>
            <a:r>
              <a:rPr lang="es-ES" dirty="0"/>
              <a:t>Se da un peso a cada valor de los datos históricos</a:t>
            </a:r>
          </a:p>
          <a:p>
            <a:r>
              <a:rPr lang="es-ES" dirty="0"/>
              <a:t>Normalmente cuanto más lejos esté del tiempo, menos peso</a:t>
            </a:r>
          </a:p>
          <a:p>
            <a:endParaRPr lang="es-ES" dirty="0"/>
          </a:p>
          <a:p>
            <a:endParaRPr lang="es-ES" dirty="0"/>
          </a:p>
          <a:p>
            <a:endParaRPr lang="es-ES" dirty="0"/>
          </a:p>
          <a:p>
            <a:endParaRPr lang="es-ES" dirty="0"/>
          </a:p>
          <a:p>
            <a:endParaRPr lang="es-ES" sz="2000" b="1" i="1" dirty="0">
              <a:solidFill>
                <a:srgbClr val="C00000"/>
              </a:solidFill>
              <a:latin typeface="Georgia" pitchFamily="18" charset="0"/>
            </a:endParaRPr>
          </a:p>
        </p:txBody>
      </p:sp>
      <p:pic>
        <p:nvPicPr>
          <p:cNvPr id="2" name="Imagen 1">
            <a:extLst>
              <a:ext uri="{FF2B5EF4-FFF2-40B4-BE49-F238E27FC236}">
                <a16:creationId xmlns:a16="http://schemas.microsoft.com/office/drawing/2014/main" id="{F100B98F-54DE-4A1D-912C-5FF065B2760C}"/>
              </a:ext>
            </a:extLst>
          </p:cNvPr>
          <p:cNvPicPr>
            <a:picLocks noChangeAspect="1"/>
          </p:cNvPicPr>
          <p:nvPr/>
        </p:nvPicPr>
        <p:blipFill>
          <a:blip r:embed="rId4"/>
          <a:stretch>
            <a:fillRect/>
          </a:stretch>
        </p:blipFill>
        <p:spPr>
          <a:xfrm>
            <a:off x="6601773" y="4273823"/>
            <a:ext cx="2329057" cy="769421"/>
          </a:xfrm>
          <a:prstGeom prst="rect">
            <a:avLst/>
          </a:prstGeom>
        </p:spPr>
      </p:pic>
      <p:pic>
        <p:nvPicPr>
          <p:cNvPr id="6" name="Imagen 5">
            <a:extLst>
              <a:ext uri="{FF2B5EF4-FFF2-40B4-BE49-F238E27FC236}">
                <a16:creationId xmlns:a16="http://schemas.microsoft.com/office/drawing/2014/main" id="{6E2ADD56-D2C6-4D5A-A674-9E53E9362348}"/>
              </a:ext>
            </a:extLst>
          </p:cNvPr>
          <p:cNvPicPr>
            <a:picLocks noChangeAspect="1"/>
          </p:cNvPicPr>
          <p:nvPr/>
        </p:nvPicPr>
        <p:blipFill>
          <a:blip r:embed="rId5"/>
          <a:stretch>
            <a:fillRect/>
          </a:stretch>
        </p:blipFill>
        <p:spPr>
          <a:xfrm>
            <a:off x="7009697" y="2284744"/>
            <a:ext cx="1266825" cy="390525"/>
          </a:xfrm>
          <a:prstGeom prst="rect">
            <a:avLst/>
          </a:prstGeom>
        </p:spPr>
      </p:pic>
    </p:spTree>
    <p:extLst>
      <p:ext uri="{BB962C8B-B14F-4D97-AF65-F5344CB8AC3E}">
        <p14:creationId xmlns:p14="http://schemas.microsoft.com/office/powerpoint/2010/main" val="310981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2.- Series </a:t>
            </a:r>
            <a:r>
              <a:rPr lang="es-ES" sz="2800" b="1" i="1" dirty="0" err="1">
                <a:solidFill>
                  <a:schemeClr val="bg1"/>
                </a:solidFill>
                <a:latin typeface="Georgia" charset="0"/>
              </a:rPr>
              <a:t>temp</a:t>
            </a:r>
            <a:r>
              <a:rPr lang="es-ES" sz="2800" b="1" i="1" dirty="0">
                <a:solidFill>
                  <a:schemeClr val="bg1"/>
                </a:solidFill>
                <a:latin typeface="Georgia" charset="0"/>
              </a:rPr>
              <a:t>.: Data </a:t>
            </a:r>
            <a:r>
              <a:rPr lang="es-ES" sz="2800" b="1" i="1" dirty="0" err="1">
                <a:solidFill>
                  <a:schemeClr val="bg1"/>
                </a:solidFill>
                <a:latin typeface="Georgia" charset="0"/>
              </a:rPr>
              <a:t>Driven</a:t>
            </a:r>
            <a:r>
              <a:rPr lang="es-ES" sz="2800" b="1" i="1" dirty="0">
                <a:solidFill>
                  <a:schemeClr val="bg1"/>
                </a:solidFill>
                <a:latin typeface="Georgia" charset="0"/>
              </a:rPr>
              <a:t> - Práctica</a:t>
            </a:r>
          </a:p>
        </p:txBody>
      </p:sp>
      <p:sp>
        <p:nvSpPr>
          <p:cNvPr id="10" name="5 Rectángulo">
            <a:extLst>
              <a:ext uri="{FF2B5EF4-FFF2-40B4-BE49-F238E27FC236}">
                <a16:creationId xmlns:a16="http://schemas.microsoft.com/office/drawing/2014/main" id="{3C314128-1693-422D-8018-CA61F3CB3192}"/>
              </a:ext>
            </a:extLst>
          </p:cNvPr>
          <p:cNvSpPr/>
          <p:nvPr/>
        </p:nvSpPr>
        <p:spPr>
          <a:xfrm>
            <a:off x="477888" y="1972572"/>
            <a:ext cx="8342584" cy="954107"/>
          </a:xfrm>
          <a:prstGeom prst="rect">
            <a:avLst/>
          </a:prstGeom>
        </p:spPr>
        <p:txBody>
          <a:bodyPr wrap="square">
            <a:spAutoFit/>
          </a:bodyPr>
          <a:lstStyle/>
          <a:p>
            <a:endParaRPr lang="es-ES" dirty="0"/>
          </a:p>
          <a:p>
            <a:endParaRPr lang="es-ES" dirty="0"/>
          </a:p>
          <a:p>
            <a:endParaRPr lang="es-ES" sz="2000" b="1" i="1" dirty="0">
              <a:solidFill>
                <a:srgbClr val="C00000"/>
              </a:solidFill>
              <a:latin typeface="Georgia" pitchFamily="18" charset="0"/>
            </a:endParaRPr>
          </a:p>
        </p:txBody>
      </p:sp>
      <p:pic>
        <p:nvPicPr>
          <p:cNvPr id="12" name="Imagen 11">
            <a:extLst>
              <a:ext uri="{FF2B5EF4-FFF2-40B4-BE49-F238E27FC236}">
                <a16:creationId xmlns:a16="http://schemas.microsoft.com/office/drawing/2014/main" id="{9E9306A4-3F0D-4321-B9FB-BE167C9150B4}"/>
              </a:ext>
            </a:extLst>
          </p:cNvPr>
          <p:cNvPicPr>
            <a:picLocks noChangeAspect="1"/>
          </p:cNvPicPr>
          <p:nvPr/>
        </p:nvPicPr>
        <p:blipFill>
          <a:blip r:embed="rId4"/>
          <a:stretch>
            <a:fillRect/>
          </a:stretch>
        </p:blipFill>
        <p:spPr>
          <a:xfrm>
            <a:off x="1791437" y="3592193"/>
            <a:ext cx="5444859" cy="2645119"/>
          </a:xfrm>
          <a:prstGeom prst="rect">
            <a:avLst/>
          </a:prstGeom>
        </p:spPr>
      </p:pic>
      <p:sp>
        <p:nvSpPr>
          <p:cNvPr id="9" name="5 Rectángulo">
            <a:extLst>
              <a:ext uri="{FF2B5EF4-FFF2-40B4-BE49-F238E27FC236}">
                <a16:creationId xmlns:a16="http://schemas.microsoft.com/office/drawing/2014/main" id="{F50E3955-7B7D-42F1-A9B0-19C33F6AAFC5}"/>
              </a:ext>
            </a:extLst>
          </p:cNvPr>
          <p:cNvSpPr/>
          <p:nvPr/>
        </p:nvSpPr>
        <p:spPr>
          <a:xfrm>
            <a:off x="477888" y="1972572"/>
            <a:ext cx="8342584" cy="1538883"/>
          </a:xfrm>
          <a:prstGeom prst="rect">
            <a:avLst/>
          </a:prstGeom>
        </p:spPr>
        <p:txBody>
          <a:bodyPr wrap="square">
            <a:spAutoFit/>
          </a:bodyPr>
          <a:lstStyle/>
          <a:p>
            <a:r>
              <a:rPr lang="es-ES" sz="2000" b="1" i="1" dirty="0">
                <a:solidFill>
                  <a:srgbClr val="C00000"/>
                </a:solidFill>
                <a:latin typeface="Georgia" pitchFamily="18" charset="0"/>
              </a:rPr>
              <a:t>Práctica 7.1</a:t>
            </a:r>
          </a:p>
          <a:p>
            <a:endParaRPr lang="es-ES" dirty="0"/>
          </a:p>
          <a:p>
            <a:r>
              <a:rPr lang="es-ES" dirty="0"/>
              <a:t>A partir del histórico trimestral de producción de cerveza en Australia, vamos a predecir con los métodos vistos anteriormente cual será la producción de cerveza en los siguientes 3 años.</a:t>
            </a:r>
            <a:endParaRPr lang="es-ES" sz="2000" b="1" i="1" dirty="0">
              <a:solidFill>
                <a:srgbClr val="C00000"/>
              </a:solidFill>
              <a:latin typeface="Georgia" pitchFamily="18" charset="0"/>
            </a:endParaRPr>
          </a:p>
        </p:txBody>
      </p:sp>
    </p:spTree>
    <p:extLst>
      <p:ext uri="{BB962C8B-B14F-4D97-AF65-F5344CB8AC3E}">
        <p14:creationId xmlns:p14="http://schemas.microsoft.com/office/powerpoint/2010/main" val="3875300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2.- Series </a:t>
            </a:r>
            <a:r>
              <a:rPr lang="es-ES" sz="2800" b="1" i="1" dirty="0" err="1">
                <a:solidFill>
                  <a:schemeClr val="bg1"/>
                </a:solidFill>
                <a:latin typeface="Georgia" charset="0"/>
              </a:rPr>
              <a:t>temp</a:t>
            </a:r>
            <a:r>
              <a:rPr lang="es-ES" sz="2800" b="1" i="1" dirty="0">
                <a:solidFill>
                  <a:schemeClr val="bg1"/>
                </a:solidFill>
                <a:latin typeface="Georgia" charset="0"/>
              </a:rPr>
              <a:t>.: Data </a:t>
            </a:r>
            <a:r>
              <a:rPr lang="es-ES" sz="2800" b="1" i="1" dirty="0" err="1">
                <a:solidFill>
                  <a:schemeClr val="bg1"/>
                </a:solidFill>
                <a:latin typeface="Georgia" charset="0"/>
              </a:rPr>
              <a:t>Driven</a:t>
            </a:r>
            <a:r>
              <a:rPr lang="es-ES" sz="2800" b="1" i="1" dirty="0">
                <a:solidFill>
                  <a:schemeClr val="bg1"/>
                </a:solidFill>
                <a:latin typeface="Georgia" charset="0"/>
              </a:rPr>
              <a:t> - Práctica</a:t>
            </a:r>
          </a:p>
        </p:txBody>
      </p:sp>
      <p:sp>
        <p:nvSpPr>
          <p:cNvPr id="10" name="5 Rectángulo">
            <a:extLst>
              <a:ext uri="{FF2B5EF4-FFF2-40B4-BE49-F238E27FC236}">
                <a16:creationId xmlns:a16="http://schemas.microsoft.com/office/drawing/2014/main" id="{3C314128-1693-422D-8018-CA61F3CB3192}"/>
              </a:ext>
            </a:extLst>
          </p:cNvPr>
          <p:cNvSpPr/>
          <p:nvPr/>
        </p:nvSpPr>
        <p:spPr>
          <a:xfrm>
            <a:off x="477888" y="1972572"/>
            <a:ext cx="8342584" cy="954107"/>
          </a:xfrm>
          <a:prstGeom prst="rect">
            <a:avLst/>
          </a:prstGeom>
        </p:spPr>
        <p:txBody>
          <a:bodyPr wrap="square">
            <a:spAutoFit/>
          </a:bodyPr>
          <a:lstStyle/>
          <a:p>
            <a:endParaRPr lang="es-ES" dirty="0"/>
          </a:p>
          <a:p>
            <a:endParaRPr lang="es-ES" dirty="0"/>
          </a:p>
          <a:p>
            <a:endParaRPr lang="es-ES" sz="2000" b="1" i="1" dirty="0">
              <a:solidFill>
                <a:srgbClr val="C00000"/>
              </a:solidFill>
              <a:latin typeface="Georgia" pitchFamily="18" charset="0"/>
            </a:endParaRPr>
          </a:p>
        </p:txBody>
      </p:sp>
      <p:pic>
        <p:nvPicPr>
          <p:cNvPr id="4" name="Imagen 3">
            <a:extLst>
              <a:ext uri="{FF2B5EF4-FFF2-40B4-BE49-F238E27FC236}">
                <a16:creationId xmlns:a16="http://schemas.microsoft.com/office/drawing/2014/main" id="{FFAB5304-DFCF-4211-8E23-BD79B4E79EA9}"/>
              </a:ext>
            </a:extLst>
          </p:cNvPr>
          <p:cNvPicPr>
            <a:picLocks noChangeAspect="1"/>
          </p:cNvPicPr>
          <p:nvPr/>
        </p:nvPicPr>
        <p:blipFill>
          <a:blip r:embed="rId4"/>
          <a:stretch>
            <a:fillRect/>
          </a:stretch>
        </p:blipFill>
        <p:spPr>
          <a:xfrm>
            <a:off x="2267744" y="3868634"/>
            <a:ext cx="5000302" cy="2440686"/>
          </a:xfrm>
          <a:prstGeom prst="rect">
            <a:avLst/>
          </a:prstGeom>
        </p:spPr>
      </p:pic>
      <p:sp>
        <p:nvSpPr>
          <p:cNvPr id="9" name="5 Rectángulo">
            <a:extLst>
              <a:ext uri="{FF2B5EF4-FFF2-40B4-BE49-F238E27FC236}">
                <a16:creationId xmlns:a16="http://schemas.microsoft.com/office/drawing/2014/main" id="{C9D979E2-6AE0-462B-8A71-E7BE2781288C}"/>
              </a:ext>
            </a:extLst>
          </p:cNvPr>
          <p:cNvSpPr/>
          <p:nvPr/>
        </p:nvSpPr>
        <p:spPr>
          <a:xfrm>
            <a:off x="477888" y="1972572"/>
            <a:ext cx="8342584" cy="2400657"/>
          </a:xfrm>
          <a:prstGeom prst="rect">
            <a:avLst/>
          </a:prstGeom>
        </p:spPr>
        <p:txBody>
          <a:bodyPr wrap="square">
            <a:spAutoFit/>
          </a:bodyPr>
          <a:lstStyle/>
          <a:p>
            <a:r>
              <a:rPr lang="es-ES" sz="2000" b="1" i="1" dirty="0">
                <a:solidFill>
                  <a:srgbClr val="C00000"/>
                </a:solidFill>
                <a:latin typeface="Georgia" pitchFamily="18" charset="0"/>
              </a:rPr>
              <a:t>Práctica 7.2</a:t>
            </a:r>
          </a:p>
          <a:p>
            <a:endParaRPr lang="es-ES" dirty="0"/>
          </a:p>
          <a:p>
            <a:r>
              <a:rPr lang="es-ES" dirty="0"/>
              <a:t>Vamos a realizar el mismo tipo de predicción en otros datos.</a:t>
            </a:r>
          </a:p>
          <a:p>
            <a:r>
              <a:rPr lang="es-ES" dirty="0"/>
              <a:t>Usaremos los datos del precio de cierre de las acciones de Google. Tenemos los datos de 1000 días consecutivos, desde 25 de febrero 2013 hasta 13 de febrero de 2017. Haremos un </a:t>
            </a:r>
            <a:r>
              <a:rPr lang="es-ES" dirty="0" err="1"/>
              <a:t>forecast</a:t>
            </a:r>
            <a:r>
              <a:rPr lang="es-ES" dirty="0"/>
              <a:t> para los próximos 40 días.</a:t>
            </a:r>
          </a:p>
          <a:p>
            <a:endParaRPr lang="es-ES" sz="2000" b="1" i="1" dirty="0">
              <a:solidFill>
                <a:srgbClr val="C00000"/>
              </a:solidFill>
              <a:latin typeface="Georgia" pitchFamily="18" charset="0"/>
            </a:endParaRPr>
          </a:p>
          <a:p>
            <a:endParaRPr lang="es-ES" sz="2000" b="1" i="1" dirty="0">
              <a:solidFill>
                <a:srgbClr val="C00000"/>
              </a:solidFill>
              <a:latin typeface="Georgia" pitchFamily="18" charset="0"/>
            </a:endParaRPr>
          </a:p>
        </p:txBody>
      </p:sp>
    </p:spTree>
    <p:extLst>
      <p:ext uri="{BB962C8B-B14F-4D97-AF65-F5344CB8AC3E}">
        <p14:creationId xmlns:p14="http://schemas.microsoft.com/office/powerpoint/2010/main" val="490529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2.- Series temporales: Data </a:t>
            </a:r>
            <a:r>
              <a:rPr lang="es-ES" sz="2800" b="1" i="1" dirty="0" err="1">
                <a:solidFill>
                  <a:schemeClr val="bg1"/>
                </a:solidFill>
                <a:latin typeface="Georgia" charset="0"/>
              </a:rPr>
              <a:t>Driven</a:t>
            </a:r>
            <a:endParaRPr lang="es-ES" sz="2800" b="1" i="1" dirty="0">
              <a:solidFill>
                <a:schemeClr val="bg1"/>
              </a:solidFill>
              <a:latin typeface="Georgia" charset="0"/>
            </a:endParaRPr>
          </a:p>
        </p:txBody>
      </p:sp>
      <p:sp>
        <p:nvSpPr>
          <p:cNvPr id="10" name="5 Rectángulo">
            <a:extLst>
              <a:ext uri="{FF2B5EF4-FFF2-40B4-BE49-F238E27FC236}">
                <a16:creationId xmlns:a16="http://schemas.microsoft.com/office/drawing/2014/main" id="{3C314128-1693-422D-8018-CA61F3CB3192}"/>
              </a:ext>
            </a:extLst>
          </p:cNvPr>
          <p:cNvSpPr/>
          <p:nvPr/>
        </p:nvSpPr>
        <p:spPr>
          <a:xfrm>
            <a:off x="477888" y="1972572"/>
            <a:ext cx="8342584" cy="4062651"/>
          </a:xfrm>
          <a:prstGeom prst="rect">
            <a:avLst/>
          </a:prstGeom>
        </p:spPr>
        <p:txBody>
          <a:bodyPr wrap="square">
            <a:spAutoFit/>
          </a:bodyPr>
          <a:lstStyle/>
          <a:p>
            <a:endParaRPr lang="es-ES" dirty="0"/>
          </a:p>
          <a:p>
            <a:r>
              <a:rPr lang="es-ES" sz="2000" b="1" i="1" dirty="0">
                <a:solidFill>
                  <a:srgbClr val="C00000"/>
                </a:solidFill>
                <a:latin typeface="Georgia" pitchFamily="18" charset="0"/>
              </a:rPr>
              <a:t>Single </a:t>
            </a:r>
            <a:r>
              <a:rPr lang="es-ES" sz="2000" b="1" i="1" dirty="0" err="1">
                <a:solidFill>
                  <a:srgbClr val="C00000"/>
                </a:solidFill>
                <a:latin typeface="Georgia" pitchFamily="18" charset="0"/>
              </a:rPr>
              <a:t>Exponential</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Smoothing</a:t>
            </a:r>
            <a:endParaRPr lang="es-ES" sz="2000" b="1" i="1" dirty="0">
              <a:solidFill>
                <a:srgbClr val="C00000"/>
              </a:solidFill>
              <a:latin typeface="Georgia" pitchFamily="18" charset="0"/>
            </a:endParaRPr>
          </a:p>
          <a:p>
            <a:pPr marL="285750" indent="-285750">
              <a:buFont typeface="Arial" panose="020B0604020202020204" pitchFamily="34" charset="0"/>
              <a:buChar char="•"/>
            </a:pPr>
            <a:r>
              <a:rPr lang="en-US" dirty="0"/>
              <a:t>La </a:t>
            </a:r>
            <a:r>
              <a:rPr lang="en-US" dirty="0" err="1"/>
              <a:t>predicción</a:t>
            </a:r>
            <a:r>
              <a:rPr lang="en-US" dirty="0"/>
              <a:t> es el </a:t>
            </a:r>
            <a:r>
              <a:rPr lang="en-US" dirty="0" err="1"/>
              <a:t>resultado</a:t>
            </a:r>
            <a:r>
              <a:rPr lang="en-US" dirty="0"/>
              <a:t> de la </a:t>
            </a:r>
            <a:r>
              <a:rPr lang="en-US" dirty="0" err="1"/>
              <a:t>suma</a:t>
            </a:r>
            <a:r>
              <a:rPr lang="en-US" dirty="0"/>
              <a:t> de las h </a:t>
            </a:r>
            <a:r>
              <a:rPr lang="en-US" dirty="0" err="1"/>
              <a:t>observaciones</a:t>
            </a:r>
            <a:r>
              <a:rPr lang="en-US" dirty="0"/>
              <a:t> </a:t>
            </a:r>
            <a:r>
              <a:rPr lang="en-US" dirty="0" err="1"/>
              <a:t>anteriores</a:t>
            </a:r>
            <a:r>
              <a:rPr lang="en-US" dirty="0"/>
              <a:t> con un peso, </a:t>
            </a:r>
            <a:r>
              <a:rPr lang="en-US" dirty="0" err="1"/>
              <a:t>pero</a:t>
            </a:r>
            <a:r>
              <a:rPr lang="en-US" dirty="0"/>
              <a:t> el peso </a:t>
            </a:r>
            <a:r>
              <a:rPr lang="en-US" dirty="0" err="1"/>
              <a:t>decrece</a:t>
            </a:r>
            <a:r>
              <a:rPr lang="en-US" dirty="0"/>
              <a:t> </a:t>
            </a:r>
            <a:r>
              <a:rPr lang="en-US" dirty="0" err="1"/>
              <a:t>exponencialmente</a:t>
            </a:r>
            <a:r>
              <a:rPr lang="en-US" dirty="0"/>
              <a:t>.</a:t>
            </a:r>
          </a:p>
          <a:p>
            <a:pPr marL="285750" indent="-285750">
              <a:buFont typeface="Arial" panose="020B0604020202020204" pitchFamily="34" charset="0"/>
              <a:buChar char="•"/>
            </a:pPr>
            <a:r>
              <a:rPr lang="en-US" dirty="0"/>
              <a:t>Alpha entre 0 y 1</a:t>
            </a:r>
          </a:p>
          <a:p>
            <a:pPr marL="742950" lvl="1" indent="-285750">
              <a:buFont typeface="Arial" panose="020B0604020202020204" pitchFamily="34" charset="0"/>
              <a:buChar char="•"/>
            </a:pPr>
            <a:r>
              <a:rPr lang="en-US" dirty="0" err="1"/>
              <a:t>Cerca</a:t>
            </a:r>
            <a:r>
              <a:rPr lang="en-US" dirty="0"/>
              <a:t> de 0: el </a:t>
            </a:r>
            <a:r>
              <a:rPr lang="en-US" dirty="0" err="1"/>
              <a:t>histórico</a:t>
            </a:r>
            <a:r>
              <a:rPr lang="en-US" dirty="0"/>
              <a:t> se </a:t>
            </a:r>
            <a:r>
              <a:rPr lang="en-US" dirty="0" err="1"/>
              <a:t>tiene</a:t>
            </a:r>
            <a:r>
              <a:rPr lang="en-US" dirty="0"/>
              <a:t> + </a:t>
            </a:r>
            <a:r>
              <a:rPr lang="en-US" dirty="0" err="1"/>
              <a:t>en</a:t>
            </a:r>
            <a:r>
              <a:rPr lang="en-US" dirty="0"/>
              <a:t> </a:t>
            </a:r>
            <a:r>
              <a:rPr lang="en-US" dirty="0" err="1"/>
              <a:t>cuenta</a:t>
            </a:r>
            <a:endParaRPr lang="en-US" dirty="0"/>
          </a:p>
          <a:p>
            <a:pPr marL="742950" lvl="1" indent="-285750">
              <a:buFont typeface="Arial" panose="020B0604020202020204" pitchFamily="34" charset="0"/>
              <a:buChar char="•"/>
            </a:pPr>
            <a:r>
              <a:rPr lang="en-US" dirty="0" err="1"/>
              <a:t>Cerca</a:t>
            </a:r>
            <a:r>
              <a:rPr lang="en-US" dirty="0"/>
              <a:t> de 1: </a:t>
            </a:r>
            <a:r>
              <a:rPr lang="en-US" dirty="0" err="1"/>
              <a:t>más</a:t>
            </a:r>
            <a:r>
              <a:rPr lang="en-US" dirty="0"/>
              <a:t> peso a los + </a:t>
            </a:r>
            <a:r>
              <a:rPr lang="en-US" dirty="0" err="1"/>
              <a:t>cercanos</a:t>
            </a: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Para series sin </a:t>
            </a:r>
            <a:r>
              <a:rPr lang="en-US" dirty="0" err="1"/>
              <a:t>estacionalidad</a:t>
            </a:r>
            <a:endParaRPr lang="en-US" dirty="0"/>
          </a:p>
          <a:p>
            <a:endParaRPr lang="es-ES" sz="2000" b="1" i="1" dirty="0">
              <a:solidFill>
                <a:srgbClr val="C00000"/>
              </a:solidFill>
              <a:latin typeface="Georgia" pitchFamily="18" charset="0"/>
            </a:endParaRPr>
          </a:p>
          <a:p>
            <a:endParaRPr lang="es-ES" sz="2000" b="1" i="1" dirty="0">
              <a:solidFill>
                <a:srgbClr val="C00000"/>
              </a:solidFill>
              <a:latin typeface="Georgia" pitchFamily="18" charset="0"/>
            </a:endParaRPr>
          </a:p>
        </p:txBody>
      </p:sp>
      <p:pic>
        <p:nvPicPr>
          <p:cNvPr id="5" name="Imagen 4">
            <a:extLst>
              <a:ext uri="{FF2B5EF4-FFF2-40B4-BE49-F238E27FC236}">
                <a16:creationId xmlns:a16="http://schemas.microsoft.com/office/drawing/2014/main" id="{CFE4EF9F-3651-4D66-ABD5-1B59BDFF64D7}"/>
              </a:ext>
            </a:extLst>
          </p:cNvPr>
          <p:cNvPicPr>
            <a:picLocks noChangeAspect="1"/>
          </p:cNvPicPr>
          <p:nvPr/>
        </p:nvPicPr>
        <p:blipFill>
          <a:blip r:embed="rId4"/>
          <a:stretch>
            <a:fillRect/>
          </a:stretch>
        </p:blipFill>
        <p:spPr>
          <a:xfrm>
            <a:off x="1364555" y="4142397"/>
            <a:ext cx="5151661" cy="571473"/>
          </a:xfrm>
          <a:prstGeom prst="rect">
            <a:avLst/>
          </a:prstGeom>
        </p:spPr>
      </p:pic>
      <p:pic>
        <p:nvPicPr>
          <p:cNvPr id="6" name="Imagen 5">
            <a:extLst>
              <a:ext uri="{FF2B5EF4-FFF2-40B4-BE49-F238E27FC236}">
                <a16:creationId xmlns:a16="http://schemas.microsoft.com/office/drawing/2014/main" id="{0537A993-22C4-49BE-BDEE-0A5CED3C1355}"/>
              </a:ext>
            </a:extLst>
          </p:cNvPr>
          <p:cNvPicPr>
            <a:picLocks noChangeAspect="1"/>
          </p:cNvPicPr>
          <p:nvPr/>
        </p:nvPicPr>
        <p:blipFill>
          <a:blip r:embed="rId5"/>
          <a:stretch>
            <a:fillRect/>
          </a:stretch>
        </p:blipFill>
        <p:spPr>
          <a:xfrm>
            <a:off x="5917145" y="4713870"/>
            <a:ext cx="2615295" cy="1531892"/>
          </a:xfrm>
          <a:prstGeom prst="rect">
            <a:avLst/>
          </a:prstGeom>
        </p:spPr>
      </p:pic>
      <p:pic>
        <p:nvPicPr>
          <p:cNvPr id="9" name="Imagen 8">
            <a:extLst>
              <a:ext uri="{FF2B5EF4-FFF2-40B4-BE49-F238E27FC236}">
                <a16:creationId xmlns:a16="http://schemas.microsoft.com/office/drawing/2014/main" id="{63C47C5D-663E-4254-82D9-AAB1D88E5D1A}"/>
              </a:ext>
            </a:extLst>
          </p:cNvPr>
          <p:cNvPicPr>
            <a:picLocks noChangeAspect="1"/>
          </p:cNvPicPr>
          <p:nvPr/>
        </p:nvPicPr>
        <p:blipFill>
          <a:blip r:embed="rId6"/>
          <a:stretch>
            <a:fillRect/>
          </a:stretch>
        </p:blipFill>
        <p:spPr>
          <a:xfrm>
            <a:off x="6084515" y="3600450"/>
            <a:ext cx="2447925" cy="342900"/>
          </a:xfrm>
          <a:prstGeom prst="rect">
            <a:avLst/>
          </a:prstGeom>
        </p:spPr>
      </p:pic>
    </p:spTree>
    <p:extLst>
      <p:ext uri="{BB962C8B-B14F-4D97-AF65-F5344CB8AC3E}">
        <p14:creationId xmlns:p14="http://schemas.microsoft.com/office/powerpoint/2010/main" val="561018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2.- Series temporales: Data </a:t>
            </a:r>
            <a:r>
              <a:rPr lang="es-ES" sz="2800" b="1" i="1" dirty="0" err="1">
                <a:solidFill>
                  <a:schemeClr val="bg1"/>
                </a:solidFill>
                <a:latin typeface="Georgia" charset="0"/>
              </a:rPr>
              <a:t>Driven</a:t>
            </a:r>
            <a:endParaRPr lang="es-ES" sz="2800" b="1" i="1" dirty="0">
              <a:solidFill>
                <a:schemeClr val="bg1"/>
              </a:solidFill>
              <a:latin typeface="Georgia" charset="0"/>
            </a:endParaRPr>
          </a:p>
        </p:txBody>
      </p:sp>
      <p:sp>
        <p:nvSpPr>
          <p:cNvPr id="10" name="5 Rectángulo">
            <a:extLst>
              <a:ext uri="{FF2B5EF4-FFF2-40B4-BE49-F238E27FC236}">
                <a16:creationId xmlns:a16="http://schemas.microsoft.com/office/drawing/2014/main" id="{3C314128-1693-422D-8018-CA61F3CB3192}"/>
              </a:ext>
            </a:extLst>
          </p:cNvPr>
          <p:cNvSpPr/>
          <p:nvPr/>
        </p:nvSpPr>
        <p:spPr>
          <a:xfrm>
            <a:off x="477888" y="1972572"/>
            <a:ext cx="8342584" cy="3477875"/>
          </a:xfrm>
          <a:prstGeom prst="rect">
            <a:avLst/>
          </a:prstGeom>
        </p:spPr>
        <p:txBody>
          <a:bodyPr wrap="square">
            <a:spAutoFit/>
          </a:bodyPr>
          <a:lstStyle/>
          <a:p>
            <a:endParaRPr lang="es-ES" dirty="0"/>
          </a:p>
          <a:p>
            <a:r>
              <a:rPr lang="es-ES" sz="2000" b="1" i="1" dirty="0">
                <a:solidFill>
                  <a:srgbClr val="C00000"/>
                </a:solidFill>
                <a:latin typeface="Georgia" pitchFamily="18" charset="0"/>
              </a:rPr>
              <a:t>Limitaciones series estudiadas</a:t>
            </a:r>
          </a:p>
          <a:p>
            <a:pPr marL="285750" indent="-285750">
              <a:buFont typeface="Arial" panose="020B0604020202020204" pitchFamily="34" charset="0"/>
              <a:buChar char="•"/>
            </a:pPr>
            <a:r>
              <a:rPr lang="en-US" dirty="0" err="1"/>
              <a:t>Únicamente</a:t>
            </a:r>
            <a:r>
              <a:rPr lang="en-US" dirty="0"/>
              <a:t> </a:t>
            </a:r>
            <a:r>
              <a:rPr lang="en-US" dirty="0" err="1"/>
              <a:t>podemos</a:t>
            </a:r>
            <a:r>
              <a:rPr lang="en-US" dirty="0"/>
              <a:t> </a:t>
            </a:r>
            <a:r>
              <a:rPr lang="en-US" dirty="0" err="1"/>
              <a:t>ir</a:t>
            </a:r>
            <a:r>
              <a:rPr lang="en-US" dirty="0"/>
              <a:t> un punto </a:t>
            </a:r>
            <a:r>
              <a:rPr lang="en-US" dirty="0" err="1"/>
              <a:t>más</a:t>
            </a:r>
            <a:r>
              <a:rPr lang="en-US" dirty="0"/>
              <a:t> </a:t>
            </a:r>
            <a:r>
              <a:rPr lang="en-US" dirty="0" err="1"/>
              <a:t>allá</a:t>
            </a:r>
            <a:r>
              <a:rPr lang="en-US" dirty="0"/>
              <a:t> =&gt; Data-driven temporal series</a:t>
            </a:r>
          </a:p>
          <a:p>
            <a:pPr marL="285750" indent="-285750">
              <a:buFont typeface="Arial" panose="020B0604020202020204" pitchFamily="34" charset="0"/>
              <a:buChar char="•"/>
            </a:pPr>
            <a:r>
              <a:rPr lang="en-US" dirty="0" err="1"/>
              <a:t>Útil</a:t>
            </a:r>
            <a:r>
              <a:rPr lang="en-US" dirty="0"/>
              <a:t> </a:t>
            </a:r>
            <a:r>
              <a:rPr lang="en-US" dirty="0" err="1"/>
              <a:t>en</a:t>
            </a:r>
            <a:r>
              <a:rPr lang="en-US" dirty="0"/>
              <a:t> series </a:t>
            </a:r>
            <a:r>
              <a:rPr lang="en-US" dirty="0" err="1"/>
              <a:t>temporales</a:t>
            </a:r>
            <a:r>
              <a:rPr lang="en-US" dirty="0"/>
              <a:t> que no </a:t>
            </a:r>
            <a:r>
              <a:rPr lang="en-US" dirty="0" err="1"/>
              <a:t>tienen</a:t>
            </a:r>
            <a:r>
              <a:rPr lang="en-US" dirty="0"/>
              <a:t> </a:t>
            </a:r>
            <a:r>
              <a:rPr lang="en-US" dirty="0" err="1"/>
              <a:t>estacionalidad</a:t>
            </a:r>
            <a:r>
              <a:rPr lang="en-US" dirty="0"/>
              <a:t> </a:t>
            </a:r>
            <a:r>
              <a:rPr lang="en-US" dirty="0" err="1"/>
              <a:t>ni</a:t>
            </a:r>
            <a:r>
              <a:rPr lang="en-US" dirty="0"/>
              <a:t> </a:t>
            </a:r>
            <a:r>
              <a:rPr lang="en-US" dirty="0" err="1"/>
              <a:t>tendencia</a:t>
            </a:r>
            <a:endParaRPr lang="en-US" dirty="0"/>
          </a:p>
          <a:p>
            <a:endParaRPr lang="en-US" dirty="0"/>
          </a:p>
          <a:p>
            <a:endParaRPr lang="en-US" dirty="0"/>
          </a:p>
          <a:p>
            <a:r>
              <a:rPr lang="es-ES" sz="2000" b="1" i="1" dirty="0">
                <a:solidFill>
                  <a:srgbClr val="C00000"/>
                </a:solidFill>
                <a:latin typeface="Georgia" pitchFamily="18" charset="0"/>
              </a:rPr>
              <a:t>Holt-</a:t>
            </a:r>
            <a:r>
              <a:rPr lang="es-ES" sz="2000" b="1" i="1" dirty="0" err="1">
                <a:solidFill>
                  <a:srgbClr val="C00000"/>
                </a:solidFill>
                <a:latin typeface="Georgia" pitchFamily="18" charset="0"/>
              </a:rPr>
              <a:t>Winters</a:t>
            </a:r>
            <a:endParaRPr lang="es-ES" sz="2000" b="1" i="1" dirty="0">
              <a:solidFill>
                <a:srgbClr val="C00000"/>
              </a:solidFill>
              <a:latin typeface="Georgia" pitchFamily="18" charset="0"/>
            </a:endParaRPr>
          </a:p>
          <a:p>
            <a:pPr marL="285750" indent="-285750">
              <a:buFont typeface="Arial" panose="020B0604020202020204" pitchFamily="34" charset="0"/>
              <a:buChar char="•"/>
            </a:pPr>
            <a:r>
              <a:rPr lang="en-US" dirty="0" err="1"/>
              <a:t>Evolución</a:t>
            </a:r>
            <a:r>
              <a:rPr lang="en-US" dirty="0"/>
              <a:t> de Exponential </a:t>
            </a:r>
            <a:r>
              <a:rPr lang="en-US" dirty="0" err="1"/>
              <a:t>Smothing</a:t>
            </a:r>
            <a:endParaRPr lang="en-US" dirty="0"/>
          </a:p>
          <a:p>
            <a:pPr marL="285750" indent="-285750">
              <a:buFont typeface="Arial" panose="020B0604020202020204" pitchFamily="34" charset="0"/>
              <a:buChar char="•"/>
            </a:pPr>
            <a:r>
              <a:rPr lang="en-US" dirty="0" err="1"/>
              <a:t>Incluye</a:t>
            </a:r>
            <a:r>
              <a:rPr lang="en-US" dirty="0"/>
              <a:t> </a:t>
            </a:r>
            <a:r>
              <a:rPr lang="en-US" dirty="0" err="1"/>
              <a:t>tres</a:t>
            </a:r>
            <a:r>
              <a:rPr lang="en-US" dirty="0"/>
              <a:t> </a:t>
            </a:r>
            <a:r>
              <a:rPr lang="en-US" dirty="0" err="1"/>
              <a:t>parámetros</a:t>
            </a:r>
            <a:r>
              <a:rPr lang="en-US" dirty="0"/>
              <a:t> (dos </a:t>
            </a:r>
            <a:r>
              <a:rPr lang="en-US" dirty="0" err="1"/>
              <a:t>más</a:t>
            </a:r>
            <a:r>
              <a:rPr lang="en-US" dirty="0"/>
              <a:t>)</a:t>
            </a:r>
          </a:p>
          <a:p>
            <a:pPr marL="742950" lvl="1" indent="-285750">
              <a:buFont typeface="Arial" panose="020B0604020202020204" pitchFamily="34" charset="0"/>
              <a:buChar char="•"/>
            </a:pPr>
            <a:r>
              <a:rPr lang="en-US" dirty="0"/>
              <a:t>alpha: </a:t>
            </a:r>
            <a:r>
              <a:rPr lang="en-US" dirty="0" err="1"/>
              <a:t>relevancia</a:t>
            </a:r>
            <a:r>
              <a:rPr lang="en-US" dirty="0"/>
              <a:t> punto anterior</a:t>
            </a:r>
          </a:p>
          <a:p>
            <a:pPr marL="742950" lvl="1" indent="-285750">
              <a:buFont typeface="Arial" panose="020B0604020202020204" pitchFamily="34" charset="0"/>
              <a:buChar char="•"/>
            </a:pPr>
            <a:r>
              <a:rPr lang="en-US" dirty="0"/>
              <a:t>beta: </a:t>
            </a:r>
            <a:r>
              <a:rPr lang="en-US" dirty="0" err="1"/>
              <a:t>tendencia</a:t>
            </a:r>
            <a:endParaRPr lang="en-US" dirty="0"/>
          </a:p>
          <a:p>
            <a:pPr marL="742950" lvl="1" indent="-285750">
              <a:buFont typeface="Arial" panose="020B0604020202020204" pitchFamily="34" charset="0"/>
              <a:buChar char="•"/>
            </a:pPr>
            <a:r>
              <a:rPr lang="en-US" dirty="0"/>
              <a:t>Gamma: </a:t>
            </a:r>
            <a:r>
              <a:rPr lang="en-US" dirty="0" err="1"/>
              <a:t>estacionalidad</a:t>
            </a:r>
            <a:endParaRPr lang="en-US" dirty="0"/>
          </a:p>
        </p:txBody>
      </p:sp>
    </p:spTree>
    <p:extLst>
      <p:ext uri="{BB962C8B-B14F-4D97-AF65-F5344CB8AC3E}">
        <p14:creationId xmlns:p14="http://schemas.microsoft.com/office/powerpoint/2010/main" val="3110977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2.- Series </a:t>
            </a:r>
            <a:r>
              <a:rPr lang="es-ES" sz="2800" b="1" i="1" dirty="0" err="1">
                <a:solidFill>
                  <a:schemeClr val="bg1"/>
                </a:solidFill>
                <a:latin typeface="Georgia" charset="0"/>
              </a:rPr>
              <a:t>temp</a:t>
            </a:r>
            <a:r>
              <a:rPr lang="es-ES" sz="2800" b="1" i="1" dirty="0">
                <a:solidFill>
                  <a:schemeClr val="bg1"/>
                </a:solidFill>
                <a:latin typeface="Georgia" charset="0"/>
              </a:rPr>
              <a:t>.: Data </a:t>
            </a:r>
            <a:r>
              <a:rPr lang="es-ES" sz="2800" b="1" i="1" dirty="0" err="1">
                <a:solidFill>
                  <a:schemeClr val="bg1"/>
                </a:solidFill>
                <a:latin typeface="Georgia" charset="0"/>
              </a:rPr>
              <a:t>Driven</a:t>
            </a:r>
            <a:r>
              <a:rPr lang="es-ES" sz="2800" b="1" i="1" dirty="0">
                <a:solidFill>
                  <a:schemeClr val="bg1"/>
                </a:solidFill>
                <a:latin typeface="Georgia" charset="0"/>
              </a:rPr>
              <a:t> - Práctica</a:t>
            </a:r>
          </a:p>
        </p:txBody>
      </p:sp>
      <p:sp>
        <p:nvSpPr>
          <p:cNvPr id="10" name="5 Rectángulo">
            <a:extLst>
              <a:ext uri="{FF2B5EF4-FFF2-40B4-BE49-F238E27FC236}">
                <a16:creationId xmlns:a16="http://schemas.microsoft.com/office/drawing/2014/main" id="{3C314128-1693-422D-8018-CA61F3CB3192}"/>
              </a:ext>
            </a:extLst>
          </p:cNvPr>
          <p:cNvSpPr/>
          <p:nvPr/>
        </p:nvSpPr>
        <p:spPr>
          <a:xfrm>
            <a:off x="477888" y="1972572"/>
            <a:ext cx="8342584" cy="954107"/>
          </a:xfrm>
          <a:prstGeom prst="rect">
            <a:avLst/>
          </a:prstGeom>
        </p:spPr>
        <p:txBody>
          <a:bodyPr wrap="square">
            <a:spAutoFit/>
          </a:bodyPr>
          <a:lstStyle/>
          <a:p>
            <a:endParaRPr lang="es-ES" dirty="0"/>
          </a:p>
          <a:p>
            <a:endParaRPr lang="es-ES" dirty="0"/>
          </a:p>
          <a:p>
            <a:endParaRPr lang="es-ES" sz="2000" b="1" i="1" dirty="0">
              <a:solidFill>
                <a:srgbClr val="C00000"/>
              </a:solidFill>
              <a:latin typeface="Georgia" pitchFamily="18" charset="0"/>
            </a:endParaRPr>
          </a:p>
        </p:txBody>
      </p:sp>
      <p:sp>
        <p:nvSpPr>
          <p:cNvPr id="9" name="5 Rectángulo">
            <a:extLst>
              <a:ext uri="{FF2B5EF4-FFF2-40B4-BE49-F238E27FC236}">
                <a16:creationId xmlns:a16="http://schemas.microsoft.com/office/drawing/2014/main" id="{F50E3955-7B7D-42F1-A9B0-19C33F6AAFC5}"/>
              </a:ext>
            </a:extLst>
          </p:cNvPr>
          <p:cNvSpPr/>
          <p:nvPr/>
        </p:nvSpPr>
        <p:spPr>
          <a:xfrm>
            <a:off x="477888" y="1972572"/>
            <a:ext cx="8342584" cy="1261884"/>
          </a:xfrm>
          <a:prstGeom prst="rect">
            <a:avLst/>
          </a:prstGeom>
        </p:spPr>
        <p:txBody>
          <a:bodyPr wrap="square">
            <a:spAutoFit/>
          </a:bodyPr>
          <a:lstStyle/>
          <a:p>
            <a:r>
              <a:rPr lang="es-ES" sz="2000" b="1" i="1" dirty="0">
                <a:solidFill>
                  <a:srgbClr val="C00000"/>
                </a:solidFill>
                <a:latin typeface="Georgia" pitchFamily="18" charset="0"/>
              </a:rPr>
              <a:t>Práctica 7.3</a:t>
            </a:r>
          </a:p>
          <a:p>
            <a:endParaRPr lang="es-ES" dirty="0"/>
          </a:p>
          <a:p>
            <a:r>
              <a:rPr lang="es-ES" dirty="0"/>
              <a:t>A partir de un histórico de Ventas mensual haremos la predicción de ventas del próximo año</a:t>
            </a:r>
            <a:endParaRPr lang="es-ES" sz="2000" b="1" i="1" dirty="0">
              <a:solidFill>
                <a:srgbClr val="C00000"/>
              </a:solidFill>
              <a:latin typeface="Georgia" pitchFamily="18" charset="0"/>
            </a:endParaRPr>
          </a:p>
        </p:txBody>
      </p:sp>
      <p:pic>
        <p:nvPicPr>
          <p:cNvPr id="2" name="Imagen 1">
            <a:extLst>
              <a:ext uri="{FF2B5EF4-FFF2-40B4-BE49-F238E27FC236}">
                <a16:creationId xmlns:a16="http://schemas.microsoft.com/office/drawing/2014/main" id="{9B474A0E-B024-4280-914E-9295BAC1327F}"/>
              </a:ext>
            </a:extLst>
          </p:cNvPr>
          <p:cNvPicPr>
            <a:picLocks noChangeAspect="1"/>
          </p:cNvPicPr>
          <p:nvPr/>
        </p:nvPicPr>
        <p:blipFill>
          <a:blip r:embed="rId4"/>
          <a:stretch>
            <a:fillRect/>
          </a:stretch>
        </p:blipFill>
        <p:spPr>
          <a:xfrm>
            <a:off x="1835696" y="3246921"/>
            <a:ext cx="5028233" cy="2990252"/>
          </a:xfrm>
          <a:prstGeom prst="rect">
            <a:avLst/>
          </a:prstGeom>
        </p:spPr>
      </p:pic>
    </p:spTree>
    <p:extLst>
      <p:ext uri="{BB962C8B-B14F-4D97-AF65-F5344CB8AC3E}">
        <p14:creationId xmlns:p14="http://schemas.microsoft.com/office/powerpoint/2010/main" val="2015161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3.- Series temporales: </a:t>
            </a:r>
            <a:r>
              <a:rPr lang="es-ES" sz="2800" b="1" i="1" dirty="0" err="1">
                <a:solidFill>
                  <a:schemeClr val="bg1"/>
                </a:solidFill>
                <a:latin typeface="Georgia" charset="0"/>
              </a:rPr>
              <a:t>Value-Driven</a:t>
            </a:r>
            <a:endParaRPr lang="es-ES" sz="2800" b="1" i="1" dirty="0">
              <a:solidFill>
                <a:schemeClr val="bg1"/>
              </a:solidFill>
              <a:latin typeface="Georgia" charset="0"/>
            </a:endParaRPr>
          </a:p>
        </p:txBody>
      </p:sp>
      <p:sp>
        <p:nvSpPr>
          <p:cNvPr id="10" name="5 Rectángulo">
            <a:extLst>
              <a:ext uri="{FF2B5EF4-FFF2-40B4-BE49-F238E27FC236}">
                <a16:creationId xmlns:a16="http://schemas.microsoft.com/office/drawing/2014/main" id="{3C314128-1693-422D-8018-CA61F3CB3192}"/>
              </a:ext>
            </a:extLst>
          </p:cNvPr>
          <p:cNvSpPr/>
          <p:nvPr/>
        </p:nvSpPr>
        <p:spPr>
          <a:xfrm>
            <a:off x="477888" y="1972572"/>
            <a:ext cx="8342584" cy="3754874"/>
          </a:xfrm>
          <a:prstGeom prst="rect">
            <a:avLst/>
          </a:prstGeom>
        </p:spPr>
        <p:txBody>
          <a:bodyPr wrap="square">
            <a:spAutoFit/>
          </a:bodyPr>
          <a:lstStyle/>
          <a:p>
            <a:endParaRPr lang="es-ES" dirty="0"/>
          </a:p>
          <a:p>
            <a:r>
              <a:rPr lang="es-ES" sz="2000" b="1" i="1" dirty="0">
                <a:solidFill>
                  <a:srgbClr val="C00000"/>
                </a:solidFill>
                <a:latin typeface="Georgia" pitchFamily="18" charset="0"/>
              </a:rPr>
              <a:t>Definición</a:t>
            </a:r>
          </a:p>
          <a:p>
            <a:endParaRPr lang="es-ES" sz="2000" b="1" i="1" dirty="0">
              <a:solidFill>
                <a:srgbClr val="C00000"/>
              </a:solidFill>
              <a:latin typeface="Georgia" pitchFamily="18" charset="0"/>
            </a:endParaRPr>
          </a:p>
          <a:p>
            <a:r>
              <a:rPr lang="en-US" dirty="0"/>
              <a:t>Las </a:t>
            </a:r>
            <a:r>
              <a:rPr lang="en-US" dirty="0" err="1"/>
              <a:t>predicciones</a:t>
            </a:r>
            <a:r>
              <a:rPr lang="en-US" dirty="0"/>
              <a:t> de series </a:t>
            </a:r>
            <a:r>
              <a:rPr lang="en-US" dirty="0" err="1"/>
              <a:t>temporales</a:t>
            </a:r>
            <a:r>
              <a:rPr lang="en-US" dirty="0"/>
              <a:t> value-driven, </a:t>
            </a:r>
            <a:r>
              <a:rPr lang="en-US" dirty="0" err="1"/>
              <a:t>implican</a:t>
            </a:r>
            <a:r>
              <a:rPr lang="en-US" dirty="0"/>
              <a:t> </a:t>
            </a:r>
            <a:r>
              <a:rPr lang="en-US" dirty="0" err="1"/>
              <a:t>fijarse</a:t>
            </a:r>
            <a:r>
              <a:rPr lang="en-US" dirty="0"/>
              <a:t> </a:t>
            </a:r>
            <a:r>
              <a:rPr lang="en-US" dirty="0" err="1"/>
              <a:t>en</a:t>
            </a:r>
            <a:r>
              <a:rPr lang="en-US" dirty="0"/>
              <a:t> el </a:t>
            </a:r>
            <a:r>
              <a:rPr lang="en-US" dirty="0" err="1"/>
              <a:t>modelo</a:t>
            </a:r>
            <a:r>
              <a:rPr lang="en-US" dirty="0"/>
              <a:t> que van “</a:t>
            </a:r>
            <a:r>
              <a:rPr lang="en-US" dirty="0" err="1"/>
              <a:t>dibujando</a:t>
            </a:r>
            <a:r>
              <a:rPr lang="en-US" dirty="0"/>
              <a:t>” los </a:t>
            </a:r>
            <a:r>
              <a:rPr lang="en-US" dirty="0" err="1"/>
              <a:t>datos</a:t>
            </a:r>
            <a:r>
              <a:rPr lang="en-US" dirty="0"/>
              <a:t> o a lo largo del </a:t>
            </a:r>
            <a:r>
              <a:rPr lang="en-US" dirty="0" err="1"/>
              <a:t>tiempo</a:t>
            </a:r>
            <a:r>
              <a:rPr lang="en-US" dirty="0"/>
              <a:t> =&gt; </a:t>
            </a:r>
            <a:r>
              <a:rPr lang="en-US" dirty="0" err="1"/>
              <a:t>Encontrar</a:t>
            </a:r>
            <a:r>
              <a:rPr lang="en-US" dirty="0"/>
              <a:t> un patron para </a:t>
            </a:r>
            <a:r>
              <a:rPr lang="en-US" dirty="0" err="1"/>
              <a:t>inferirlo</a:t>
            </a:r>
            <a:r>
              <a:rPr lang="en-US" dirty="0"/>
              <a:t> a </a:t>
            </a:r>
            <a:r>
              <a:rPr lang="en-US" dirty="0" err="1"/>
              <a:t>tiempos</a:t>
            </a:r>
            <a:r>
              <a:rPr lang="en-US" dirty="0"/>
              <a:t> </a:t>
            </a:r>
            <a:r>
              <a:rPr lang="en-US" dirty="0" err="1"/>
              <a:t>futuros</a:t>
            </a:r>
            <a:r>
              <a:rPr lang="en-US" dirty="0"/>
              <a:t>.</a:t>
            </a:r>
          </a:p>
          <a:p>
            <a:endParaRPr lang="en-US" dirty="0"/>
          </a:p>
          <a:p>
            <a:r>
              <a:rPr lang="en-US" dirty="0" err="1"/>
              <a:t>Términos</a:t>
            </a:r>
            <a:r>
              <a:rPr lang="en-US" dirty="0"/>
              <a:t> a </a:t>
            </a:r>
            <a:r>
              <a:rPr lang="en-US" dirty="0" err="1"/>
              <a:t>tener</a:t>
            </a:r>
            <a:r>
              <a:rPr lang="en-US" dirty="0"/>
              <a:t> </a:t>
            </a:r>
            <a:r>
              <a:rPr lang="en-US" dirty="0" err="1"/>
              <a:t>en</a:t>
            </a:r>
            <a:r>
              <a:rPr lang="en-US" dirty="0"/>
              <a:t> </a:t>
            </a:r>
            <a:r>
              <a:rPr lang="en-US" dirty="0" err="1"/>
              <a:t>cuenta</a:t>
            </a:r>
            <a:r>
              <a:rPr lang="en-US" dirty="0"/>
              <a:t> para el </a:t>
            </a:r>
            <a:r>
              <a:rPr lang="en-US" dirty="0" err="1"/>
              <a:t>modelo</a:t>
            </a:r>
            <a:endParaRPr lang="en-US" dirty="0"/>
          </a:p>
          <a:p>
            <a:pPr marL="742950" lvl="1" indent="-285750">
              <a:buFont typeface="Arial" panose="020B0604020202020204" pitchFamily="34" charset="0"/>
              <a:buChar char="•"/>
            </a:pPr>
            <a:r>
              <a:rPr lang="en-US" dirty="0" err="1"/>
              <a:t>Estacionalidad</a:t>
            </a:r>
            <a:endParaRPr lang="en-US" dirty="0"/>
          </a:p>
          <a:p>
            <a:pPr marL="742950" lvl="1" indent="-285750">
              <a:buFont typeface="Arial" panose="020B0604020202020204" pitchFamily="34" charset="0"/>
              <a:buChar char="•"/>
            </a:pPr>
            <a:r>
              <a:rPr lang="en-US" dirty="0" err="1"/>
              <a:t>Tendencia</a:t>
            </a:r>
            <a:endParaRPr lang="en-US" dirty="0"/>
          </a:p>
          <a:p>
            <a:pPr marL="742950" lvl="1" indent="-285750">
              <a:buFont typeface="Arial" panose="020B0604020202020204" pitchFamily="34" charset="0"/>
              <a:buChar char="•"/>
            </a:pPr>
            <a:endParaRPr lang="en-US" dirty="0"/>
          </a:p>
          <a:p>
            <a:r>
              <a:rPr lang="en-US" dirty="0"/>
              <a:t>El error (que define </a:t>
            </a:r>
            <a:r>
              <a:rPr lang="en-US" dirty="0" err="1"/>
              <a:t>también</a:t>
            </a:r>
            <a:r>
              <a:rPr lang="en-US" dirty="0"/>
              <a:t> una </a:t>
            </a:r>
            <a:r>
              <a:rPr lang="en-US" dirty="0" err="1"/>
              <a:t>serie</a:t>
            </a:r>
            <a:r>
              <a:rPr lang="en-US" dirty="0"/>
              <a:t> temporal) se </a:t>
            </a:r>
            <a:r>
              <a:rPr lang="en-US" dirty="0" err="1"/>
              <a:t>excluye</a:t>
            </a:r>
            <a:r>
              <a:rPr lang="en-US" dirty="0"/>
              <a:t> de la </a:t>
            </a:r>
            <a:r>
              <a:rPr lang="en-US" dirty="0" err="1"/>
              <a:t>predicción</a:t>
            </a:r>
            <a:r>
              <a:rPr lang="en-US" dirty="0"/>
              <a:t> dado que </a:t>
            </a:r>
            <a:r>
              <a:rPr lang="en-US" dirty="0" err="1"/>
              <a:t>su</a:t>
            </a:r>
            <a:r>
              <a:rPr lang="en-US" dirty="0"/>
              <a:t> </a:t>
            </a:r>
            <a:r>
              <a:rPr lang="en-US" dirty="0" err="1"/>
              <a:t>comportamiento</a:t>
            </a:r>
            <a:r>
              <a:rPr lang="en-US" dirty="0"/>
              <a:t> se define </a:t>
            </a:r>
            <a:r>
              <a:rPr lang="en-US" dirty="0" err="1"/>
              <a:t>como</a:t>
            </a:r>
            <a:r>
              <a:rPr lang="en-US" dirty="0"/>
              <a:t> </a:t>
            </a:r>
            <a:r>
              <a:rPr lang="en-US" dirty="0" err="1"/>
              <a:t>aleatorio</a:t>
            </a:r>
            <a:endParaRPr lang="en-US" dirty="0"/>
          </a:p>
        </p:txBody>
      </p:sp>
    </p:spTree>
    <p:extLst>
      <p:ext uri="{BB962C8B-B14F-4D97-AF65-F5344CB8AC3E}">
        <p14:creationId xmlns:p14="http://schemas.microsoft.com/office/powerpoint/2010/main" val="2896509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3.- Series temporales: </a:t>
            </a:r>
            <a:r>
              <a:rPr lang="es-ES" sz="2800" b="1" i="1" dirty="0" err="1">
                <a:solidFill>
                  <a:schemeClr val="bg1"/>
                </a:solidFill>
                <a:latin typeface="Georgia" charset="0"/>
              </a:rPr>
              <a:t>Value-Driven</a:t>
            </a:r>
            <a:endParaRPr lang="es-ES" sz="2800" b="1" i="1" dirty="0">
              <a:solidFill>
                <a:schemeClr val="bg1"/>
              </a:solidFill>
              <a:latin typeface="Georgia" charset="0"/>
            </a:endParaRPr>
          </a:p>
        </p:txBody>
      </p:sp>
      <p:sp>
        <p:nvSpPr>
          <p:cNvPr id="10" name="5 Rectángulo">
            <a:extLst>
              <a:ext uri="{FF2B5EF4-FFF2-40B4-BE49-F238E27FC236}">
                <a16:creationId xmlns:a16="http://schemas.microsoft.com/office/drawing/2014/main" id="{3C314128-1693-422D-8018-CA61F3CB3192}"/>
              </a:ext>
            </a:extLst>
          </p:cNvPr>
          <p:cNvSpPr/>
          <p:nvPr/>
        </p:nvSpPr>
        <p:spPr>
          <a:xfrm>
            <a:off x="477888" y="1972572"/>
            <a:ext cx="8342584" cy="2092881"/>
          </a:xfrm>
          <a:prstGeom prst="rect">
            <a:avLst/>
          </a:prstGeom>
        </p:spPr>
        <p:txBody>
          <a:bodyPr wrap="square">
            <a:spAutoFit/>
          </a:bodyPr>
          <a:lstStyle/>
          <a:p>
            <a:endParaRPr lang="es-ES" dirty="0"/>
          </a:p>
          <a:p>
            <a:r>
              <a:rPr lang="es-ES" sz="2000" b="1" i="1" dirty="0">
                <a:solidFill>
                  <a:srgbClr val="C00000"/>
                </a:solidFill>
                <a:latin typeface="Georgia" pitchFamily="18" charset="0"/>
              </a:rPr>
              <a:t>Práctica 7.4</a:t>
            </a:r>
          </a:p>
          <a:p>
            <a:endParaRPr lang="es-ES" sz="2000" b="1" i="1" dirty="0">
              <a:solidFill>
                <a:srgbClr val="C00000"/>
              </a:solidFill>
              <a:latin typeface="Georgia" pitchFamily="18" charset="0"/>
            </a:endParaRPr>
          </a:p>
          <a:p>
            <a:r>
              <a:rPr lang="en-US" dirty="0" err="1"/>
              <a:t>Descomponer</a:t>
            </a:r>
            <a:r>
              <a:rPr lang="en-US" dirty="0"/>
              <a:t> </a:t>
            </a:r>
            <a:r>
              <a:rPr lang="en-US" dirty="0" err="1"/>
              <a:t>en</a:t>
            </a:r>
            <a:r>
              <a:rPr lang="en-US" dirty="0"/>
              <a:t> </a:t>
            </a:r>
            <a:r>
              <a:rPr lang="en-US" dirty="0" err="1"/>
              <a:t>su</a:t>
            </a:r>
            <a:r>
              <a:rPr lang="en-US" dirty="0"/>
              <a:t> </a:t>
            </a:r>
            <a:r>
              <a:rPr lang="en-US" dirty="0" err="1"/>
              <a:t>estacionalidad</a:t>
            </a:r>
            <a:r>
              <a:rPr lang="en-US" dirty="0"/>
              <a:t>, </a:t>
            </a:r>
            <a:r>
              <a:rPr lang="en-US" dirty="0" err="1"/>
              <a:t>tendencia</a:t>
            </a:r>
            <a:r>
              <a:rPr lang="en-US" dirty="0"/>
              <a:t> y error los </a:t>
            </a:r>
            <a:r>
              <a:rPr lang="en-US" dirty="0" err="1"/>
              <a:t>datos</a:t>
            </a:r>
            <a:r>
              <a:rPr lang="en-US" dirty="0"/>
              <a:t> </a:t>
            </a:r>
            <a:r>
              <a:rPr lang="en-US" dirty="0" err="1"/>
              <a:t>históricos</a:t>
            </a:r>
            <a:r>
              <a:rPr lang="en-US" dirty="0"/>
              <a:t> de </a:t>
            </a:r>
            <a:r>
              <a:rPr lang="en-US" dirty="0" err="1"/>
              <a:t>consumo</a:t>
            </a:r>
            <a:r>
              <a:rPr lang="en-US" dirty="0"/>
              <a:t> de leche </a:t>
            </a:r>
            <a:r>
              <a:rPr lang="en-US" dirty="0" err="1"/>
              <a:t>en</a:t>
            </a:r>
            <a:r>
              <a:rPr lang="en-US" dirty="0"/>
              <a:t> </a:t>
            </a:r>
            <a:r>
              <a:rPr lang="en-US" dirty="0" err="1"/>
              <a:t>Estados</a:t>
            </a:r>
            <a:r>
              <a:rPr lang="en-US" dirty="0"/>
              <a:t> Unidos.</a:t>
            </a:r>
          </a:p>
          <a:p>
            <a:endParaRPr lang="en-US" dirty="0"/>
          </a:p>
          <a:p>
            <a:endParaRPr lang="en-US" dirty="0"/>
          </a:p>
        </p:txBody>
      </p:sp>
      <p:pic>
        <p:nvPicPr>
          <p:cNvPr id="5" name="Imagen 4">
            <a:extLst>
              <a:ext uri="{FF2B5EF4-FFF2-40B4-BE49-F238E27FC236}">
                <a16:creationId xmlns:a16="http://schemas.microsoft.com/office/drawing/2014/main" id="{9EDD7C1B-A1E4-4630-9892-8B21A47A9521}"/>
              </a:ext>
            </a:extLst>
          </p:cNvPr>
          <p:cNvPicPr>
            <a:picLocks noChangeAspect="1"/>
          </p:cNvPicPr>
          <p:nvPr/>
        </p:nvPicPr>
        <p:blipFill>
          <a:blip r:embed="rId4"/>
          <a:stretch>
            <a:fillRect/>
          </a:stretch>
        </p:blipFill>
        <p:spPr>
          <a:xfrm>
            <a:off x="2259810" y="3594018"/>
            <a:ext cx="4373147" cy="3167182"/>
          </a:xfrm>
          <a:prstGeom prst="rect">
            <a:avLst/>
          </a:prstGeom>
        </p:spPr>
      </p:pic>
    </p:spTree>
    <p:extLst>
      <p:ext uri="{BB962C8B-B14F-4D97-AF65-F5344CB8AC3E}">
        <p14:creationId xmlns:p14="http://schemas.microsoft.com/office/powerpoint/2010/main" val="1875692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0.- Recordatorio</a:t>
            </a:r>
          </a:p>
        </p:txBody>
      </p:sp>
      <p:sp>
        <p:nvSpPr>
          <p:cNvPr id="6" name="5 Rectángulo"/>
          <p:cNvSpPr/>
          <p:nvPr/>
        </p:nvSpPr>
        <p:spPr>
          <a:xfrm>
            <a:off x="467544" y="1916832"/>
            <a:ext cx="8136904" cy="4093428"/>
          </a:xfrm>
          <a:prstGeom prst="rect">
            <a:avLst/>
          </a:prstGeom>
        </p:spPr>
        <p:txBody>
          <a:bodyPr wrap="square">
            <a:spAutoFit/>
          </a:bodyPr>
          <a:lstStyle/>
          <a:p>
            <a:r>
              <a:rPr lang="es-ES" sz="2000" b="1" i="1" dirty="0">
                <a:solidFill>
                  <a:srgbClr val="C00000"/>
                </a:solidFill>
                <a:latin typeface="Georgia" pitchFamily="18" charset="0"/>
              </a:rPr>
              <a:t>Algoritmos supervisados de Clasificación</a:t>
            </a:r>
          </a:p>
          <a:p>
            <a:endParaRPr lang="es-ES" sz="2000" b="1" i="1" dirty="0">
              <a:solidFill>
                <a:srgbClr val="C00000"/>
              </a:solidFill>
              <a:latin typeface="Georgia" pitchFamily="18" charset="0"/>
            </a:endParaRPr>
          </a:p>
          <a:p>
            <a:endParaRPr lang="es-ES" sz="2000" dirty="0">
              <a:latin typeface="Georgia" pitchFamily="18" charset="0"/>
            </a:endParaRPr>
          </a:p>
          <a:p>
            <a:r>
              <a:rPr lang="es-ES" sz="2000" b="1" i="1" dirty="0">
                <a:solidFill>
                  <a:srgbClr val="C00000"/>
                </a:solidFill>
                <a:latin typeface="Georgia" pitchFamily="18" charset="0"/>
              </a:rPr>
              <a:t>Metodología de trabajo</a:t>
            </a:r>
          </a:p>
          <a:p>
            <a:endParaRPr lang="es-ES" sz="2000" b="1" i="1" dirty="0">
              <a:solidFill>
                <a:srgbClr val="C00000"/>
              </a:solidFill>
              <a:latin typeface="Georgia" pitchFamily="18" charset="0"/>
            </a:endParaRPr>
          </a:p>
          <a:p>
            <a:endParaRPr lang="es-ES" sz="2000" dirty="0">
              <a:latin typeface="Georgia" pitchFamily="18" charset="0"/>
            </a:endParaRPr>
          </a:p>
          <a:p>
            <a:r>
              <a:rPr lang="es-ES" sz="2000" b="1" i="1" dirty="0">
                <a:solidFill>
                  <a:srgbClr val="C00000"/>
                </a:solidFill>
                <a:latin typeface="Georgia" pitchFamily="18" charset="0"/>
              </a:rPr>
              <a:t>Algoritmos supervisados de Regresión</a:t>
            </a:r>
          </a:p>
          <a:p>
            <a:endParaRPr lang="es-ES" sz="2000" b="1" i="1" dirty="0">
              <a:solidFill>
                <a:srgbClr val="C00000"/>
              </a:solidFill>
              <a:latin typeface="Georgia" pitchFamily="18" charset="0"/>
            </a:endParaRPr>
          </a:p>
          <a:p>
            <a:endParaRPr lang="es-ES" sz="2000" b="1" i="1" dirty="0">
              <a:solidFill>
                <a:srgbClr val="C00000"/>
              </a:solidFill>
              <a:latin typeface="Georgia" pitchFamily="18" charset="0"/>
            </a:endParaRPr>
          </a:p>
          <a:p>
            <a:r>
              <a:rPr lang="es-ES" sz="2000" b="1" i="1" dirty="0">
                <a:solidFill>
                  <a:srgbClr val="C00000"/>
                </a:solidFill>
                <a:latin typeface="Georgia" pitchFamily="18" charset="0"/>
              </a:rPr>
              <a:t>Algoritmos no supervisados</a:t>
            </a:r>
          </a:p>
          <a:p>
            <a:endParaRPr lang="es-ES" sz="2000" b="1" i="1" dirty="0">
              <a:solidFill>
                <a:srgbClr val="C00000"/>
              </a:solidFill>
              <a:latin typeface="Georgia" pitchFamily="18" charset="0"/>
            </a:endParaRPr>
          </a:p>
          <a:p>
            <a:endParaRPr lang="es-ES" sz="2000" b="1" i="1" dirty="0">
              <a:solidFill>
                <a:srgbClr val="C00000"/>
              </a:solidFill>
              <a:latin typeface="Georgia" pitchFamily="18" charset="0"/>
            </a:endParaRPr>
          </a:p>
          <a:p>
            <a:r>
              <a:rPr lang="es-ES" sz="2000" b="1" i="1" dirty="0" err="1">
                <a:solidFill>
                  <a:srgbClr val="C00000"/>
                </a:solidFill>
                <a:latin typeface="Georgia" pitchFamily="18" charset="0"/>
              </a:rPr>
              <a:t>Reinforcement</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Learning</a:t>
            </a:r>
            <a:r>
              <a:rPr lang="es-ES" sz="2000" b="1" i="1" dirty="0">
                <a:solidFill>
                  <a:srgbClr val="C00000"/>
                </a:solidFill>
                <a:latin typeface="Georgia" pitchFamily="18" charset="0"/>
              </a:rPr>
              <a:t>, Deep </a:t>
            </a:r>
            <a:r>
              <a:rPr lang="es-ES" sz="2000" b="1" i="1" dirty="0" err="1">
                <a:solidFill>
                  <a:srgbClr val="C00000"/>
                </a:solidFill>
                <a:latin typeface="Georgia" pitchFamily="18" charset="0"/>
              </a:rPr>
              <a:t>Learning</a:t>
            </a:r>
            <a:r>
              <a:rPr lang="es-ES" sz="2000" b="1" i="1" dirty="0">
                <a:solidFill>
                  <a:srgbClr val="C00000"/>
                </a:solidFill>
                <a:latin typeface="Georgia" pitchFamily="18" charset="0"/>
              </a:rPr>
              <a:t> y NLP</a:t>
            </a:r>
            <a:endParaRPr lang="en-US" sz="2000" dirty="0"/>
          </a:p>
        </p:txBody>
      </p:sp>
    </p:spTree>
    <p:extLst>
      <p:ext uri="{BB962C8B-B14F-4D97-AF65-F5344CB8AC3E}">
        <p14:creationId xmlns:p14="http://schemas.microsoft.com/office/powerpoint/2010/main" val="3987280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3.- Series temporales: </a:t>
            </a:r>
            <a:r>
              <a:rPr lang="es-ES" sz="2800" b="1" i="1" dirty="0" err="1">
                <a:solidFill>
                  <a:schemeClr val="bg1"/>
                </a:solidFill>
                <a:latin typeface="Georgia" charset="0"/>
              </a:rPr>
              <a:t>Value-Driven</a:t>
            </a:r>
            <a:endParaRPr lang="es-ES" sz="2800" b="1" i="1" dirty="0">
              <a:solidFill>
                <a:schemeClr val="bg1"/>
              </a:solidFill>
              <a:latin typeface="Georgia" charset="0"/>
            </a:endParaRPr>
          </a:p>
        </p:txBody>
      </p:sp>
      <p:sp>
        <p:nvSpPr>
          <p:cNvPr id="10" name="5 Rectángulo">
            <a:extLst>
              <a:ext uri="{FF2B5EF4-FFF2-40B4-BE49-F238E27FC236}">
                <a16:creationId xmlns:a16="http://schemas.microsoft.com/office/drawing/2014/main" id="{3C314128-1693-422D-8018-CA61F3CB3192}"/>
              </a:ext>
            </a:extLst>
          </p:cNvPr>
          <p:cNvSpPr/>
          <p:nvPr/>
        </p:nvSpPr>
        <p:spPr>
          <a:xfrm>
            <a:off x="477888" y="1972572"/>
            <a:ext cx="8342584" cy="2923877"/>
          </a:xfrm>
          <a:prstGeom prst="rect">
            <a:avLst/>
          </a:prstGeom>
        </p:spPr>
        <p:txBody>
          <a:bodyPr wrap="square">
            <a:spAutoFit/>
          </a:bodyPr>
          <a:lstStyle/>
          <a:p>
            <a:endParaRPr lang="es-ES" dirty="0"/>
          </a:p>
          <a:p>
            <a:r>
              <a:rPr lang="es-ES" sz="2000" b="1" i="1" dirty="0">
                <a:solidFill>
                  <a:srgbClr val="C00000"/>
                </a:solidFill>
                <a:latin typeface="Georgia" pitchFamily="18" charset="0"/>
              </a:rPr>
              <a:t>Linear </a:t>
            </a:r>
            <a:r>
              <a:rPr lang="es-ES" sz="2000" b="1" i="1" dirty="0" err="1">
                <a:solidFill>
                  <a:srgbClr val="C00000"/>
                </a:solidFill>
                <a:latin typeface="Georgia" pitchFamily="18" charset="0"/>
              </a:rPr>
              <a:t>Regression</a:t>
            </a:r>
            <a:r>
              <a:rPr lang="es-ES" sz="2000" b="1" i="1" dirty="0">
                <a:solidFill>
                  <a:srgbClr val="C00000"/>
                </a:solidFill>
                <a:latin typeface="Georgia" pitchFamily="18" charset="0"/>
              </a:rPr>
              <a:t> con estacionalidad</a:t>
            </a:r>
          </a:p>
          <a:p>
            <a:endParaRPr lang="es-ES" sz="2000" b="1" i="1" dirty="0">
              <a:solidFill>
                <a:srgbClr val="C00000"/>
              </a:solidFill>
              <a:latin typeface="Georgia" pitchFamily="18" charset="0"/>
            </a:endParaRPr>
          </a:p>
          <a:p>
            <a:r>
              <a:rPr lang="en-US" dirty="0"/>
              <a:t>¿</a:t>
            </a:r>
            <a:r>
              <a:rPr lang="en-US" dirty="0" err="1"/>
              <a:t>Cómo</a:t>
            </a:r>
            <a:r>
              <a:rPr lang="en-US" dirty="0"/>
              <a:t> </a:t>
            </a:r>
            <a:r>
              <a:rPr lang="en-US" dirty="0" err="1"/>
              <a:t>recolocar</a:t>
            </a:r>
            <a:r>
              <a:rPr lang="en-US" dirty="0"/>
              <a:t> los </a:t>
            </a:r>
            <a:r>
              <a:rPr lang="en-US" dirty="0" err="1"/>
              <a:t>mismos</a:t>
            </a:r>
            <a:r>
              <a:rPr lang="en-US" dirty="0"/>
              <a:t> </a:t>
            </a:r>
            <a:r>
              <a:rPr lang="en-US" dirty="0" err="1"/>
              <a:t>datos</a:t>
            </a:r>
            <a:r>
              <a:rPr lang="en-US" dirty="0"/>
              <a:t> para que </a:t>
            </a:r>
            <a:r>
              <a:rPr lang="en-US" dirty="0" err="1"/>
              <a:t>puedan</a:t>
            </a:r>
            <a:r>
              <a:rPr lang="en-US" dirty="0"/>
              <a:t> </a:t>
            </a:r>
            <a:r>
              <a:rPr lang="en-US" dirty="0" err="1"/>
              <a:t>captar</a:t>
            </a:r>
            <a:r>
              <a:rPr lang="en-US" dirty="0"/>
              <a:t> </a:t>
            </a:r>
            <a:r>
              <a:rPr lang="en-US" dirty="0" err="1"/>
              <a:t>estacionalidad</a:t>
            </a:r>
            <a:r>
              <a:rPr lang="en-US" dirty="0"/>
              <a:t> y </a:t>
            </a:r>
            <a:r>
              <a:rPr lang="en-US" dirty="0" err="1"/>
              <a:t>tendencia</a:t>
            </a:r>
            <a:r>
              <a:rPr lang="en-US" dirty="0"/>
              <a:t>?</a:t>
            </a:r>
          </a:p>
          <a:p>
            <a:endParaRPr lang="en-US" dirty="0"/>
          </a:p>
          <a:p>
            <a:endParaRPr lang="en-US" dirty="0"/>
          </a:p>
          <a:p>
            <a:endParaRPr lang="en-US" dirty="0"/>
          </a:p>
          <a:p>
            <a:endParaRPr lang="en-US" dirty="0"/>
          </a:p>
          <a:p>
            <a:r>
              <a:rPr lang="en-US" dirty="0" err="1"/>
              <a:t>Pàg</a:t>
            </a:r>
            <a:r>
              <a:rPr lang="en-US" dirty="0"/>
              <a:t> 317</a:t>
            </a:r>
          </a:p>
        </p:txBody>
      </p:sp>
    </p:spTree>
    <p:extLst>
      <p:ext uri="{BB962C8B-B14F-4D97-AF65-F5344CB8AC3E}">
        <p14:creationId xmlns:p14="http://schemas.microsoft.com/office/powerpoint/2010/main" val="3183873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3.- Series temporales: </a:t>
            </a:r>
            <a:r>
              <a:rPr lang="es-ES" sz="2800" b="1" i="1" dirty="0" err="1">
                <a:solidFill>
                  <a:schemeClr val="bg1"/>
                </a:solidFill>
                <a:latin typeface="Georgia" charset="0"/>
              </a:rPr>
              <a:t>Value-Driven</a:t>
            </a:r>
            <a:endParaRPr lang="es-ES" sz="2800" b="1" i="1" dirty="0">
              <a:solidFill>
                <a:schemeClr val="bg1"/>
              </a:solidFill>
              <a:latin typeface="Georgia" charset="0"/>
            </a:endParaRPr>
          </a:p>
        </p:txBody>
      </p:sp>
      <p:sp>
        <p:nvSpPr>
          <p:cNvPr id="10" name="5 Rectángulo">
            <a:extLst>
              <a:ext uri="{FF2B5EF4-FFF2-40B4-BE49-F238E27FC236}">
                <a16:creationId xmlns:a16="http://schemas.microsoft.com/office/drawing/2014/main" id="{3C314128-1693-422D-8018-CA61F3CB3192}"/>
              </a:ext>
            </a:extLst>
          </p:cNvPr>
          <p:cNvSpPr/>
          <p:nvPr/>
        </p:nvSpPr>
        <p:spPr>
          <a:xfrm>
            <a:off x="477887" y="1972572"/>
            <a:ext cx="8712968" cy="2923877"/>
          </a:xfrm>
          <a:prstGeom prst="rect">
            <a:avLst/>
          </a:prstGeom>
        </p:spPr>
        <p:txBody>
          <a:bodyPr wrap="square">
            <a:spAutoFit/>
          </a:bodyPr>
          <a:lstStyle/>
          <a:p>
            <a:r>
              <a:rPr lang="es-ES" sz="2000" b="1" i="1" dirty="0">
                <a:solidFill>
                  <a:srgbClr val="C00000"/>
                </a:solidFill>
                <a:latin typeface="Georgia" pitchFamily="18" charset="0"/>
              </a:rPr>
              <a:t>ARIMA (</a:t>
            </a:r>
            <a:r>
              <a:rPr lang="es-ES" sz="2000" b="1" i="1" dirty="0" err="1">
                <a:solidFill>
                  <a:srgbClr val="C00000"/>
                </a:solidFill>
                <a:latin typeface="Georgia" pitchFamily="18" charset="0"/>
              </a:rPr>
              <a:t>Autoregressive</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Integrated</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Moving</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Average</a:t>
            </a:r>
            <a:r>
              <a:rPr lang="es-ES" sz="2000" b="1" i="1" dirty="0">
                <a:solidFill>
                  <a:srgbClr val="C00000"/>
                </a:solidFill>
                <a:latin typeface="Georgia" pitchFamily="18" charset="0"/>
              </a:rPr>
              <a:t>)</a:t>
            </a:r>
          </a:p>
          <a:p>
            <a:endParaRPr lang="es-ES" sz="2000" b="1" i="1" dirty="0">
              <a:solidFill>
                <a:srgbClr val="C00000"/>
              </a:solidFill>
              <a:latin typeface="Georgia" pitchFamily="18" charset="0"/>
            </a:endParaRPr>
          </a:p>
          <a:p>
            <a:pPr marL="285750" indent="-285750">
              <a:buFont typeface="Arial" panose="020B0604020202020204" pitchFamily="34" charset="0"/>
              <a:buChar char="•"/>
            </a:pPr>
            <a:r>
              <a:rPr lang="es-ES" dirty="0"/>
              <a:t>Se ejecutan regresiones para encontrar correlaciones basadas en diferentes desfases (</a:t>
            </a:r>
            <a:r>
              <a:rPr lang="es-ES" dirty="0" err="1"/>
              <a:t>lags</a:t>
            </a:r>
            <a:r>
              <a:rPr lang="es-ES" dirty="0"/>
              <a:t>) en los datos.</a:t>
            </a:r>
            <a:endParaRPr lang="en-U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Únicamente sobre </a:t>
            </a:r>
            <a:r>
              <a:rPr lang="es-ES" b="1" dirty="0"/>
              <a:t>series estacionarias</a:t>
            </a:r>
            <a:r>
              <a:rPr lang="es-ES" dirty="0"/>
              <a:t>:</a:t>
            </a:r>
          </a:p>
          <a:p>
            <a:pPr marL="742950" lvl="1" indent="-285750">
              <a:buFont typeface="Arial" panose="020B0604020202020204" pitchFamily="34" charset="0"/>
              <a:buChar char="•"/>
            </a:pPr>
            <a:r>
              <a:rPr lang="es-ES" dirty="0"/>
              <a:t>No tener tendencia.</a:t>
            </a:r>
          </a:p>
          <a:p>
            <a:pPr marL="742950" lvl="1" indent="-285750">
              <a:buFont typeface="Arial" panose="020B0604020202020204" pitchFamily="34" charset="0"/>
              <a:buChar char="•"/>
            </a:pPr>
            <a:r>
              <a:rPr lang="es-ES" dirty="0"/>
              <a:t>Sus variaciones sobre su media tienen una amplitud constante</a:t>
            </a:r>
          </a:p>
          <a:p>
            <a:pPr marL="742950" lvl="1"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p:txBody>
      </p:sp>
      <p:pic>
        <p:nvPicPr>
          <p:cNvPr id="5" name="Imagen 4">
            <a:extLst>
              <a:ext uri="{FF2B5EF4-FFF2-40B4-BE49-F238E27FC236}">
                <a16:creationId xmlns:a16="http://schemas.microsoft.com/office/drawing/2014/main" id="{BEBF35F1-0F8A-4FCF-824E-435EF19645EA}"/>
              </a:ext>
            </a:extLst>
          </p:cNvPr>
          <p:cNvPicPr>
            <a:picLocks noChangeAspect="1"/>
          </p:cNvPicPr>
          <p:nvPr/>
        </p:nvPicPr>
        <p:blipFill>
          <a:blip r:embed="rId4"/>
          <a:stretch>
            <a:fillRect/>
          </a:stretch>
        </p:blipFill>
        <p:spPr>
          <a:xfrm>
            <a:off x="888091" y="4620618"/>
            <a:ext cx="3343920" cy="1497750"/>
          </a:xfrm>
          <a:prstGeom prst="rect">
            <a:avLst/>
          </a:prstGeom>
        </p:spPr>
      </p:pic>
      <p:pic>
        <p:nvPicPr>
          <p:cNvPr id="6" name="Imagen 5">
            <a:extLst>
              <a:ext uri="{FF2B5EF4-FFF2-40B4-BE49-F238E27FC236}">
                <a16:creationId xmlns:a16="http://schemas.microsoft.com/office/drawing/2014/main" id="{4F042606-2F4D-40A7-B69D-77F516CF7F1A}"/>
              </a:ext>
            </a:extLst>
          </p:cNvPr>
          <p:cNvPicPr>
            <a:picLocks noChangeAspect="1"/>
          </p:cNvPicPr>
          <p:nvPr/>
        </p:nvPicPr>
        <p:blipFill>
          <a:blip r:embed="rId5"/>
          <a:stretch>
            <a:fillRect/>
          </a:stretch>
        </p:blipFill>
        <p:spPr>
          <a:xfrm>
            <a:off x="4211960" y="4625059"/>
            <a:ext cx="3306032" cy="1377513"/>
          </a:xfrm>
          <a:prstGeom prst="rect">
            <a:avLst/>
          </a:prstGeom>
        </p:spPr>
      </p:pic>
    </p:spTree>
    <p:extLst>
      <p:ext uri="{BB962C8B-B14F-4D97-AF65-F5344CB8AC3E}">
        <p14:creationId xmlns:p14="http://schemas.microsoft.com/office/powerpoint/2010/main" val="2275952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3.- Series temporales: </a:t>
            </a:r>
            <a:r>
              <a:rPr lang="es-ES" sz="2800" b="1" i="1" dirty="0" err="1">
                <a:solidFill>
                  <a:schemeClr val="bg1"/>
                </a:solidFill>
                <a:latin typeface="Georgia" charset="0"/>
              </a:rPr>
              <a:t>Value-Driven</a:t>
            </a:r>
            <a:endParaRPr lang="es-ES" sz="2800" b="1" i="1" dirty="0">
              <a:solidFill>
                <a:schemeClr val="bg1"/>
              </a:solidFill>
              <a:latin typeface="Georgia" charset="0"/>
            </a:endParaRPr>
          </a:p>
        </p:txBody>
      </p:sp>
      <p:sp>
        <p:nvSpPr>
          <p:cNvPr id="10" name="5 Rectángulo">
            <a:extLst>
              <a:ext uri="{FF2B5EF4-FFF2-40B4-BE49-F238E27FC236}">
                <a16:creationId xmlns:a16="http://schemas.microsoft.com/office/drawing/2014/main" id="{3C314128-1693-422D-8018-CA61F3CB3192}"/>
              </a:ext>
            </a:extLst>
          </p:cNvPr>
          <p:cNvSpPr/>
          <p:nvPr/>
        </p:nvSpPr>
        <p:spPr>
          <a:xfrm>
            <a:off x="477887" y="1972572"/>
            <a:ext cx="8054553" cy="4031873"/>
          </a:xfrm>
          <a:prstGeom prst="rect">
            <a:avLst/>
          </a:prstGeom>
        </p:spPr>
        <p:txBody>
          <a:bodyPr wrap="square">
            <a:spAutoFit/>
          </a:bodyPr>
          <a:lstStyle/>
          <a:p>
            <a:r>
              <a:rPr lang="es-ES" sz="2000" b="1" i="1" dirty="0">
                <a:solidFill>
                  <a:srgbClr val="C00000"/>
                </a:solidFill>
                <a:latin typeface="Georgia" pitchFamily="18" charset="0"/>
              </a:rPr>
              <a:t>ARIMA (</a:t>
            </a:r>
            <a:r>
              <a:rPr lang="es-ES" sz="2000" b="1" i="1" dirty="0" err="1">
                <a:solidFill>
                  <a:srgbClr val="C00000"/>
                </a:solidFill>
                <a:latin typeface="Georgia" pitchFamily="18" charset="0"/>
              </a:rPr>
              <a:t>Autoregressive</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Integrated</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Moving</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Average</a:t>
            </a:r>
            <a:r>
              <a:rPr lang="es-ES" sz="2000" b="1" i="1" dirty="0">
                <a:solidFill>
                  <a:srgbClr val="C00000"/>
                </a:solidFill>
                <a:latin typeface="Georgia" pitchFamily="18" charset="0"/>
              </a:rPr>
              <a:t>)</a:t>
            </a:r>
          </a:p>
          <a:p>
            <a:endParaRPr lang="es-ES" sz="2000" b="1" i="1" dirty="0">
              <a:solidFill>
                <a:srgbClr val="C00000"/>
              </a:solidFill>
              <a:latin typeface="Georgia" pitchFamily="18" charset="0"/>
            </a:endParaRPr>
          </a:p>
          <a:p>
            <a:pPr marL="285750" indent="-285750">
              <a:buFont typeface="Arial" panose="020B0604020202020204" pitchFamily="34" charset="0"/>
              <a:buChar char="•"/>
            </a:pPr>
            <a:r>
              <a:rPr lang="es-ES" dirty="0"/>
              <a:t>Implica un conocimiento amplio de análisis de series temporales para:</a:t>
            </a:r>
          </a:p>
          <a:p>
            <a:pPr marL="285750" indent="-285750">
              <a:buFont typeface="Arial" panose="020B0604020202020204" pitchFamily="34" charset="0"/>
              <a:buChar char="•"/>
            </a:pPr>
            <a:endParaRPr lang="es-ES" dirty="0"/>
          </a:p>
          <a:p>
            <a:pPr marL="742950" lvl="1" indent="-285750">
              <a:buFont typeface="Arial" panose="020B0604020202020204" pitchFamily="34" charset="0"/>
              <a:buChar char="•"/>
            </a:pPr>
            <a:r>
              <a:rPr lang="es-ES" dirty="0"/>
              <a:t>Ajustar la serie a estacionaria =&gt; Logs, diferencias,…</a:t>
            </a:r>
          </a:p>
          <a:p>
            <a:pPr marL="742950" lvl="1" indent="-285750">
              <a:buFont typeface="Arial" panose="020B0604020202020204" pitchFamily="34" charset="0"/>
              <a:buChar char="•"/>
            </a:pPr>
            <a:r>
              <a:rPr lang="es-ES" dirty="0"/>
              <a:t>Definir los parámetros:</a:t>
            </a:r>
          </a:p>
          <a:p>
            <a:pPr marL="1200150" lvl="2" indent="-285750">
              <a:buFont typeface="Arial" panose="020B0604020202020204" pitchFamily="34" charset="0"/>
              <a:buChar char="•"/>
            </a:pPr>
            <a:r>
              <a:rPr lang="es-ES" dirty="0"/>
              <a:t>P (AR)</a:t>
            </a:r>
          </a:p>
          <a:p>
            <a:pPr marL="1657350" lvl="3" indent="-285750">
              <a:buFont typeface="Arial" panose="020B0604020202020204" pitchFamily="34" charset="0"/>
              <a:buChar char="•"/>
            </a:pPr>
            <a:r>
              <a:rPr lang="es-ES" dirty="0" err="1"/>
              <a:t>Nº</a:t>
            </a:r>
            <a:r>
              <a:rPr lang="es-ES" dirty="0"/>
              <a:t> de términos </a:t>
            </a:r>
            <a:r>
              <a:rPr lang="es-ES" dirty="0" err="1"/>
              <a:t>autoregresivos</a:t>
            </a:r>
            <a:endParaRPr lang="es-ES" dirty="0"/>
          </a:p>
          <a:p>
            <a:pPr marL="1657350" lvl="3" indent="-285750">
              <a:buFont typeface="Arial" panose="020B0604020202020204" pitchFamily="34" charset="0"/>
              <a:buChar char="•"/>
            </a:pPr>
            <a:r>
              <a:rPr lang="es-ES" dirty="0"/>
              <a:t>Dependencia de datos anterior</a:t>
            </a:r>
          </a:p>
          <a:p>
            <a:pPr marL="1200150" lvl="2" indent="-285750">
              <a:buFont typeface="Arial" panose="020B0604020202020204" pitchFamily="34" charset="0"/>
              <a:buChar char="•"/>
            </a:pPr>
            <a:r>
              <a:rPr lang="es-ES" dirty="0"/>
              <a:t>D (I)</a:t>
            </a:r>
          </a:p>
          <a:p>
            <a:pPr marL="1657350" lvl="3" indent="-285750">
              <a:buFont typeface="Arial" panose="020B0604020202020204" pitchFamily="34" charset="0"/>
              <a:buChar char="•"/>
            </a:pPr>
            <a:r>
              <a:rPr lang="en-US" dirty="0"/>
              <a:t>Nº de </a:t>
            </a:r>
            <a:r>
              <a:rPr lang="en-US" dirty="0" err="1"/>
              <a:t>diferencias</a:t>
            </a:r>
            <a:r>
              <a:rPr lang="en-US" dirty="0"/>
              <a:t> no </a:t>
            </a:r>
            <a:r>
              <a:rPr lang="en-US" dirty="0" err="1"/>
              <a:t>estacionales</a:t>
            </a:r>
            <a:r>
              <a:rPr lang="en-US" dirty="0"/>
              <a:t> </a:t>
            </a:r>
            <a:r>
              <a:rPr lang="en-US" dirty="0" err="1"/>
              <a:t>necesarias</a:t>
            </a:r>
            <a:r>
              <a:rPr lang="en-US" dirty="0"/>
              <a:t> para </a:t>
            </a:r>
            <a:r>
              <a:rPr lang="en-US" dirty="0" err="1"/>
              <a:t>conseguir</a:t>
            </a:r>
            <a:r>
              <a:rPr lang="en-US" dirty="0"/>
              <a:t> la </a:t>
            </a:r>
            <a:r>
              <a:rPr lang="en-US" dirty="0" err="1"/>
              <a:t>estacionalidad</a:t>
            </a:r>
            <a:endParaRPr lang="en-US" dirty="0"/>
          </a:p>
          <a:p>
            <a:pPr marL="1200150" lvl="2" indent="-285750">
              <a:buFont typeface="Arial" panose="020B0604020202020204" pitchFamily="34" charset="0"/>
              <a:buChar char="•"/>
            </a:pPr>
            <a:r>
              <a:rPr lang="es-ES" dirty="0"/>
              <a:t>Q (MA)</a:t>
            </a:r>
          </a:p>
          <a:p>
            <a:pPr marL="1657350" lvl="3" indent="-285750">
              <a:buFont typeface="Arial" panose="020B0604020202020204" pitchFamily="34" charset="0"/>
              <a:buChar char="•"/>
            </a:pPr>
            <a:r>
              <a:rPr lang="es-ES" dirty="0" err="1"/>
              <a:t>Moving</a:t>
            </a:r>
            <a:r>
              <a:rPr lang="es-ES" dirty="0"/>
              <a:t> </a:t>
            </a:r>
            <a:r>
              <a:rPr lang="es-ES" dirty="0" err="1"/>
              <a:t>Average</a:t>
            </a:r>
            <a:r>
              <a:rPr lang="es-ES" dirty="0"/>
              <a:t>.</a:t>
            </a:r>
          </a:p>
        </p:txBody>
      </p:sp>
    </p:spTree>
    <p:extLst>
      <p:ext uri="{BB962C8B-B14F-4D97-AF65-F5344CB8AC3E}">
        <p14:creationId xmlns:p14="http://schemas.microsoft.com/office/powerpoint/2010/main" val="1155217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3.- Series temporales: </a:t>
            </a:r>
            <a:r>
              <a:rPr lang="es-ES" sz="2800" b="1" i="1" dirty="0" err="1">
                <a:solidFill>
                  <a:schemeClr val="bg1"/>
                </a:solidFill>
                <a:latin typeface="Georgia" charset="0"/>
              </a:rPr>
              <a:t>Value-Driven</a:t>
            </a:r>
            <a:endParaRPr lang="es-ES" sz="2800" b="1" i="1" dirty="0">
              <a:solidFill>
                <a:schemeClr val="bg1"/>
              </a:solidFill>
              <a:latin typeface="Georgia" charset="0"/>
            </a:endParaRPr>
          </a:p>
        </p:txBody>
      </p:sp>
      <p:sp>
        <p:nvSpPr>
          <p:cNvPr id="10" name="5 Rectángulo">
            <a:extLst>
              <a:ext uri="{FF2B5EF4-FFF2-40B4-BE49-F238E27FC236}">
                <a16:creationId xmlns:a16="http://schemas.microsoft.com/office/drawing/2014/main" id="{3C314128-1693-422D-8018-CA61F3CB3192}"/>
              </a:ext>
            </a:extLst>
          </p:cNvPr>
          <p:cNvSpPr/>
          <p:nvPr/>
        </p:nvSpPr>
        <p:spPr>
          <a:xfrm>
            <a:off x="477887" y="1972572"/>
            <a:ext cx="8712968" cy="984885"/>
          </a:xfrm>
          <a:prstGeom prst="rect">
            <a:avLst/>
          </a:prstGeom>
        </p:spPr>
        <p:txBody>
          <a:bodyPr wrap="square">
            <a:spAutoFit/>
          </a:bodyPr>
          <a:lstStyle/>
          <a:p>
            <a:r>
              <a:rPr lang="es-ES" sz="2000" b="1" i="1" dirty="0">
                <a:solidFill>
                  <a:srgbClr val="C00000"/>
                </a:solidFill>
                <a:latin typeface="Georgia" pitchFamily="18" charset="0"/>
              </a:rPr>
              <a:t>ARIMA (</a:t>
            </a:r>
            <a:r>
              <a:rPr lang="es-ES" sz="2000" b="1" i="1" dirty="0" err="1">
                <a:solidFill>
                  <a:srgbClr val="C00000"/>
                </a:solidFill>
                <a:latin typeface="Georgia" pitchFamily="18" charset="0"/>
              </a:rPr>
              <a:t>Autoregressive</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Integrated</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Moving</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Average</a:t>
            </a:r>
            <a:r>
              <a:rPr lang="es-ES" sz="2000" b="1" i="1" dirty="0">
                <a:solidFill>
                  <a:srgbClr val="C00000"/>
                </a:solidFill>
                <a:latin typeface="Georgia" pitchFamily="18" charset="0"/>
              </a:rPr>
              <a:t>)</a:t>
            </a:r>
          </a:p>
          <a:p>
            <a:endParaRPr lang="es-ES" sz="2000" b="1" i="1" dirty="0">
              <a:solidFill>
                <a:srgbClr val="C00000"/>
              </a:solidFill>
              <a:latin typeface="Georgia" pitchFamily="18" charset="0"/>
            </a:endParaRPr>
          </a:p>
          <a:p>
            <a:pPr marL="285750" indent="-285750">
              <a:buFont typeface="Arial" panose="020B0604020202020204" pitchFamily="34" charset="0"/>
              <a:buChar char="•"/>
            </a:pPr>
            <a:endParaRPr lang="es-ES" dirty="0"/>
          </a:p>
        </p:txBody>
      </p:sp>
      <p:pic>
        <p:nvPicPr>
          <p:cNvPr id="2" name="Imagen 1">
            <a:extLst>
              <a:ext uri="{FF2B5EF4-FFF2-40B4-BE49-F238E27FC236}">
                <a16:creationId xmlns:a16="http://schemas.microsoft.com/office/drawing/2014/main" id="{D360D51E-75B7-4508-A081-CD6F80FF5904}"/>
              </a:ext>
            </a:extLst>
          </p:cNvPr>
          <p:cNvPicPr>
            <a:picLocks noChangeAspect="1"/>
          </p:cNvPicPr>
          <p:nvPr/>
        </p:nvPicPr>
        <p:blipFill>
          <a:blip r:embed="rId4"/>
          <a:stretch>
            <a:fillRect/>
          </a:stretch>
        </p:blipFill>
        <p:spPr>
          <a:xfrm>
            <a:off x="1598215" y="2532711"/>
            <a:ext cx="4939457" cy="3415651"/>
          </a:xfrm>
          <a:prstGeom prst="rect">
            <a:avLst/>
          </a:prstGeom>
        </p:spPr>
      </p:pic>
    </p:spTree>
    <p:extLst>
      <p:ext uri="{BB962C8B-B14F-4D97-AF65-F5344CB8AC3E}">
        <p14:creationId xmlns:p14="http://schemas.microsoft.com/office/powerpoint/2010/main" val="3401169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3.- Series temporales: </a:t>
            </a:r>
            <a:r>
              <a:rPr lang="es-ES" sz="2800" b="1" i="1" dirty="0" err="1">
                <a:solidFill>
                  <a:schemeClr val="bg1"/>
                </a:solidFill>
                <a:latin typeface="Georgia" charset="0"/>
              </a:rPr>
              <a:t>Value-Driven</a:t>
            </a:r>
            <a:endParaRPr lang="es-ES" sz="2800" b="1" i="1" dirty="0">
              <a:solidFill>
                <a:schemeClr val="bg1"/>
              </a:solidFill>
              <a:latin typeface="Georgia" charset="0"/>
            </a:endParaRPr>
          </a:p>
        </p:txBody>
      </p:sp>
      <p:sp>
        <p:nvSpPr>
          <p:cNvPr id="10" name="5 Rectángulo">
            <a:extLst>
              <a:ext uri="{FF2B5EF4-FFF2-40B4-BE49-F238E27FC236}">
                <a16:creationId xmlns:a16="http://schemas.microsoft.com/office/drawing/2014/main" id="{3C314128-1693-422D-8018-CA61F3CB3192}"/>
              </a:ext>
            </a:extLst>
          </p:cNvPr>
          <p:cNvSpPr/>
          <p:nvPr/>
        </p:nvSpPr>
        <p:spPr>
          <a:xfrm>
            <a:off x="477887" y="1972572"/>
            <a:ext cx="8054553" cy="4308872"/>
          </a:xfrm>
          <a:prstGeom prst="rect">
            <a:avLst/>
          </a:prstGeom>
        </p:spPr>
        <p:txBody>
          <a:bodyPr wrap="square">
            <a:spAutoFit/>
          </a:bodyPr>
          <a:lstStyle/>
          <a:p>
            <a:r>
              <a:rPr lang="es-ES" sz="2000" b="1" i="1" dirty="0">
                <a:solidFill>
                  <a:srgbClr val="C00000"/>
                </a:solidFill>
                <a:latin typeface="Georgia" pitchFamily="18" charset="0"/>
              </a:rPr>
              <a:t>ARIMA (</a:t>
            </a:r>
            <a:r>
              <a:rPr lang="es-ES" sz="2000" b="1" i="1" dirty="0" err="1">
                <a:solidFill>
                  <a:srgbClr val="C00000"/>
                </a:solidFill>
                <a:latin typeface="Georgia" pitchFamily="18" charset="0"/>
              </a:rPr>
              <a:t>Autoregressive</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Integrated</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Moving</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Average</a:t>
            </a:r>
            <a:r>
              <a:rPr lang="es-ES" sz="2000" b="1" i="1" dirty="0">
                <a:solidFill>
                  <a:srgbClr val="C00000"/>
                </a:solidFill>
                <a:latin typeface="Georgia" pitchFamily="18" charset="0"/>
              </a:rPr>
              <a:t>)</a:t>
            </a:r>
          </a:p>
          <a:p>
            <a:endParaRPr lang="es-ES" sz="2000" b="1" i="1" dirty="0">
              <a:solidFill>
                <a:srgbClr val="C00000"/>
              </a:solidFill>
              <a:latin typeface="Georgia" pitchFamily="18" charset="0"/>
            </a:endParaRPr>
          </a:p>
          <a:p>
            <a:pPr marL="285750" indent="-285750">
              <a:buFont typeface="Arial" panose="020B0604020202020204" pitchFamily="34" charset="0"/>
              <a:buChar char="•"/>
            </a:pPr>
            <a:r>
              <a:rPr lang="es-ES" dirty="0"/>
              <a:t>AR =&gt; p  (ACF) </a:t>
            </a:r>
            <a:r>
              <a:rPr lang="es-ES" i="1" dirty="0"/>
              <a:t>Función de autocorrelación</a:t>
            </a:r>
            <a:endParaRPr lang="es-ES" dirty="0"/>
          </a:p>
          <a:p>
            <a:pPr marL="742950" lvl="1" indent="-285750">
              <a:buFont typeface="Arial" panose="020B0604020202020204" pitchFamily="34" charset="0"/>
              <a:buChar char="•"/>
            </a:pPr>
            <a:r>
              <a:rPr lang="es-ES" dirty="0"/>
              <a:t>Mide el grado de asociación lineal que existe entre dos variables del mismo proceso estocástico</a:t>
            </a:r>
          </a:p>
          <a:p>
            <a:pPr marL="742950" lvl="1" indent="-285750">
              <a:buFont typeface="Arial" panose="020B0604020202020204" pitchFamily="34" charset="0"/>
              <a:buChar char="•"/>
            </a:pPr>
            <a:r>
              <a:rPr lang="es-ES" dirty="0"/>
              <a:t>El valor actual está relacionado con el anterior?</a:t>
            </a:r>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endParaRPr lang="es-ES" dirty="0"/>
          </a:p>
          <a:p>
            <a:pPr lvl="1" algn="r"/>
            <a:r>
              <a:rPr lang="es-ES" dirty="0"/>
              <a:t>AR=2</a:t>
            </a:r>
          </a:p>
        </p:txBody>
      </p:sp>
      <p:pic>
        <p:nvPicPr>
          <p:cNvPr id="5" name="Imagen 4">
            <a:extLst>
              <a:ext uri="{FF2B5EF4-FFF2-40B4-BE49-F238E27FC236}">
                <a16:creationId xmlns:a16="http://schemas.microsoft.com/office/drawing/2014/main" id="{9327273D-9AF6-4B98-B58E-3978393602DE}"/>
              </a:ext>
            </a:extLst>
          </p:cNvPr>
          <p:cNvPicPr>
            <a:picLocks noChangeAspect="1"/>
          </p:cNvPicPr>
          <p:nvPr/>
        </p:nvPicPr>
        <p:blipFill>
          <a:blip r:embed="rId4"/>
          <a:stretch>
            <a:fillRect/>
          </a:stretch>
        </p:blipFill>
        <p:spPr>
          <a:xfrm>
            <a:off x="2541639" y="3988210"/>
            <a:ext cx="4060721" cy="2088233"/>
          </a:xfrm>
          <a:prstGeom prst="rect">
            <a:avLst/>
          </a:prstGeom>
        </p:spPr>
      </p:pic>
    </p:spTree>
    <p:extLst>
      <p:ext uri="{BB962C8B-B14F-4D97-AF65-F5344CB8AC3E}">
        <p14:creationId xmlns:p14="http://schemas.microsoft.com/office/powerpoint/2010/main" val="55777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3.- Series temporales: </a:t>
            </a:r>
            <a:r>
              <a:rPr lang="es-ES" sz="2800" b="1" i="1" dirty="0" err="1">
                <a:solidFill>
                  <a:schemeClr val="bg1"/>
                </a:solidFill>
                <a:latin typeface="Georgia" charset="0"/>
              </a:rPr>
              <a:t>Value-Driven</a:t>
            </a:r>
            <a:endParaRPr lang="es-ES" sz="2800" b="1" i="1" dirty="0">
              <a:solidFill>
                <a:schemeClr val="bg1"/>
              </a:solidFill>
              <a:latin typeface="Georgia" charset="0"/>
            </a:endParaRPr>
          </a:p>
        </p:txBody>
      </p:sp>
      <p:sp>
        <p:nvSpPr>
          <p:cNvPr id="10" name="5 Rectángulo">
            <a:extLst>
              <a:ext uri="{FF2B5EF4-FFF2-40B4-BE49-F238E27FC236}">
                <a16:creationId xmlns:a16="http://schemas.microsoft.com/office/drawing/2014/main" id="{3C314128-1693-422D-8018-CA61F3CB3192}"/>
              </a:ext>
            </a:extLst>
          </p:cNvPr>
          <p:cNvSpPr/>
          <p:nvPr/>
        </p:nvSpPr>
        <p:spPr>
          <a:xfrm>
            <a:off x="477887" y="1972572"/>
            <a:ext cx="7910537" cy="4862870"/>
          </a:xfrm>
          <a:prstGeom prst="rect">
            <a:avLst/>
          </a:prstGeom>
        </p:spPr>
        <p:txBody>
          <a:bodyPr wrap="square">
            <a:spAutoFit/>
          </a:bodyPr>
          <a:lstStyle/>
          <a:p>
            <a:r>
              <a:rPr lang="es-ES" sz="2000" b="1" i="1" dirty="0">
                <a:solidFill>
                  <a:srgbClr val="C00000"/>
                </a:solidFill>
                <a:latin typeface="Georgia" pitchFamily="18" charset="0"/>
              </a:rPr>
              <a:t>ARIMA (</a:t>
            </a:r>
            <a:r>
              <a:rPr lang="es-ES" sz="2000" b="1" i="1" dirty="0" err="1">
                <a:solidFill>
                  <a:srgbClr val="C00000"/>
                </a:solidFill>
                <a:latin typeface="Georgia" pitchFamily="18" charset="0"/>
              </a:rPr>
              <a:t>Autoregressive</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Integrated</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Moving</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Average</a:t>
            </a:r>
            <a:r>
              <a:rPr lang="es-ES" sz="2000" b="1" i="1" dirty="0">
                <a:solidFill>
                  <a:srgbClr val="C00000"/>
                </a:solidFill>
                <a:latin typeface="Georgia" pitchFamily="18" charset="0"/>
              </a:rPr>
              <a:t>)</a:t>
            </a:r>
          </a:p>
          <a:p>
            <a:endParaRPr lang="es-ES" sz="2000" b="1" i="1" dirty="0">
              <a:solidFill>
                <a:srgbClr val="C00000"/>
              </a:solidFill>
              <a:latin typeface="Georgia" pitchFamily="18" charset="0"/>
            </a:endParaRPr>
          </a:p>
          <a:p>
            <a:pPr marL="285750" indent="-285750">
              <a:buFont typeface="Arial" panose="020B0604020202020204" pitchFamily="34" charset="0"/>
              <a:buChar char="•"/>
            </a:pPr>
            <a:r>
              <a:rPr lang="es-ES" dirty="0"/>
              <a:t>MA =&gt; q (PACF) </a:t>
            </a:r>
            <a:r>
              <a:rPr lang="es-ES" i="1" dirty="0"/>
              <a:t>Función de autocorrelación parcial</a:t>
            </a:r>
          </a:p>
          <a:p>
            <a:pPr marL="742950" lvl="1" indent="-285750">
              <a:buFont typeface="Arial" panose="020B0604020202020204" pitchFamily="34" charset="0"/>
              <a:buChar char="•"/>
            </a:pPr>
            <a:r>
              <a:rPr lang="es-ES" dirty="0"/>
              <a:t>Mide la correlación entre dos variables separadas por k periodos cuando no se considera la dependencia creada por los retardos intermedios existentes entre ambas.</a:t>
            </a:r>
          </a:p>
          <a:p>
            <a:pPr marL="742950" lvl="1" indent="-285750">
              <a:buFont typeface="Arial" panose="020B0604020202020204" pitchFamily="34" charset="0"/>
              <a:buChar char="•"/>
            </a:pPr>
            <a:r>
              <a:rPr lang="es-ES" dirty="0"/>
              <a:t>Mide la autocorrelación que existe entre dos variables separadas k períodos descontando los posibles efectos debidos a variables intermedias</a:t>
            </a:r>
          </a:p>
          <a:p>
            <a:pPr marL="742950" lvl="1" indent="-285750">
              <a:buFont typeface="Arial" panose="020B0604020202020204" pitchFamily="34" charset="0"/>
              <a:buChar char="•"/>
            </a:pPr>
            <a:r>
              <a:rPr lang="es-ES" dirty="0"/>
              <a:t>El valor actual está relacionado con el valor de k periodos anteriores?</a:t>
            </a:r>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endParaRPr lang="es-ES" dirty="0"/>
          </a:p>
          <a:p>
            <a:pPr lvl="1" algn="r"/>
            <a:r>
              <a:rPr lang="es-ES" dirty="0"/>
              <a:t>MA=2</a:t>
            </a:r>
          </a:p>
        </p:txBody>
      </p:sp>
      <p:pic>
        <p:nvPicPr>
          <p:cNvPr id="2" name="Imagen 1">
            <a:extLst>
              <a:ext uri="{FF2B5EF4-FFF2-40B4-BE49-F238E27FC236}">
                <a16:creationId xmlns:a16="http://schemas.microsoft.com/office/drawing/2014/main" id="{C6EEBCA0-8549-4B62-91F9-C4FE9B8DEEB6}"/>
              </a:ext>
            </a:extLst>
          </p:cNvPr>
          <p:cNvPicPr>
            <a:picLocks noChangeAspect="1"/>
          </p:cNvPicPr>
          <p:nvPr/>
        </p:nvPicPr>
        <p:blipFill>
          <a:blip r:embed="rId4"/>
          <a:stretch>
            <a:fillRect/>
          </a:stretch>
        </p:blipFill>
        <p:spPr>
          <a:xfrm>
            <a:off x="2848979" y="4971192"/>
            <a:ext cx="3168352" cy="1668143"/>
          </a:xfrm>
          <a:prstGeom prst="rect">
            <a:avLst/>
          </a:prstGeom>
        </p:spPr>
      </p:pic>
    </p:spTree>
    <p:extLst>
      <p:ext uri="{BB962C8B-B14F-4D97-AF65-F5344CB8AC3E}">
        <p14:creationId xmlns:p14="http://schemas.microsoft.com/office/powerpoint/2010/main" val="2827281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3.- Series temporales: </a:t>
            </a:r>
            <a:r>
              <a:rPr lang="es-ES" sz="2800" b="1" i="1" dirty="0" err="1">
                <a:solidFill>
                  <a:schemeClr val="bg1"/>
                </a:solidFill>
                <a:latin typeface="Georgia" charset="0"/>
              </a:rPr>
              <a:t>Value-Driven</a:t>
            </a:r>
            <a:endParaRPr lang="es-ES" sz="2800" b="1" i="1" dirty="0">
              <a:solidFill>
                <a:schemeClr val="bg1"/>
              </a:solidFill>
              <a:latin typeface="Georgia" charset="0"/>
            </a:endParaRPr>
          </a:p>
        </p:txBody>
      </p:sp>
      <p:sp>
        <p:nvSpPr>
          <p:cNvPr id="10" name="5 Rectángulo">
            <a:extLst>
              <a:ext uri="{FF2B5EF4-FFF2-40B4-BE49-F238E27FC236}">
                <a16:creationId xmlns:a16="http://schemas.microsoft.com/office/drawing/2014/main" id="{3C314128-1693-422D-8018-CA61F3CB3192}"/>
              </a:ext>
            </a:extLst>
          </p:cNvPr>
          <p:cNvSpPr/>
          <p:nvPr/>
        </p:nvSpPr>
        <p:spPr>
          <a:xfrm>
            <a:off x="477887" y="1972572"/>
            <a:ext cx="8712968" cy="984885"/>
          </a:xfrm>
          <a:prstGeom prst="rect">
            <a:avLst/>
          </a:prstGeom>
        </p:spPr>
        <p:txBody>
          <a:bodyPr wrap="square">
            <a:spAutoFit/>
          </a:bodyPr>
          <a:lstStyle/>
          <a:p>
            <a:r>
              <a:rPr lang="es-ES" sz="2000" b="1" i="1" dirty="0">
                <a:solidFill>
                  <a:srgbClr val="C00000"/>
                </a:solidFill>
                <a:latin typeface="Georgia" pitchFamily="18" charset="0"/>
              </a:rPr>
              <a:t>ARIMA (</a:t>
            </a:r>
            <a:r>
              <a:rPr lang="es-ES" sz="2000" b="1" i="1" dirty="0" err="1">
                <a:solidFill>
                  <a:srgbClr val="C00000"/>
                </a:solidFill>
                <a:latin typeface="Georgia" pitchFamily="18" charset="0"/>
              </a:rPr>
              <a:t>Autoregressive</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Integrated</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Moving</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Average</a:t>
            </a:r>
            <a:r>
              <a:rPr lang="es-ES" sz="2000" b="1" i="1" dirty="0">
                <a:solidFill>
                  <a:srgbClr val="C00000"/>
                </a:solidFill>
                <a:latin typeface="Georgia" pitchFamily="18" charset="0"/>
              </a:rPr>
              <a:t>)</a:t>
            </a:r>
          </a:p>
          <a:p>
            <a:endParaRPr lang="es-ES" sz="2000" b="1" i="1" dirty="0">
              <a:solidFill>
                <a:srgbClr val="C00000"/>
              </a:solidFill>
              <a:latin typeface="Georgia" pitchFamily="18" charset="0"/>
            </a:endParaRPr>
          </a:p>
          <a:p>
            <a:pPr marL="285750" indent="-285750">
              <a:buFont typeface="Arial" panose="020B0604020202020204" pitchFamily="34" charset="0"/>
              <a:buChar char="•"/>
            </a:pPr>
            <a:endParaRPr lang="es-ES" dirty="0"/>
          </a:p>
        </p:txBody>
      </p:sp>
      <p:pic>
        <p:nvPicPr>
          <p:cNvPr id="2" name="Imagen 1">
            <a:extLst>
              <a:ext uri="{FF2B5EF4-FFF2-40B4-BE49-F238E27FC236}">
                <a16:creationId xmlns:a16="http://schemas.microsoft.com/office/drawing/2014/main" id="{D360D51E-75B7-4508-A081-CD6F80FF5904}"/>
              </a:ext>
            </a:extLst>
          </p:cNvPr>
          <p:cNvPicPr>
            <a:picLocks noChangeAspect="1"/>
          </p:cNvPicPr>
          <p:nvPr/>
        </p:nvPicPr>
        <p:blipFill>
          <a:blip r:embed="rId4"/>
          <a:stretch>
            <a:fillRect/>
          </a:stretch>
        </p:blipFill>
        <p:spPr>
          <a:xfrm>
            <a:off x="1598215" y="2532711"/>
            <a:ext cx="4939457" cy="3415651"/>
          </a:xfrm>
          <a:prstGeom prst="rect">
            <a:avLst/>
          </a:prstGeom>
        </p:spPr>
      </p:pic>
    </p:spTree>
    <p:extLst>
      <p:ext uri="{BB962C8B-B14F-4D97-AF65-F5344CB8AC3E}">
        <p14:creationId xmlns:p14="http://schemas.microsoft.com/office/powerpoint/2010/main" val="4039332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3.- Series temporales: </a:t>
            </a:r>
            <a:r>
              <a:rPr lang="es-ES" sz="2800" b="1" i="1" dirty="0" err="1">
                <a:solidFill>
                  <a:schemeClr val="bg1"/>
                </a:solidFill>
                <a:latin typeface="Georgia" charset="0"/>
              </a:rPr>
              <a:t>Value-Driven</a:t>
            </a:r>
            <a:endParaRPr lang="es-ES" sz="2800" b="1" i="1" dirty="0">
              <a:solidFill>
                <a:schemeClr val="bg1"/>
              </a:solidFill>
              <a:latin typeface="Georgia" charset="0"/>
            </a:endParaRPr>
          </a:p>
        </p:txBody>
      </p:sp>
      <p:sp>
        <p:nvSpPr>
          <p:cNvPr id="10" name="5 Rectángulo">
            <a:extLst>
              <a:ext uri="{FF2B5EF4-FFF2-40B4-BE49-F238E27FC236}">
                <a16:creationId xmlns:a16="http://schemas.microsoft.com/office/drawing/2014/main" id="{3C314128-1693-422D-8018-CA61F3CB3192}"/>
              </a:ext>
            </a:extLst>
          </p:cNvPr>
          <p:cNvSpPr/>
          <p:nvPr/>
        </p:nvSpPr>
        <p:spPr>
          <a:xfrm>
            <a:off x="477887" y="1972572"/>
            <a:ext cx="8712968" cy="984885"/>
          </a:xfrm>
          <a:prstGeom prst="rect">
            <a:avLst/>
          </a:prstGeom>
        </p:spPr>
        <p:txBody>
          <a:bodyPr wrap="square">
            <a:spAutoFit/>
          </a:bodyPr>
          <a:lstStyle/>
          <a:p>
            <a:r>
              <a:rPr lang="es-ES" sz="2000" b="1" i="1" dirty="0" err="1">
                <a:solidFill>
                  <a:srgbClr val="C00000"/>
                </a:solidFill>
                <a:latin typeface="Georgia" pitchFamily="18" charset="0"/>
              </a:rPr>
              <a:t>Práct</a:t>
            </a:r>
            <a:r>
              <a:rPr lang="es-ES" sz="2000" b="1" i="1" dirty="0">
                <a:solidFill>
                  <a:srgbClr val="C00000"/>
                </a:solidFill>
                <a:latin typeface="Georgia" pitchFamily="18" charset="0"/>
              </a:rPr>
              <a:t> 7.5: ARIMA (</a:t>
            </a:r>
            <a:r>
              <a:rPr lang="es-ES" sz="2000" b="1" i="1" dirty="0" err="1">
                <a:solidFill>
                  <a:srgbClr val="C00000"/>
                </a:solidFill>
                <a:latin typeface="Georgia" pitchFamily="18" charset="0"/>
              </a:rPr>
              <a:t>Autoregressive</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Integrated</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Moving</a:t>
            </a:r>
            <a:r>
              <a:rPr lang="es-ES" sz="2000" b="1" i="1" dirty="0">
                <a:solidFill>
                  <a:srgbClr val="C00000"/>
                </a:solidFill>
                <a:latin typeface="Georgia" pitchFamily="18" charset="0"/>
              </a:rPr>
              <a:t> </a:t>
            </a:r>
            <a:r>
              <a:rPr lang="es-ES" sz="2000" b="1" i="1" dirty="0" err="1">
                <a:solidFill>
                  <a:srgbClr val="C00000"/>
                </a:solidFill>
                <a:latin typeface="Georgia" pitchFamily="18" charset="0"/>
              </a:rPr>
              <a:t>Average</a:t>
            </a:r>
            <a:r>
              <a:rPr lang="es-ES" sz="2000" b="1" i="1" dirty="0">
                <a:solidFill>
                  <a:srgbClr val="C00000"/>
                </a:solidFill>
                <a:latin typeface="Georgia" pitchFamily="18" charset="0"/>
              </a:rPr>
              <a:t>)</a:t>
            </a:r>
          </a:p>
          <a:p>
            <a:endParaRPr lang="es-ES" sz="2000" b="1" i="1" dirty="0">
              <a:solidFill>
                <a:srgbClr val="C00000"/>
              </a:solidFill>
              <a:latin typeface="Georgia" pitchFamily="18" charset="0"/>
            </a:endParaRPr>
          </a:p>
          <a:p>
            <a:r>
              <a:rPr lang="es-ES" dirty="0" err="1"/>
              <a:t>Forecast</a:t>
            </a:r>
            <a:r>
              <a:rPr lang="es-ES" dirty="0"/>
              <a:t> de número de pasajeros para los próximos 10 años</a:t>
            </a:r>
          </a:p>
        </p:txBody>
      </p:sp>
      <p:pic>
        <p:nvPicPr>
          <p:cNvPr id="5" name="Imagen 4">
            <a:extLst>
              <a:ext uri="{FF2B5EF4-FFF2-40B4-BE49-F238E27FC236}">
                <a16:creationId xmlns:a16="http://schemas.microsoft.com/office/drawing/2014/main" id="{202B2920-194A-40AC-BA23-325958B5A9EF}"/>
              </a:ext>
            </a:extLst>
          </p:cNvPr>
          <p:cNvPicPr>
            <a:picLocks noChangeAspect="1"/>
          </p:cNvPicPr>
          <p:nvPr/>
        </p:nvPicPr>
        <p:blipFill>
          <a:blip r:embed="rId4"/>
          <a:stretch>
            <a:fillRect/>
          </a:stretch>
        </p:blipFill>
        <p:spPr>
          <a:xfrm>
            <a:off x="2022755" y="3212976"/>
            <a:ext cx="4847258" cy="2757606"/>
          </a:xfrm>
          <a:prstGeom prst="rect">
            <a:avLst/>
          </a:prstGeom>
        </p:spPr>
      </p:pic>
    </p:spTree>
    <p:extLst>
      <p:ext uri="{BB962C8B-B14F-4D97-AF65-F5344CB8AC3E}">
        <p14:creationId xmlns:p14="http://schemas.microsoft.com/office/powerpoint/2010/main" val="2390677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3.- Series temporales: </a:t>
            </a:r>
            <a:r>
              <a:rPr lang="es-ES" sz="2800" b="1" i="1" dirty="0" err="1">
                <a:solidFill>
                  <a:schemeClr val="bg1"/>
                </a:solidFill>
                <a:latin typeface="Georgia" charset="0"/>
              </a:rPr>
              <a:t>Value-Driven</a:t>
            </a:r>
            <a:endParaRPr lang="es-ES" sz="2800" b="1" i="1" dirty="0">
              <a:solidFill>
                <a:schemeClr val="bg1"/>
              </a:solidFill>
              <a:latin typeface="Georgia" charset="0"/>
            </a:endParaRPr>
          </a:p>
        </p:txBody>
      </p:sp>
      <p:sp>
        <p:nvSpPr>
          <p:cNvPr id="10" name="5 Rectángulo">
            <a:extLst>
              <a:ext uri="{FF2B5EF4-FFF2-40B4-BE49-F238E27FC236}">
                <a16:creationId xmlns:a16="http://schemas.microsoft.com/office/drawing/2014/main" id="{3C314128-1693-422D-8018-CA61F3CB3192}"/>
              </a:ext>
            </a:extLst>
          </p:cNvPr>
          <p:cNvSpPr/>
          <p:nvPr/>
        </p:nvSpPr>
        <p:spPr>
          <a:xfrm>
            <a:off x="477887" y="1972572"/>
            <a:ext cx="8712968" cy="984885"/>
          </a:xfrm>
          <a:prstGeom prst="rect">
            <a:avLst/>
          </a:prstGeom>
        </p:spPr>
        <p:txBody>
          <a:bodyPr wrap="square">
            <a:spAutoFit/>
          </a:bodyPr>
          <a:lstStyle/>
          <a:p>
            <a:r>
              <a:rPr lang="es-ES" sz="2000" b="1" i="1" dirty="0">
                <a:solidFill>
                  <a:srgbClr val="C00000"/>
                </a:solidFill>
                <a:latin typeface="Georgia" pitchFamily="18" charset="0"/>
              </a:rPr>
              <a:t>Pregunta</a:t>
            </a:r>
          </a:p>
          <a:p>
            <a:endParaRPr lang="es-ES" sz="2000" b="1" i="1" dirty="0">
              <a:solidFill>
                <a:srgbClr val="C00000"/>
              </a:solidFill>
              <a:latin typeface="Georgia" pitchFamily="18" charset="0"/>
            </a:endParaRPr>
          </a:p>
          <a:p>
            <a:r>
              <a:rPr lang="es-ES" dirty="0"/>
              <a:t>Valor de p y q a partir de los gráficos ACF y PACF</a:t>
            </a:r>
          </a:p>
        </p:txBody>
      </p:sp>
      <p:pic>
        <p:nvPicPr>
          <p:cNvPr id="2" name="Imagen 1">
            <a:extLst>
              <a:ext uri="{FF2B5EF4-FFF2-40B4-BE49-F238E27FC236}">
                <a16:creationId xmlns:a16="http://schemas.microsoft.com/office/drawing/2014/main" id="{9BD5464E-03C6-4487-BB44-535A33113B00}"/>
              </a:ext>
            </a:extLst>
          </p:cNvPr>
          <p:cNvPicPr>
            <a:picLocks noChangeAspect="1"/>
          </p:cNvPicPr>
          <p:nvPr/>
        </p:nvPicPr>
        <p:blipFill>
          <a:blip r:embed="rId4"/>
          <a:stretch>
            <a:fillRect/>
          </a:stretch>
        </p:blipFill>
        <p:spPr>
          <a:xfrm>
            <a:off x="61912" y="3212542"/>
            <a:ext cx="9020175" cy="2743200"/>
          </a:xfrm>
          <a:prstGeom prst="rect">
            <a:avLst/>
          </a:prstGeom>
        </p:spPr>
      </p:pic>
      <p:sp>
        <p:nvSpPr>
          <p:cNvPr id="9" name="CuadroTexto 8">
            <a:extLst>
              <a:ext uri="{FF2B5EF4-FFF2-40B4-BE49-F238E27FC236}">
                <a16:creationId xmlns:a16="http://schemas.microsoft.com/office/drawing/2014/main" id="{9424F561-C7DA-4D45-A6E8-4F3F09638AF7}"/>
              </a:ext>
            </a:extLst>
          </p:cNvPr>
          <p:cNvSpPr txBox="1"/>
          <p:nvPr/>
        </p:nvSpPr>
        <p:spPr>
          <a:xfrm>
            <a:off x="7200800" y="6317176"/>
            <a:ext cx="1763688" cy="369332"/>
          </a:xfrm>
          <a:prstGeom prst="rect">
            <a:avLst/>
          </a:prstGeom>
          <a:noFill/>
        </p:spPr>
        <p:txBody>
          <a:bodyPr wrap="square" rtlCol="0">
            <a:spAutoFit/>
          </a:bodyPr>
          <a:lstStyle/>
          <a:p>
            <a:r>
              <a:rPr lang="es-ES" dirty="0">
                <a:latin typeface="Arial" panose="020B0604020202020204" pitchFamily="34" charset="0"/>
                <a:cs typeface="Arial" panose="020B0604020202020204" pitchFamily="34" charset="0"/>
              </a:rPr>
              <a:t>p=3  y    q=1</a:t>
            </a:r>
          </a:p>
        </p:txBody>
      </p:sp>
    </p:spTree>
    <p:extLst>
      <p:ext uri="{BB962C8B-B14F-4D97-AF65-F5344CB8AC3E}">
        <p14:creationId xmlns:p14="http://schemas.microsoft.com/office/powerpoint/2010/main" val="209289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3.- Series temporales: </a:t>
            </a:r>
            <a:r>
              <a:rPr lang="es-ES" sz="2800" b="1" i="1" dirty="0" err="1">
                <a:solidFill>
                  <a:schemeClr val="bg1"/>
                </a:solidFill>
                <a:latin typeface="Georgia" charset="0"/>
              </a:rPr>
              <a:t>Value-Driven</a:t>
            </a:r>
            <a:endParaRPr lang="es-ES" sz="2800" b="1" i="1" dirty="0">
              <a:solidFill>
                <a:schemeClr val="bg1"/>
              </a:solidFill>
              <a:latin typeface="Georgia" charset="0"/>
            </a:endParaRPr>
          </a:p>
        </p:txBody>
      </p:sp>
      <p:sp>
        <p:nvSpPr>
          <p:cNvPr id="10" name="5 Rectángulo">
            <a:extLst>
              <a:ext uri="{FF2B5EF4-FFF2-40B4-BE49-F238E27FC236}">
                <a16:creationId xmlns:a16="http://schemas.microsoft.com/office/drawing/2014/main" id="{3C314128-1693-422D-8018-CA61F3CB3192}"/>
              </a:ext>
            </a:extLst>
          </p:cNvPr>
          <p:cNvSpPr/>
          <p:nvPr/>
        </p:nvSpPr>
        <p:spPr>
          <a:xfrm>
            <a:off x="477887" y="1972572"/>
            <a:ext cx="8712968" cy="3477875"/>
          </a:xfrm>
          <a:prstGeom prst="rect">
            <a:avLst/>
          </a:prstGeom>
        </p:spPr>
        <p:txBody>
          <a:bodyPr wrap="square">
            <a:spAutoFit/>
          </a:bodyPr>
          <a:lstStyle/>
          <a:p>
            <a:r>
              <a:rPr lang="es-ES" sz="2000" b="1" i="1" dirty="0">
                <a:solidFill>
                  <a:srgbClr val="C00000"/>
                </a:solidFill>
                <a:latin typeface="Georgia" pitchFamily="18" charset="0"/>
              </a:rPr>
              <a:t>Linear </a:t>
            </a:r>
            <a:r>
              <a:rPr lang="es-ES" sz="2000" b="1" i="1" dirty="0" err="1">
                <a:solidFill>
                  <a:srgbClr val="C00000"/>
                </a:solidFill>
                <a:latin typeface="Georgia" pitchFamily="18" charset="0"/>
              </a:rPr>
              <a:t>Regression</a:t>
            </a:r>
            <a:r>
              <a:rPr lang="es-ES" sz="2000" b="1" i="1" dirty="0">
                <a:solidFill>
                  <a:srgbClr val="C00000"/>
                </a:solidFill>
                <a:latin typeface="Georgia" pitchFamily="18" charset="0"/>
              </a:rPr>
              <a:t> / </a:t>
            </a:r>
            <a:r>
              <a:rPr lang="es-ES" sz="2000" b="1" i="1" dirty="0" err="1">
                <a:solidFill>
                  <a:srgbClr val="C00000"/>
                </a:solidFill>
                <a:latin typeface="Georgia" pitchFamily="18" charset="0"/>
              </a:rPr>
              <a:t>Random</a:t>
            </a:r>
            <a:r>
              <a:rPr lang="es-ES" sz="2000" b="1" i="1" dirty="0">
                <a:solidFill>
                  <a:srgbClr val="C00000"/>
                </a:solidFill>
                <a:latin typeface="Georgia" pitchFamily="18" charset="0"/>
              </a:rPr>
              <a:t> Forest / …</a:t>
            </a:r>
          </a:p>
          <a:p>
            <a:endParaRPr lang="es-ES" sz="2000" b="1" i="1" dirty="0">
              <a:solidFill>
                <a:srgbClr val="C00000"/>
              </a:solidFill>
              <a:latin typeface="Georgia" pitchFamily="18" charset="0"/>
            </a:endParaRPr>
          </a:p>
          <a:p>
            <a:pPr marL="285750" indent="-285750">
              <a:buFont typeface="Arial" panose="020B0604020202020204" pitchFamily="34" charset="0"/>
              <a:buChar char="•"/>
            </a:pPr>
            <a:r>
              <a:rPr lang="es-ES" dirty="0"/>
              <a:t>Uso de algoritmos supervisados de regresión para resolución de series temporales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Mediante transformación de los datos para adaptarlo a un modelo supervisado de regresión</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Conceptos</a:t>
            </a:r>
          </a:p>
          <a:p>
            <a:pPr marL="742950" lvl="1" indent="-285750">
              <a:buFont typeface="Arial" panose="020B0604020202020204" pitchFamily="34" charset="0"/>
              <a:buChar char="•"/>
            </a:pPr>
            <a:r>
              <a:rPr lang="es-ES" dirty="0" err="1"/>
              <a:t>Windowing</a:t>
            </a:r>
            <a:endParaRPr lang="es-ES" dirty="0"/>
          </a:p>
          <a:p>
            <a:pPr marL="742950" lvl="1" indent="-285750">
              <a:buFont typeface="Arial" panose="020B0604020202020204" pitchFamily="34" charset="0"/>
              <a:buChar char="•"/>
            </a:pPr>
            <a:r>
              <a:rPr lang="es-ES" dirty="0"/>
              <a:t>Step </a:t>
            </a:r>
            <a:r>
              <a:rPr lang="es-ES" dirty="0" err="1"/>
              <a:t>size</a:t>
            </a:r>
            <a:endParaRPr lang="es-ES" dirty="0"/>
          </a:p>
          <a:p>
            <a:pPr marL="742950" lvl="1" indent="-285750">
              <a:buFont typeface="Arial" panose="020B0604020202020204" pitchFamily="34" charset="0"/>
              <a:buChar char="•"/>
            </a:pPr>
            <a:r>
              <a:rPr lang="es-ES" dirty="0" err="1"/>
              <a:t>Horizon</a:t>
            </a:r>
            <a:endParaRPr lang="es-ES" dirty="0"/>
          </a:p>
        </p:txBody>
      </p:sp>
    </p:spTree>
    <p:extLst>
      <p:ext uri="{BB962C8B-B14F-4D97-AF65-F5344CB8AC3E}">
        <p14:creationId xmlns:p14="http://schemas.microsoft.com/office/powerpoint/2010/main" val="3446409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1.- Series temporales</a:t>
            </a:r>
          </a:p>
        </p:txBody>
      </p:sp>
      <p:sp>
        <p:nvSpPr>
          <p:cNvPr id="10" name="5 Rectángulo">
            <a:extLst>
              <a:ext uri="{FF2B5EF4-FFF2-40B4-BE49-F238E27FC236}">
                <a16:creationId xmlns:a16="http://schemas.microsoft.com/office/drawing/2014/main" id="{3C314128-1693-422D-8018-CA61F3CB3192}"/>
              </a:ext>
            </a:extLst>
          </p:cNvPr>
          <p:cNvSpPr/>
          <p:nvPr/>
        </p:nvSpPr>
        <p:spPr>
          <a:xfrm>
            <a:off x="477888" y="1972572"/>
            <a:ext cx="8342584" cy="3447098"/>
          </a:xfrm>
          <a:prstGeom prst="rect">
            <a:avLst/>
          </a:prstGeom>
        </p:spPr>
        <p:txBody>
          <a:bodyPr wrap="square">
            <a:spAutoFit/>
          </a:bodyPr>
          <a:lstStyle/>
          <a:p>
            <a:r>
              <a:rPr lang="es-ES" sz="2000" b="1" i="1" dirty="0">
                <a:solidFill>
                  <a:srgbClr val="C00000"/>
                </a:solidFill>
                <a:latin typeface="Georgia" pitchFamily="18" charset="0"/>
              </a:rPr>
              <a:t>¿Qué son?</a:t>
            </a:r>
          </a:p>
          <a:p>
            <a:pPr marL="285750" indent="-285750">
              <a:buFont typeface="Arial" pitchFamily="34" charset="0"/>
              <a:buChar char="•"/>
            </a:pPr>
            <a:endParaRPr lang="en-US" dirty="0">
              <a:latin typeface="Arial" panose="020B0604020202020204" pitchFamily="34" charset="0"/>
              <a:cs typeface="Arial" panose="020B0604020202020204" pitchFamily="34" charset="0"/>
            </a:endParaRPr>
          </a:p>
          <a:p>
            <a:r>
              <a:rPr lang="es-ES" dirty="0"/>
              <a:t>Es una sucesión de observaciones de una variable tomadas en varios instantes de tiempo.</a:t>
            </a:r>
            <a:endParaRPr lang="es-ES"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Permite visualizar la evolución del dato (variable) a lo largo del tiempo.</a:t>
            </a:r>
          </a:p>
          <a:p>
            <a:endParaRPr lang="es-ES" dirty="0">
              <a:latin typeface="Arial" panose="020B0604020202020204" pitchFamily="34" charset="0"/>
              <a:cs typeface="Arial" panose="020B0604020202020204" pitchFamily="34" charset="0"/>
            </a:endParaRPr>
          </a:p>
          <a:p>
            <a:pPr marL="285750" indent="-285750">
              <a:buFont typeface="Arial" pitchFamily="34" charset="0"/>
              <a:buChar char="•"/>
            </a:pPr>
            <a:endParaRPr lang="es-ES" dirty="0">
              <a:latin typeface="Arial" panose="020B0604020202020204" pitchFamily="34" charset="0"/>
              <a:cs typeface="Arial" panose="020B0604020202020204" pitchFamily="34" charset="0"/>
            </a:endParaRPr>
          </a:p>
          <a:p>
            <a:pPr marL="285750" indent="-285750">
              <a:buFont typeface="Arial" pitchFamily="34" charset="0"/>
              <a:buChar char="•"/>
            </a:pPr>
            <a:endParaRPr lang="es-ES" dirty="0">
              <a:latin typeface="Arial" panose="020B0604020202020204" pitchFamily="34" charset="0"/>
              <a:cs typeface="Arial" panose="020B0604020202020204" pitchFamily="34" charset="0"/>
            </a:endParaRPr>
          </a:p>
          <a:p>
            <a:pPr marL="285750" indent="-285750">
              <a:buFont typeface="Arial" pitchFamily="34" charset="0"/>
              <a:buChar char="•"/>
            </a:pPr>
            <a:endParaRPr lang="es-ES" dirty="0">
              <a:latin typeface="Arial" panose="020B0604020202020204" pitchFamily="34" charset="0"/>
              <a:cs typeface="Arial" panose="020B0604020202020204" pitchFamily="34" charset="0"/>
            </a:endParaRPr>
          </a:p>
          <a:p>
            <a:pPr marL="285750" indent="-285750">
              <a:buFont typeface="Arial" pitchFamily="34" charset="0"/>
              <a:buChar char="•"/>
            </a:pPr>
            <a:endParaRPr lang="en-US" dirty="0">
              <a:latin typeface="Arial" panose="020B0604020202020204" pitchFamily="34" charset="0"/>
              <a:cs typeface="Arial" panose="020B0604020202020204" pitchFamily="34" charset="0"/>
            </a:endParaRPr>
          </a:p>
          <a:p>
            <a:pPr marL="285750" indent="-285750">
              <a:buFont typeface="Arial" pitchFamily="34" charset="0"/>
              <a:buChar char="•"/>
            </a:pPr>
            <a:endParaRPr lang="en-US" dirty="0">
              <a:latin typeface="Arial" panose="020B0604020202020204" pitchFamily="34" charset="0"/>
              <a:cs typeface="Arial" panose="020B0604020202020204" pitchFamily="34" charset="0"/>
            </a:endParaRPr>
          </a:p>
          <a:p>
            <a:pPr marL="285750" indent="-285750">
              <a:buFont typeface="Arial" pitchFamily="34" charset="0"/>
              <a:buChar char="•"/>
            </a:pPr>
            <a:endParaRPr lang="en-US" dirty="0">
              <a:latin typeface="Arial" panose="020B0604020202020204" pitchFamily="34" charset="0"/>
              <a:cs typeface="Arial" panose="020B0604020202020204" pitchFamily="34" charset="0"/>
            </a:endParaRPr>
          </a:p>
        </p:txBody>
      </p:sp>
      <p:pic>
        <p:nvPicPr>
          <p:cNvPr id="6" name="Imagen 5">
            <a:extLst>
              <a:ext uri="{FF2B5EF4-FFF2-40B4-BE49-F238E27FC236}">
                <a16:creationId xmlns:a16="http://schemas.microsoft.com/office/drawing/2014/main" id="{462A1D07-9A68-42EF-9388-491EF1651AA2}"/>
              </a:ext>
            </a:extLst>
          </p:cNvPr>
          <p:cNvPicPr>
            <a:picLocks noChangeAspect="1"/>
          </p:cNvPicPr>
          <p:nvPr/>
        </p:nvPicPr>
        <p:blipFill>
          <a:blip r:embed="rId4"/>
          <a:stretch>
            <a:fillRect/>
          </a:stretch>
        </p:blipFill>
        <p:spPr>
          <a:xfrm>
            <a:off x="3125725" y="3501008"/>
            <a:ext cx="2892549" cy="2681527"/>
          </a:xfrm>
          <a:prstGeom prst="rect">
            <a:avLst/>
          </a:prstGeom>
        </p:spPr>
      </p:pic>
      <p:sp>
        <p:nvSpPr>
          <p:cNvPr id="2" name="Rectángulo 1">
            <a:extLst>
              <a:ext uri="{FF2B5EF4-FFF2-40B4-BE49-F238E27FC236}">
                <a16:creationId xmlns:a16="http://schemas.microsoft.com/office/drawing/2014/main" id="{93B3AB41-7174-44E1-8C4E-C2D29CF5ECF1}"/>
              </a:ext>
            </a:extLst>
          </p:cNvPr>
          <p:cNvSpPr/>
          <p:nvPr/>
        </p:nvSpPr>
        <p:spPr>
          <a:xfrm>
            <a:off x="477888" y="6335958"/>
            <a:ext cx="3711337" cy="369332"/>
          </a:xfrm>
          <a:prstGeom prst="rect">
            <a:avLst/>
          </a:prstGeom>
        </p:spPr>
        <p:txBody>
          <a:bodyPr wrap="none">
            <a:spAutoFit/>
          </a:bodyPr>
          <a:lstStyle/>
          <a:p>
            <a:r>
              <a:rPr lang="es-ES" dirty="0">
                <a:hlinkClick r:id="rId5"/>
              </a:rPr>
              <a:t>https://otexts.com/fpp2/nnetar.html</a:t>
            </a:r>
            <a:endParaRPr lang="es-ES" dirty="0"/>
          </a:p>
        </p:txBody>
      </p:sp>
    </p:spTree>
    <p:extLst>
      <p:ext uri="{BB962C8B-B14F-4D97-AF65-F5344CB8AC3E}">
        <p14:creationId xmlns:p14="http://schemas.microsoft.com/office/powerpoint/2010/main" val="216449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3.- Series temporales: </a:t>
            </a:r>
            <a:r>
              <a:rPr lang="es-ES" sz="2800" b="1" i="1" dirty="0" err="1">
                <a:solidFill>
                  <a:schemeClr val="bg1"/>
                </a:solidFill>
                <a:latin typeface="Georgia" charset="0"/>
              </a:rPr>
              <a:t>Value-Driven</a:t>
            </a:r>
            <a:endParaRPr lang="es-ES" sz="2800" b="1" i="1" dirty="0">
              <a:solidFill>
                <a:schemeClr val="bg1"/>
              </a:solidFill>
              <a:latin typeface="Georgia" charset="0"/>
            </a:endParaRPr>
          </a:p>
        </p:txBody>
      </p:sp>
      <p:sp>
        <p:nvSpPr>
          <p:cNvPr id="10" name="5 Rectángulo">
            <a:extLst>
              <a:ext uri="{FF2B5EF4-FFF2-40B4-BE49-F238E27FC236}">
                <a16:creationId xmlns:a16="http://schemas.microsoft.com/office/drawing/2014/main" id="{3C314128-1693-422D-8018-CA61F3CB3192}"/>
              </a:ext>
            </a:extLst>
          </p:cNvPr>
          <p:cNvSpPr/>
          <p:nvPr/>
        </p:nvSpPr>
        <p:spPr>
          <a:xfrm>
            <a:off x="477887" y="1972572"/>
            <a:ext cx="8712968" cy="1261884"/>
          </a:xfrm>
          <a:prstGeom prst="rect">
            <a:avLst/>
          </a:prstGeom>
        </p:spPr>
        <p:txBody>
          <a:bodyPr wrap="square">
            <a:spAutoFit/>
          </a:bodyPr>
          <a:lstStyle/>
          <a:p>
            <a:r>
              <a:rPr lang="es-ES" sz="2000" b="1" i="1" dirty="0">
                <a:solidFill>
                  <a:srgbClr val="C00000"/>
                </a:solidFill>
                <a:latin typeface="Georgia" pitchFamily="18" charset="0"/>
              </a:rPr>
              <a:t>Linear </a:t>
            </a:r>
            <a:r>
              <a:rPr lang="es-ES" sz="2000" b="1" i="1" dirty="0" err="1">
                <a:solidFill>
                  <a:srgbClr val="C00000"/>
                </a:solidFill>
                <a:latin typeface="Georgia" pitchFamily="18" charset="0"/>
              </a:rPr>
              <a:t>Regression</a:t>
            </a:r>
            <a:r>
              <a:rPr lang="es-ES" sz="2000" b="1" i="1" dirty="0">
                <a:solidFill>
                  <a:srgbClr val="C00000"/>
                </a:solidFill>
                <a:latin typeface="Georgia" pitchFamily="18" charset="0"/>
              </a:rPr>
              <a:t> / </a:t>
            </a:r>
            <a:r>
              <a:rPr lang="es-ES" sz="2000" b="1" i="1" dirty="0" err="1">
                <a:solidFill>
                  <a:srgbClr val="C00000"/>
                </a:solidFill>
                <a:latin typeface="Georgia" pitchFamily="18" charset="0"/>
              </a:rPr>
              <a:t>Random</a:t>
            </a:r>
            <a:r>
              <a:rPr lang="es-ES" sz="2000" b="1" i="1" dirty="0">
                <a:solidFill>
                  <a:srgbClr val="C00000"/>
                </a:solidFill>
                <a:latin typeface="Georgia" pitchFamily="18" charset="0"/>
              </a:rPr>
              <a:t> Forest / LSTM /…   =&gt; </a:t>
            </a:r>
            <a:r>
              <a:rPr lang="es-ES" sz="2000" b="1" i="1" dirty="0" err="1">
                <a:solidFill>
                  <a:srgbClr val="C00000"/>
                </a:solidFill>
                <a:latin typeface="Georgia" pitchFamily="18" charset="0"/>
              </a:rPr>
              <a:t>Windowing</a:t>
            </a:r>
            <a:r>
              <a:rPr lang="es-ES" sz="2000" b="1" i="1" dirty="0">
                <a:solidFill>
                  <a:srgbClr val="C00000"/>
                </a:solidFill>
                <a:latin typeface="Georgia" pitchFamily="18" charset="0"/>
              </a:rPr>
              <a:t>!</a:t>
            </a:r>
          </a:p>
          <a:p>
            <a:endParaRPr lang="es-ES" sz="2000" b="1" i="1" dirty="0">
              <a:solidFill>
                <a:srgbClr val="C00000"/>
              </a:solidFill>
              <a:latin typeface="Georgia" pitchFamily="18" charset="0"/>
            </a:endParaRPr>
          </a:p>
          <a:p>
            <a:pPr marL="285750" indent="-285750">
              <a:buFont typeface="Arial" panose="020B0604020202020204" pitchFamily="34" charset="0"/>
              <a:buChar char="•"/>
            </a:pPr>
            <a:r>
              <a:rPr lang="es-ES" dirty="0"/>
              <a:t>Ejercicio . </a:t>
            </a:r>
            <a:r>
              <a:rPr lang="es-ES" dirty="0" err="1"/>
              <a:t>Windowing</a:t>
            </a:r>
            <a:r>
              <a:rPr lang="es-ES" dirty="0"/>
              <a:t>=3 / Step </a:t>
            </a:r>
            <a:r>
              <a:rPr lang="es-ES" dirty="0" err="1"/>
              <a:t>size</a:t>
            </a:r>
            <a:r>
              <a:rPr lang="es-ES" dirty="0"/>
              <a:t>=1 / </a:t>
            </a:r>
            <a:r>
              <a:rPr lang="es-ES" dirty="0" err="1"/>
              <a:t>Horizon</a:t>
            </a:r>
            <a:r>
              <a:rPr lang="es-ES" dirty="0"/>
              <a:t>=1</a:t>
            </a:r>
          </a:p>
          <a:p>
            <a:pPr marL="742950" lvl="1" indent="-285750">
              <a:buFont typeface="Arial" panose="020B0604020202020204" pitchFamily="34" charset="0"/>
              <a:buChar char="•"/>
            </a:pPr>
            <a:endParaRPr lang="es-ES" dirty="0"/>
          </a:p>
        </p:txBody>
      </p:sp>
      <p:graphicFrame>
        <p:nvGraphicFramePr>
          <p:cNvPr id="2" name="Tabla 1">
            <a:extLst>
              <a:ext uri="{FF2B5EF4-FFF2-40B4-BE49-F238E27FC236}">
                <a16:creationId xmlns:a16="http://schemas.microsoft.com/office/drawing/2014/main" id="{29E36E85-3554-422F-AAB6-348D1B8F6ADA}"/>
              </a:ext>
            </a:extLst>
          </p:cNvPr>
          <p:cNvGraphicFramePr>
            <a:graphicFrameLocks noGrp="1"/>
          </p:cNvGraphicFramePr>
          <p:nvPr>
            <p:extLst>
              <p:ext uri="{D42A27DB-BD31-4B8C-83A1-F6EECF244321}">
                <p14:modId xmlns:p14="http://schemas.microsoft.com/office/powerpoint/2010/main" val="334731673"/>
              </p:ext>
            </p:extLst>
          </p:nvPr>
        </p:nvGraphicFramePr>
        <p:xfrm>
          <a:off x="477887" y="3140534"/>
          <a:ext cx="1789857" cy="3337560"/>
        </p:xfrm>
        <a:graphic>
          <a:graphicData uri="http://schemas.openxmlformats.org/drawingml/2006/table">
            <a:tbl>
              <a:tblPr firstRow="1" bandRow="1">
                <a:tableStyleId>{5C22544A-7EE6-4342-B048-85BDC9FD1C3A}</a:tableStyleId>
              </a:tblPr>
              <a:tblGrid>
                <a:gridCol w="796343">
                  <a:extLst>
                    <a:ext uri="{9D8B030D-6E8A-4147-A177-3AD203B41FA5}">
                      <a16:colId xmlns:a16="http://schemas.microsoft.com/office/drawing/2014/main" val="258755467"/>
                    </a:ext>
                  </a:extLst>
                </a:gridCol>
                <a:gridCol w="993514">
                  <a:extLst>
                    <a:ext uri="{9D8B030D-6E8A-4147-A177-3AD203B41FA5}">
                      <a16:colId xmlns:a16="http://schemas.microsoft.com/office/drawing/2014/main" val="2187261858"/>
                    </a:ext>
                  </a:extLst>
                </a:gridCol>
              </a:tblGrid>
              <a:tr h="370840">
                <a:tc>
                  <a:txBody>
                    <a:bodyPr/>
                    <a:lstStyle/>
                    <a:p>
                      <a:pPr algn="ctr"/>
                      <a:r>
                        <a:rPr lang="es-ES" dirty="0"/>
                        <a:t>Fecha</a:t>
                      </a:r>
                    </a:p>
                  </a:txBody>
                  <a:tcPr/>
                </a:tc>
                <a:tc>
                  <a:txBody>
                    <a:bodyPr/>
                    <a:lstStyle/>
                    <a:p>
                      <a:pPr algn="ctr"/>
                      <a:r>
                        <a:rPr lang="es-ES" dirty="0"/>
                        <a:t>Importe</a:t>
                      </a:r>
                    </a:p>
                  </a:txBody>
                  <a:tcPr/>
                </a:tc>
                <a:extLst>
                  <a:ext uri="{0D108BD9-81ED-4DB2-BD59-A6C34878D82A}">
                    <a16:rowId xmlns:a16="http://schemas.microsoft.com/office/drawing/2014/main" val="1049706684"/>
                  </a:ext>
                </a:extLst>
              </a:tr>
              <a:tr h="370840">
                <a:tc>
                  <a:txBody>
                    <a:bodyPr/>
                    <a:lstStyle/>
                    <a:p>
                      <a:r>
                        <a:rPr lang="es-ES" sz="1400" dirty="0"/>
                        <a:t>08/2018</a:t>
                      </a:r>
                    </a:p>
                  </a:txBody>
                  <a:tcPr/>
                </a:tc>
                <a:tc>
                  <a:txBody>
                    <a:bodyPr/>
                    <a:lstStyle/>
                    <a:p>
                      <a:pPr algn="ctr"/>
                      <a:r>
                        <a:rPr lang="es-ES" sz="1400" dirty="0"/>
                        <a:t>125</a:t>
                      </a:r>
                    </a:p>
                  </a:txBody>
                  <a:tcPr/>
                </a:tc>
                <a:extLst>
                  <a:ext uri="{0D108BD9-81ED-4DB2-BD59-A6C34878D82A}">
                    <a16:rowId xmlns:a16="http://schemas.microsoft.com/office/drawing/2014/main" val="901911753"/>
                  </a:ext>
                </a:extLst>
              </a:tr>
              <a:tr h="370840">
                <a:tc>
                  <a:txBody>
                    <a:bodyPr/>
                    <a:lstStyle/>
                    <a:p>
                      <a:r>
                        <a:rPr lang="es-ES" sz="1400" dirty="0"/>
                        <a:t>09/2018</a:t>
                      </a:r>
                    </a:p>
                  </a:txBody>
                  <a:tcPr/>
                </a:tc>
                <a:tc>
                  <a:txBody>
                    <a:bodyPr/>
                    <a:lstStyle/>
                    <a:p>
                      <a:pPr algn="ctr"/>
                      <a:r>
                        <a:rPr lang="es-ES" sz="1400" dirty="0"/>
                        <a:t>150</a:t>
                      </a:r>
                    </a:p>
                  </a:txBody>
                  <a:tcPr/>
                </a:tc>
                <a:extLst>
                  <a:ext uri="{0D108BD9-81ED-4DB2-BD59-A6C34878D82A}">
                    <a16:rowId xmlns:a16="http://schemas.microsoft.com/office/drawing/2014/main" val="904010710"/>
                  </a:ext>
                </a:extLst>
              </a:tr>
              <a:tr h="370840">
                <a:tc>
                  <a:txBody>
                    <a:bodyPr/>
                    <a:lstStyle/>
                    <a:p>
                      <a:r>
                        <a:rPr lang="es-ES" sz="1400" dirty="0"/>
                        <a:t>10/2018</a:t>
                      </a:r>
                    </a:p>
                  </a:txBody>
                  <a:tcPr/>
                </a:tc>
                <a:tc>
                  <a:txBody>
                    <a:bodyPr/>
                    <a:lstStyle/>
                    <a:p>
                      <a:pPr algn="ctr"/>
                      <a:r>
                        <a:rPr lang="es-ES" sz="1400" dirty="0"/>
                        <a:t>170</a:t>
                      </a:r>
                    </a:p>
                  </a:txBody>
                  <a:tcPr/>
                </a:tc>
                <a:extLst>
                  <a:ext uri="{0D108BD9-81ED-4DB2-BD59-A6C34878D82A}">
                    <a16:rowId xmlns:a16="http://schemas.microsoft.com/office/drawing/2014/main" val="258342177"/>
                  </a:ext>
                </a:extLst>
              </a:tr>
              <a:tr h="370840">
                <a:tc>
                  <a:txBody>
                    <a:bodyPr/>
                    <a:lstStyle/>
                    <a:p>
                      <a:r>
                        <a:rPr lang="es-ES" sz="1400" dirty="0"/>
                        <a:t>11/2018</a:t>
                      </a:r>
                    </a:p>
                  </a:txBody>
                  <a:tcPr/>
                </a:tc>
                <a:tc>
                  <a:txBody>
                    <a:bodyPr/>
                    <a:lstStyle/>
                    <a:p>
                      <a:pPr algn="ctr"/>
                      <a:r>
                        <a:rPr lang="es-ES" sz="1400" dirty="0"/>
                        <a:t>120</a:t>
                      </a:r>
                    </a:p>
                  </a:txBody>
                  <a:tcPr/>
                </a:tc>
                <a:extLst>
                  <a:ext uri="{0D108BD9-81ED-4DB2-BD59-A6C34878D82A}">
                    <a16:rowId xmlns:a16="http://schemas.microsoft.com/office/drawing/2014/main" val="323766261"/>
                  </a:ext>
                </a:extLst>
              </a:tr>
              <a:tr h="370840">
                <a:tc>
                  <a:txBody>
                    <a:bodyPr/>
                    <a:lstStyle/>
                    <a:p>
                      <a:r>
                        <a:rPr lang="es-ES" sz="1400" dirty="0"/>
                        <a:t>12/2018</a:t>
                      </a:r>
                    </a:p>
                  </a:txBody>
                  <a:tcPr/>
                </a:tc>
                <a:tc>
                  <a:txBody>
                    <a:bodyPr/>
                    <a:lstStyle/>
                    <a:p>
                      <a:pPr algn="ctr"/>
                      <a:r>
                        <a:rPr lang="es-ES" sz="1400" dirty="0"/>
                        <a:t>200</a:t>
                      </a:r>
                    </a:p>
                  </a:txBody>
                  <a:tcPr/>
                </a:tc>
                <a:extLst>
                  <a:ext uri="{0D108BD9-81ED-4DB2-BD59-A6C34878D82A}">
                    <a16:rowId xmlns:a16="http://schemas.microsoft.com/office/drawing/2014/main" val="4151973857"/>
                  </a:ext>
                </a:extLst>
              </a:tr>
              <a:tr h="370840">
                <a:tc>
                  <a:txBody>
                    <a:bodyPr/>
                    <a:lstStyle/>
                    <a:p>
                      <a:r>
                        <a:rPr lang="es-ES" sz="1400" dirty="0"/>
                        <a:t>01/2019</a:t>
                      </a:r>
                    </a:p>
                  </a:txBody>
                  <a:tcPr/>
                </a:tc>
                <a:tc>
                  <a:txBody>
                    <a:bodyPr/>
                    <a:lstStyle/>
                    <a:p>
                      <a:pPr algn="ctr"/>
                      <a:r>
                        <a:rPr lang="es-ES" sz="1400" dirty="0"/>
                        <a:t>100</a:t>
                      </a:r>
                    </a:p>
                  </a:txBody>
                  <a:tcPr/>
                </a:tc>
                <a:extLst>
                  <a:ext uri="{0D108BD9-81ED-4DB2-BD59-A6C34878D82A}">
                    <a16:rowId xmlns:a16="http://schemas.microsoft.com/office/drawing/2014/main" val="3031542796"/>
                  </a:ext>
                </a:extLst>
              </a:tr>
              <a:tr h="370840">
                <a:tc>
                  <a:txBody>
                    <a:bodyPr/>
                    <a:lstStyle/>
                    <a:p>
                      <a:r>
                        <a:rPr lang="es-ES" sz="1400" dirty="0"/>
                        <a:t>02/2019</a:t>
                      </a:r>
                    </a:p>
                  </a:txBody>
                  <a:tcPr/>
                </a:tc>
                <a:tc>
                  <a:txBody>
                    <a:bodyPr/>
                    <a:lstStyle/>
                    <a:p>
                      <a:pPr algn="ctr"/>
                      <a:r>
                        <a:rPr lang="es-ES" sz="1400" dirty="0"/>
                        <a:t>110</a:t>
                      </a:r>
                    </a:p>
                  </a:txBody>
                  <a:tcPr/>
                </a:tc>
                <a:extLst>
                  <a:ext uri="{0D108BD9-81ED-4DB2-BD59-A6C34878D82A}">
                    <a16:rowId xmlns:a16="http://schemas.microsoft.com/office/drawing/2014/main" val="2967783558"/>
                  </a:ext>
                </a:extLst>
              </a:tr>
              <a:tr h="370840">
                <a:tc>
                  <a:txBody>
                    <a:bodyPr/>
                    <a:lstStyle/>
                    <a:p>
                      <a:r>
                        <a:rPr lang="es-ES" sz="1400" dirty="0"/>
                        <a:t>03/2019</a:t>
                      </a:r>
                    </a:p>
                  </a:txBody>
                  <a:tcPr/>
                </a:tc>
                <a:tc>
                  <a:txBody>
                    <a:bodyPr/>
                    <a:lstStyle/>
                    <a:p>
                      <a:pPr algn="ctr"/>
                      <a:r>
                        <a:rPr lang="es-ES" sz="1400" dirty="0"/>
                        <a:t>125</a:t>
                      </a:r>
                    </a:p>
                  </a:txBody>
                  <a:tcPr/>
                </a:tc>
                <a:extLst>
                  <a:ext uri="{0D108BD9-81ED-4DB2-BD59-A6C34878D82A}">
                    <a16:rowId xmlns:a16="http://schemas.microsoft.com/office/drawing/2014/main" val="2670098916"/>
                  </a:ext>
                </a:extLst>
              </a:tr>
            </a:tbl>
          </a:graphicData>
        </a:graphic>
      </p:graphicFrame>
      <p:graphicFrame>
        <p:nvGraphicFramePr>
          <p:cNvPr id="5" name="Tabla 4">
            <a:extLst>
              <a:ext uri="{FF2B5EF4-FFF2-40B4-BE49-F238E27FC236}">
                <a16:creationId xmlns:a16="http://schemas.microsoft.com/office/drawing/2014/main" id="{BF131542-0B5B-4110-A976-DC34E6DF8775}"/>
              </a:ext>
            </a:extLst>
          </p:cNvPr>
          <p:cNvGraphicFramePr>
            <a:graphicFrameLocks noGrp="1"/>
          </p:cNvGraphicFramePr>
          <p:nvPr>
            <p:extLst>
              <p:ext uri="{D42A27DB-BD31-4B8C-83A1-F6EECF244321}">
                <p14:modId xmlns:p14="http://schemas.microsoft.com/office/powerpoint/2010/main" val="2669291395"/>
              </p:ext>
            </p:extLst>
          </p:nvPr>
        </p:nvGraphicFramePr>
        <p:xfrm>
          <a:off x="2796770" y="3084532"/>
          <a:ext cx="6096000" cy="25958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96881438"/>
                    </a:ext>
                  </a:extLst>
                </a:gridCol>
                <a:gridCol w="1219200">
                  <a:extLst>
                    <a:ext uri="{9D8B030D-6E8A-4147-A177-3AD203B41FA5}">
                      <a16:colId xmlns:a16="http://schemas.microsoft.com/office/drawing/2014/main" val="2764783672"/>
                    </a:ext>
                  </a:extLst>
                </a:gridCol>
                <a:gridCol w="1219200">
                  <a:extLst>
                    <a:ext uri="{9D8B030D-6E8A-4147-A177-3AD203B41FA5}">
                      <a16:colId xmlns:a16="http://schemas.microsoft.com/office/drawing/2014/main" val="918141190"/>
                    </a:ext>
                  </a:extLst>
                </a:gridCol>
                <a:gridCol w="1219200">
                  <a:extLst>
                    <a:ext uri="{9D8B030D-6E8A-4147-A177-3AD203B41FA5}">
                      <a16:colId xmlns:a16="http://schemas.microsoft.com/office/drawing/2014/main" val="3628577298"/>
                    </a:ext>
                  </a:extLst>
                </a:gridCol>
                <a:gridCol w="1219200">
                  <a:extLst>
                    <a:ext uri="{9D8B030D-6E8A-4147-A177-3AD203B41FA5}">
                      <a16:colId xmlns:a16="http://schemas.microsoft.com/office/drawing/2014/main" val="35876498"/>
                    </a:ext>
                  </a:extLst>
                </a:gridCol>
              </a:tblGrid>
              <a:tr h="370840">
                <a:tc>
                  <a:txBody>
                    <a:bodyPr/>
                    <a:lstStyle/>
                    <a:p>
                      <a:pPr algn="ctr"/>
                      <a:r>
                        <a:rPr lang="es-ES" dirty="0"/>
                        <a:t>Fecha</a:t>
                      </a:r>
                    </a:p>
                  </a:txBody>
                  <a:tcPr/>
                </a:tc>
                <a:tc>
                  <a:txBody>
                    <a:bodyPr/>
                    <a:lstStyle/>
                    <a:p>
                      <a:pPr algn="ctr"/>
                      <a:r>
                        <a:rPr lang="es-ES" dirty="0" err="1"/>
                        <a:t>Label</a:t>
                      </a:r>
                      <a:endParaRPr lang="es-ES" dirty="0"/>
                    </a:p>
                  </a:txBody>
                  <a:tcPr/>
                </a:tc>
                <a:tc>
                  <a:txBody>
                    <a:bodyPr/>
                    <a:lstStyle/>
                    <a:p>
                      <a:pPr algn="ctr"/>
                      <a:r>
                        <a:rPr lang="es-ES" dirty="0"/>
                        <a:t>Importe-2</a:t>
                      </a:r>
                    </a:p>
                  </a:txBody>
                  <a:tcPr/>
                </a:tc>
                <a:tc>
                  <a:txBody>
                    <a:bodyPr/>
                    <a:lstStyle/>
                    <a:p>
                      <a:pPr algn="ctr"/>
                      <a:r>
                        <a:rPr lang="es-ES" dirty="0"/>
                        <a:t>Importe-1</a:t>
                      </a:r>
                    </a:p>
                  </a:txBody>
                  <a:tcPr/>
                </a:tc>
                <a:tc>
                  <a:txBody>
                    <a:bodyPr/>
                    <a:lstStyle/>
                    <a:p>
                      <a:pPr algn="ctr"/>
                      <a:r>
                        <a:rPr lang="es-ES" dirty="0"/>
                        <a:t>Importe</a:t>
                      </a:r>
                    </a:p>
                  </a:txBody>
                  <a:tcPr/>
                </a:tc>
                <a:extLst>
                  <a:ext uri="{0D108BD9-81ED-4DB2-BD59-A6C34878D82A}">
                    <a16:rowId xmlns:a16="http://schemas.microsoft.com/office/drawing/2014/main" val="732697583"/>
                  </a:ext>
                </a:extLst>
              </a:tr>
              <a:tr h="370840">
                <a:tc>
                  <a:txBody>
                    <a:bodyPr/>
                    <a:lstStyle/>
                    <a:p>
                      <a:pPr algn="ctr"/>
                      <a:r>
                        <a:rPr lang="es-ES" sz="1400" dirty="0"/>
                        <a:t>10/2018</a:t>
                      </a:r>
                    </a:p>
                  </a:txBody>
                  <a:tcPr/>
                </a:tc>
                <a:tc>
                  <a:txBody>
                    <a:bodyPr/>
                    <a:lstStyle/>
                    <a:p>
                      <a:pPr algn="ctr"/>
                      <a:r>
                        <a:rPr lang="es-ES" sz="1400" dirty="0"/>
                        <a:t>120</a:t>
                      </a:r>
                    </a:p>
                  </a:txBody>
                  <a:tcPr/>
                </a:tc>
                <a:tc>
                  <a:txBody>
                    <a:bodyPr/>
                    <a:lstStyle/>
                    <a:p>
                      <a:pPr algn="ctr"/>
                      <a:r>
                        <a:rPr lang="es-ES" sz="1400" dirty="0"/>
                        <a:t>125</a:t>
                      </a:r>
                    </a:p>
                  </a:txBody>
                  <a:tcPr/>
                </a:tc>
                <a:tc>
                  <a:txBody>
                    <a:bodyPr/>
                    <a:lstStyle/>
                    <a:p>
                      <a:pPr algn="ctr"/>
                      <a:r>
                        <a:rPr lang="es-ES" sz="1400" dirty="0"/>
                        <a:t>150</a:t>
                      </a:r>
                    </a:p>
                  </a:txBody>
                  <a:tcPr/>
                </a:tc>
                <a:tc>
                  <a:txBody>
                    <a:bodyPr/>
                    <a:lstStyle/>
                    <a:p>
                      <a:pPr algn="ctr"/>
                      <a:r>
                        <a:rPr lang="es-ES" sz="1400" dirty="0"/>
                        <a:t>170</a:t>
                      </a:r>
                    </a:p>
                  </a:txBody>
                  <a:tcPr/>
                </a:tc>
                <a:extLst>
                  <a:ext uri="{0D108BD9-81ED-4DB2-BD59-A6C34878D82A}">
                    <a16:rowId xmlns:a16="http://schemas.microsoft.com/office/drawing/2014/main" val="3736030678"/>
                  </a:ext>
                </a:extLst>
              </a:tr>
              <a:tr h="370840">
                <a:tc>
                  <a:txBody>
                    <a:bodyPr/>
                    <a:lstStyle/>
                    <a:p>
                      <a:pPr algn="ctr"/>
                      <a:r>
                        <a:rPr lang="es-ES" sz="1400" dirty="0"/>
                        <a:t>11/2018</a:t>
                      </a:r>
                    </a:p>
                  </a:txBody>
                  <a:tcPr/>
                </a:tc>
                <a:tc>
                  <a:txBody>
                    <a:bodyPr/>
                    <a:lstStyle/>
                    <a:p>
                      <a:pPr algn="ctr"/>
                      <a:r>
                        <a:rPr lang="es-ES" sz="1400" dirty="0"/>
                        <a:t>200</a:t>
                      </a:r>
                    </a:p>
                  </a:txBody>
                  <a:tcPr/>
                </a:tc>
                <a:tc>
                  <a:txBody>
                    <a:bodyPr/>
                    <a:lstStyle/>
                    <a:p>
                      <a:pPr algn="ctr"/>
                      <a:r>
                        <a:rPr lang="es-ES" sz="1400" dirty="0"/>
                        <a:t>150</a:t>
                      </a:r>
                    </a:p>
                  </a:txBody>
                  <a:tcPr/>
                </a:tc>
                <a:tc>
                  <a:txBody>
                    <a:bodyPr/>
                    <a:lstStyle/>
                    <a:p>
                      <a:pPr algn="ctr"/>
                      <a:r>
                        <a:rPr lang="es-ES" sz="1400" dirty="0"/>
                        <a:t>170</a:t>
                      </a:r>
                    </a:p>
                  </a:txBody>
                  <a:tcPr/>
                </a:tc>
                <a:tc>
                  <a:txBody>
                    <a:bodyPr/>
                    <a:lstStyle/>
                    <a:p>
                      <a:pPr algn="ctr"/>
                      <a:r>
                        <a:rPr lang="es-ES" sz="1400" dirty="0"/>
                        <a:t>120</a:t>
                      </a:r>
                    </a:p>
                  </a:txBody>
                  <a:tcPr/>
                </a:tc>
                <a:extLst>
                  <a:ext uri="{0D108BD9-81ED-4DB2-BD59-A6C34878D82A}">
                    <a16:rowId xmlns:a16="http://schemas.microsoft.com/office/drawing/2014/main" val="3088691910"/>
                  </a:ext>
                </a:extLst>
              </a:tr>
              <a:tr h="370840">
                <a:tc>
                  <a:txBody>
                    <a:bodyPr/>
                    <a:lstStyle/>
                    <a:p>
                      <a:pPr algn="ctr"/>
                      <a:r>
                        <a:rPr lang="es-ES" sz="1400" dirty="0"/>
                        <a:t>12/2018</a:t>
                      </a:r>
                    </a:p>
                  </a:txBody>
                  <a:tcPr/>
                </a:tc>
                <a:tc>
                  <a:txBody>
                    <a:bodyPr/>
                    <a:lstStyle/>
                    <a:p>
                      <a:pPr algn="ctr"/>
                      <a:r>
                        <a:rPr lang="es-ES" sz="1400" dirty="0"/>
                        <a:t>100</a:t>
                      </a:r>
                    </a:p>
                  </a:txBody>
                  <a:tcPr/>
                </a:tc>
                <a:tc>
                  <a:txBody>
                    <a:bodyPr/>
                    <a:lstStyle/>
                    <a:p>
                      <a:pPr algn="ctr"/>
                      <a:r>
                        <a:rPr lang="es-ES" sz="1400" dirty="0"/>
                        <a:t>170</a:t>
                      </a:r>
                    </a:p>
                  </a:txBody>
                  <a:tcPr/>
                </a:tc>
                <a:tc>
                  <a:txBody>
                    <a:bodyPr/>
                    <a:lstStyle/>
                    <a:p>
                      <a:pPr algn="ctr"/>
                      <a:r>
                        <a:rPr lang="es-ES" sz="1400" dirty="0"/>
                        <a:t>120</a:t>
                      </a:r>
                    </a:p>
                  </a:txBody>
                  <a:tcPr/>
                </a:tc>
                <a:tc>
                  <a:txBody>
                    <a:bodyPr/>
                    <a:lstStyle/>
                    <a:p>
                      <a:pPr algn="ctr"/>
                      <a:r>
                        <a:rPr lang="es-ES" sz="1400" dirty="0"/>
                        <a:t>200</a:t>
                      </a:r>
                    </a:p>
                  </a:txBody>
                  <a:tcPr/>
                </a:tc>
                <a:extLst>
                  <a:ext uri="{0D108BD9-81ED-4DB2-BD59-A6C34878D82A}">
                    <a16:rowId xmlns:a16="http://schemas.microsoft.com/office/drawing/2014/main" val="3952843279"/>
                  </a:ext>
                </a:extLst>
              </a:tr>
              <a:tr h="370840">
                <a:tc>
                  <a:txBody>
                    <a:bodyPr/>
                    <a:lstStyle/>
                    <a:p>
                      <a:pPr algn="ctr"/>
                      <a:r>
                        <a:rPr lang="es-ES" sz="1400" dirty="0"/>
                        <a:t>01/2019</a:t>
                      </a:r>
                    </a:p>
                  </a:txBody>
                  <a:tcPr/>
                </a:tc>
                <a:tc>
                  <a:txBody>
                    <a:bodyPr/>
                    <a:lstStyle/>
                    <a:p>
                      <a:pPr algn="ctr"/>
                      <a:r>
                        <a:rPr lang="es-ES" sz="1400" dirty="0"/>
                        <a:t>110</a:t>
                      </a:r>
                    </a:p>
                  </a:txBody>
                  <a:tcPr/>
                </a:tc>
                <a:tc>
                  <a:txBody>
                    <a:bodyPr/>
                    <a:lstStyle/>
                    <a:p>
                      <a:pPr algn="ctr"/>
                      <a:r>
                        <a:rPr lang="es-ES" sz="1400" dirty="0"/>
                        <a:t>120</a:t>
                      </a:r>
                    </a:p>
                  </a:txBody>
                  <a:tcPr/>
                </a:tc>
                <a:tc>
                  <a:txBody>
                    <a:bodyPr/>
                    <a:lstStyle/>
                    <a:p>
                      <a:pPr algn="ctr"/>
                      <a:r>
                        <a:rPr lang="es-ES" sz="1400" dirty="0"/>
                        <a:t>200</a:t>
                      </a:r>
                    </a:p>
                  </a:txBody>
                  <a:tcPr/>
                </a:tc>
                <a:tc>
                  <a:txBody>
                    <a:bodyPr/>
                    <a:lstStyle/>
                    <a:p>
                      <a:pPr algn="ctr"/>
                      <a:r>
                        <a:rPr lang="es-ES" sz="1400" dirty="0"/>
                        <a:t>100</a:t>
                      </a:r>
                    </a:p>
                  </a:txBody>
                  <a:tcPr/>
                </a:tc>
                <a:extLst>
                  <a:ext uri="{0D108BD9-81ED-4DB2-BD59-A6C34878D82A}">
                    <a16:rowId xmlns:a16="http://schemas.microsoft.com/office/drawing/2014/main" val="3542983084"/>
                  </a:ext>
                </a:extLst>
              </a:tr>
              <a:tr h="370840">
                <a:tc>
                  <a:txBody>
                    <a:bodyPr/>
                    <a:lstStyle/>
                    <a:p>
                      <a:pPr algn="ctr"/>
                      <a:r>
                        <a:rPr lang="es-ES" sz="1400" dirty="0"/>
                        <a:t>02/2019</a:t>
                      </a:r>
                    </a:p>
                  </a:txBody>
                  <a:tcPr/>
                </a:tc>
                <a:tc>
                  <a:txBody>
                    <a:bodyPr/>
                    <a:lstStyle/>
                    <a:p>
                      <a:pPr algn="ctr"/>
                      <a:r>
                        <a:rPr lang="es-ES" sz="1400" dirty="0"/>
                        <a:t>125</a:t>
                      </a:r>
                    </a:p>
                  </a:txBody>
                  <a:tcPr/>
                </a:tc>
                <a:tc>
                  <a:txBody>
                    <a:bodyPr/>
                    <a:lstStyle/>
                    <a:p>
                      <a:pPr algn="ctr"/>
                      <a:r>
                        <a:rPr lang="es-ES" sz="1400" dirty="0"/>
                        <a:t>200</a:t>
                      </a:r>
                    </a:p>
                  </a:txBody>
                  <a:tcPr/>
                </a:tc>
                <a:tc>
                  <a:txBody>
                    <a:bodyPr/>
                    <a:lstStyle/>
                    <a:p>
                      <a:pPr algn="ctr"/>
                      <a:r>
                        <a:rPr lang="es-ES" sz="1400" dirty="0"/>
                        <a:t>100</a:t>
                      </a:r>
                    </a:p>
                  </a:txBody>
                  <a:tcPr/>
                </a:tc>
                <a:tc>
                  <a:txBody>
                    <a:bodyPr/>
                    <a:lstStyle/>
                    <a:p>
                      <a:pPr algn="ctr"/>
                      <a:r>
                        <a:rPr lang="es-ES" sz="1400" dirty="0"/>
                        <a:t>110</a:t>
                      </a:r>
                    </a:p>
                  </a:txBody>
                  <a:tcPr/>
                </a:tc>
                <a:extLst>
                  <a:ext uri="{0D108BD9-81ED-4DB2-BD59-A6C34878D82A}">
                    <a16:rowId xmlns:a16="http://schemas.microsoft.com/office/drawing/2014/main" val="1943459827"/>
                  </a:ext>
                </a:extLst>
              </a:tr>
              <a:tr h="370840">
                <a:tc>
                  <a:txBody>
                    <a:bodyPr/>
                    <a:lstStyle/>
                    <a:p>
                      <a:pPr algn="ctr"/>
                      <a:r>
                        <a:rPr lang="es-ES" sz="1400" dirty="0"/>
                        <a:t>03/2019</a:t>
                      </a:r>
                    </a:p>
                  </a:txBody>
                  <a:tcPr/>
                </a:tc>
                <a:tc>
                  <a:txBody>
                    <a:bodyPr/>
                    <a:lstStyle/>
                    <a:p>
                      <a:pPr algn="ctr"/>
                      <a:r>
                        <a:rPr lang="es-ES" sz="1400" dirty="0"/>
                        <a:t>?</a:t>
                      </a:r>
                    </a:p>
                  </a:txBody>
                  <a:tcPr/>
                </a:tc>
                <a:tc>
                  <a:txBody>
                    <a:bodyPr/>
                    <a:lstStyle/>
                    <a:p>
                      <a:pPr algn="ctr"/>
                      <a:r>
                        <a:rPr lang="es-ES" sz="1400" dirty="0"/>
                        <a:t>100</a:t>
                      </a:r>
                    </a:p>
                  </a:txBody>
                  <a:tcPr/>
                </a:tc>
                <a:tc>
                  <a:txBody>
                    <a:bodyPr/>
                    <a:lstStyle/>
                    <a:p>
                      <a:pPr algn="ctr"/>
                      <a:r>
                        <a:rPr lang="es-ES" sz="1400" dirty="0"/>
                        <a:t>110</a:t>
                      </a:r>
                    </a:p>
                  </a:txBody>
                  <a:tcPr/>
                </a:tc>
                <a:tc>
                  <a:txBody>
                    <a:bodyPr/>
                    <a:lstStyle/>
                    <a:p>
                      <a:pPr algn="ctr"/>
                      <a:r>
                        <a:rPr lang="es-ES" sz="1400" dirty="0"/>
                        <a:t>125</a:t>
                      </a:r>
                    </a:p>
                  </a:txBody>
                  <a:tcPr/>
                </a:tc>
                <a:extLst>
                  <a:ext uri="{0D108BD9-81ED-4DB2-BD59-A6C34878D82A}">
                    <a16:rowId xmlns:a16="http://schemas.microsoft.com/office/drawing/2014/main" val="228255564"/>
                  </a:ext>
                </a:extLst>
              </a:tr>
            </a:tbl>
          </a:graphicData>
        </a:graphic>
      </p:graphicFrame>
      <p:sp>
        <p:nvSpPr>
          <p:cNvPr id="6" name="CuadroTexto 5">
            <a:extLst>
              <a:ext uri="{FF2B5EF4-FFF2-40B4-BE49-F238E27FC236}">
                <a16:creationId xmlns:a16="http://schemas.microsoft.com/office/drawing/2014/main" id="{9A71497D-2E4B-4B6E-AF60-10FD6E066695}"/>
              </a:ext>
            </a:extLst>
          </p:cNvPr>
          <p:cNvSpPr txBox="1"/>
          <p:nvPr/>
        </p:nvSpPr>
        <p:spPr>
          <a:xfrm>
            <a:off x="3203848" y="5724646"/>
            <a:ext cx="431528" cy="338554"/>
          </a:xfrm>
          <a:prstGeom prst="rect">
            <a:avLst/>
          </a:prstGeom>
          <a:noFill/>
        </p:spPr>
        <p:txBody>
          <a:bodyPr wrap="none" rtlCol="0">
            <a:spAutoFit/>
          </a:bodyPr>
          <a:lstStyle/>
          <a:p>
            <a:pPr algn="r"/>
            <a:r>
              <a:rPr lang="es-ES" sz="1600" dirty="0">
                <a:latin typeface="Courier New" panose="02070309020205020404" pitchFamily="49" charset="0"/>
                <a:cs typeface="Courier New" panose="02070309020205020404" pitchFamily="49" charset="0"/>
              </a:rPr>
              <a:t>ID</a:t>
            </a:r>
            <a:endParaRPr lang="es-ES" dirty="0">
              <a:latin typeface="Courier New" panose="02070309020205020404" pitchFamily="49" charset="0"/>
              <a:cs typeface="Courier New" panose="02070309020205020404" pitchFamily="49" charset="0"/>
            </a:endParaRPr>
          </a:p>
        </p:txBody>
      </p:sp>
      <p:sp>
        <p:nvSpPr>
          <p:cNvPr id="11" name="CuadroTexto 10">
            <a:extLst>
              <a:ext uri="{FF2B5EF4-FFF2-40B4-BE49-F238E27FC236}">
                <a16:creationId xmlns:a16="http://schemas.microsoft.com/office/drawing/2014/main" id="{38085A06-75A0-41E3-BF68-795E8E42C673}"/>
              </a:ext>
            </a:extLst>
          </p:cNvPr>
          <p:cNvSpPr txBox="1"/>
          <p:nvPr/>
        </p:nvSpPr>
        <p:spPr>
          <a:xfrm>
            <a:off x="3891268" y="5724646"/>
            <a:ext cx="1418978" cy="338554"/>
          </a:xfrm>
          <a:prstGeom prst="rect">
            <a:avLst/>
          </a:prstGeom>
          <a:noFill/>
        </p:spPr>
        <p:txBody>
          <a:bodyPr wrap="none" rtlCol="0">
            <a:spAutoFit/>
          </a:bodyPr>
          <a:lstStyle/>
          <a:p>
            <a:pPr algn="r"/>
            <a:r>
              <a:rPr lang="es-ES" sz="1600" dirty="0">
                <a:solidFill>
                  <a:srgbClr val="00B050"/>
                </a:solidFill>
                <a:latin typeface="Courier New" panose="02070309020205020404" pitchFamily="49" charset="0"/>
                <a:cs typeface="Courier New" panose="02070309020205020404" pitchFamily="49" charset="0"/>
              </a:rPr>
              <a:t>A predecir</a:t>
            </a:r>
            <a:endParaRPr lang="es-ES" dirty="0">
              <a:solidFill>
                <a:srgbClr val="00B050"/>
              </a:solidFill>
              <a:latin typeface="Courier New" panose="02070309020205020404" pitchFamily="49" charset="0"/>
              <a:cs typeface="Courier New" panose="02070309020205020404" pitchFamily="49" charset="0"/>
            </a:endParaRPr>
          </a:p>
        </p:txBody>
      </p:sp>
      <p:sp>
        <p:nvSpPr>
          <p:cNvPr id="12" name="CuadroTexto 11">
            <a:extLst>
              <a:ext uri="{FF2B5EF4-FFF2-40B4-BE49-F238E27FC236}">
                <a16:creationId xmlns:a16="http://schemas.microsoft.com/office/drawing/2014/main" id="{39BC2B52-536D-422B-AE49-46B27BF04627}"/>
              </a:ext>
            </a:extLst>
          </p:cNvPr>
          <p:cNvSpPr txBox="1"/>
          <p:nvPr/>
        </p:nvSpPr>
        <p:spPr>
          <a:xfrm>
            <a:off x="5443858" y="5707769"/>
            <a:ext cx="801823" cy="338554"/>
          </a:xfrm>
          <a:prstGeom prst="rect">
            <a:avLst/>
          </a:prstGeom>
          <a:noFill/>
        </p:spPr>
        <p:txBody>
          <a:bodyPr wrap="none" rtlCol="0">
            <a:spAutoFit/>
          </a:bodyPr>
          <a:lstStyle/>
          <a:p>
            <a:pPr algn="r"/>
            <a:r>
              <a:rPr lang="es-ES" sz="1600" dirty="0">
                <a:latin typeface="Courier New" panose="02070309020205020404" pitchFamily="49" charset="0"/>
                <a:cs typeface="Courier New" panose="02070309020205020404" pitchFamily="49" charset="0"/>
              </a:rPr>
              <a:t>Var 1</a:t>
            </a:r>
            <a:endParaRPr lang="es-ES" dirty="0">
              <a:latin typeface="Courier New" panose="02070309020205020404" pitchFamily="49" charset="0"/>
              <a:cs typeface="Courier New" panose="02070309020205020404" pitchFamily="49" charset="0"/>
            </a:endParaRPr>
          </a:p>
        </p:txBody>
      </p:sp>
      <p:sp>
        <p:nvSpPr>
          <p:cNvPr id="13" name="CuadroTexto 12">
            <a:extLst>
              <a:ext uri="{FF2B5EF4-FFF2-40B4-BE49-F238E27FC236}">
                <a16:creationId xmlns:a16="http://schemas.microsoft.com/office/drawing/2014/main" id="{AFDEFC45-3B41-4ACB-9BCF-39977438C42F}"/>
              </a:ext>
            </a:extLst>
          </p:cNvPr>
          <p:cNvSpPr txBox="1"/>
          <p:nvPr/>
        </p:nvSpPr>
        <p:spPr>
          <a:xfrm>
            <a:off x="6717816" y="5707769"/>
            <a:ext cx="801823" cy="338554"/>
          </a:xfrm>
          <a:prstGeom prst="rect">
            <a:avLst/>
          </a:prstGeom>
          <a:noFill/>
        </p:spPr>
        <p:txBody>
          <a:bodyPr wrap="none" rtlCol="0">
            <a:spAutoFit/>
          </a:bodyPr>
          <a:lstStyle/>
          <a:p>
            <a:pPr algn="r"/>
            <a:r>
              <a:rPr lang="es-ES" sz="1600" dirty="0">
                <a:latin typeface="Courier New" panose="02070309020205020404" pitchFamily="49" charset="0"/>
                <a:cs typeface="Courier New" panose="02070309020205020404" pitchFamily="49" charset="0"/>
              </a:rPr>
              <a:t>Var 2</a:t>
            </a:r>
            <a:endParaRPr lang="es-ES" dirty="0">
              <a:latin typeface="Courier New" panose="02070309020205020404" pitchFamily="49" charset="0"/>
              <a:cs typeface="Courier New" panose="02070309020205020404" pitchFamily="49" charset="0"/>
            </a:endParaRPr>
          </a:p>
        </p:txBody>
      </p:sp>
      <p:sp>
        <p:nvSpPr>
          <p:cNvPr id="14" name="CuadroTexto 13">
            <a:extLst>
              <a:ext uri="{FF2B5EF4-FFF2-40B4-BE49-F238E27FC236}">
                <a16:creationId xmlns:a16="http://schemas.microsoft.com/office/drawing/2014/main" id="{89ABB4BF-B34B-4B47-839C-5424494F1C56}"/>
              </a:ext>
            </a:extLst>
          </p:cNvPr>
          <p:cNvSpPr txBox="1"/>
          <p:nvPr/>
        </p:nvSpPr>
        <p:spPr>
          <a:xfrm>
            <a:off x="7991774" y="5713548"/>
            <a:ext cx="801823" cy="338554"/>
          </a:xfrm>
          <a:prstGeom prst="rect">
            <a:avLst/>
          </a:prstGeom>
          <a:noFill/>
        </p:spPr>
        <p:txBody>
          <a:bodyPr wrap="none" rtlCol="0">
            <a:spAutoFit/>
          </a:bodyPr>
          <a:lstStyle/>
          <a:p>
            <a:pPr algn="r"/>
            <a:r>
              <a:rPr lang="es-ES" sz="1600" dirty="0">
                <a:latin typeface="Courier New" panose="02070309020205020404" pitchFamily="49" charset="0"/>
                <a:cs typeface="Courier New" panose="02070309020205020404" pitchFamily="49" charset="0"/>
              </a:rPr>
              <a:t>Var 3</a:t>
            </a:r>
            <a:endParaRPr lang="es-E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0224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3.- Series temporales: </a:t>
            </a:r>
            <a:r>
              <a:rPr lang="es-ES" sz="2800" b="1" i="1" dirty="0" err="1">
                <a:solidFill>
                  <a:schemeClr val="bg1"/>
                </a:solidFill>
                <a:latin typeface="Georgia" charset="0"/>
              </a:rPr>
              <a:t>Value-Driven</a:t>
            </a:r>
            <a:endParaRPr lang="es-ES" sz="2800" b="1" i="1" dirty="0">
              <a:solidFill>
                <a:schemeClr val="bg1"/>
              </a:solidFill>
              <a:latin typeface="Georgia" charset="0"/>
            </a:endParaRPr>
          </a:p>
        </p:txBody>
      </p:sp>
      <p:sp>
        <p:nvSpPr>
          <p:cNvPr id="10" name="5 Rectángulo">
            <a:extLst>
              <a:ext uri="{FF2B5EF4-FFF2-40B4-BE49-F238E27FC236}">
                <a16:creationId xmlns:a16="http://schemas.microsoft.com/office/drawing/2014/main" id="{3C314128-1693-422D-8018-CA61F3CB3192}"/>
              </a:ext>
            </a:extLst>
          </p:cNvPr>
          <p:cNvSpPr/>
          <p:nvPr/>
        </p:nvSpPr>
        <p:spPr>
          <a:xfrm>
            <a:off x="477887" y="1972572"/>
            <a:ext cx="8712968" cy="1261884"/>
          </a:xfrm>
          <a:prstGeom prst="rect">
            <a:avLst/>
          </a:prstGeom>
        </p:spPr>
        <p:txBody>
          <a:bodyPr wrap="square">
            <a:spAutoFit/>
          </a:bodyPr>
          <a:lstStyle/>
          <a:p>
            <a:r>
              <a:rPr lang="es-ES" sz="2000" b="1" i="1" dirty="0">
                <a:solidFill>
                  <a:srgbClr val="C00000"/>
                </a:solidFill>
                <a:latin typeface="Georgia" pitchFamily="18" charset="0"/>
              </a:rPr>
              <a:t>Linear </a:t>
            </a:r>
            <a:r>
              <a:rPr lang="es-ES" sz="2000" b="1" i="1" dirty="0" err="1">
                <a:solidFill>
                  <a:srgbClr val="C00000"/>
                </a:solidFill>
                <a:latin typeface="Georgia" pitchFamily="18" charset="0"/>
              </a:rPr>
              <a:t>Regression</a:t>
            </a:r>
            <a:r>
              <a:rPr lang="es-ES" sz="2000" b="1" i="1" dirty="0">
                <a:solidFill>
                  <a:srgbClr val="C00000"/>
                </a:solidFill>
                <a:latin typeface="Georgia" pitchFamily="18" charset="0"/>
              </a:rPr>
              <a:t> / </a:t>
            </a:r>
            <a:r>
              <a:rPr lang="es-ES" sz="2000" b="1" i="1" dirty="0" err="1">
                <a:solidFill>
                  <a:srgbClr val="C00000"/>
                </a:solidFill>
                <a:latin typeface="Georgia" pitchFamily="18" charset="0"/>
              </a:rPr>
              <a:t>Random</a:t>
            </a:r>
            <a:r>
              <a:rPr lang="es-ES" sz="2000" b="1" i="1" dirty="0">
                <a:solidFill>
                  <a:srgbClr val="C00000"/>
                </a:solidFill>
                <a:latin typeface="Georgia" pitchFamily="18" charset="0"/>
              </a:rPr>
              <a:t> Forest / …</a:t>
            </a:r>
          </a:p>
          <a:p>
            <a:endParaRPr lang="es-ES" sz="2000" b="1" i="1" dirty="0">
              <a:solidFill>
                <a:srgbClr val="C00000"/>
              </a:solidFill>
              <a:latin typeface="Georgia" pitchFamily="18" charset="0"/>
            </a:endParaRPr>
          </a:p>
          <a:p>
            <a:pPr marL="285750" indent="-285750">
              <a:buFont typeface="Arial" panose="020B0604020202020204" pitchFamily="34" charset="0"/>
              <a:buChar char="•"/>
            </a:pPr>
            <a:r>
              <a:rPr lang="es-ES" dirty="0"/>
              <a:t>Ejercicio. </a:t>
            </a:r>
            <a:r>
              <a:rPr lang="es-ES" dirty="0" err="1"/>
              <a:t>Windowing</a:t>
            </a:r>
            <a:r>
              <a:rPr lang="es-ES" dirty="0"/>
              <a:t>=4, Step=1, </a:t>
            </a:r>
            <a:r>
              <a:rPr lang="es-ES" dirty="0" err="1"/>
              <a:t>Horizon</a:t>
            </a:r>
            <a:r>
              <a:rPr lang="es-ES"/>
              <a:t>=2</a:t>
            </a:r>
            <a:endParaRPr lang="es-ES" dirty="0"/>
          </a:p>
          <a:p>
            <a:pPr marL="742950" lvl="1" indent="-285750">
              <a:buFont typeface="Arial" panose="020B0604020202020204" pitchFamily="34" charset="0"/>
              <a:buChar char="•"/>
            </a:pPr>
            <a:endParaRPr lang="es-ES" dirty="0"/>
          </a:p>
        </p:txBody>
      </p:sp>
      <p:graphicFrame>
        <p:nvGraphicFramePr>
          <p:cNvPr id="2" name="Tabla 1">
            <a:extLst>
              <a:ext uri="{FF2B5EF4-FFF2-40B4-BE49-F238E27FC236}">
                <a16:creationId xmlns:a16="http://schemas.microsoft.com/office/drawing/2014/main" id="{29E36E85-3554-422F-AAB6-348D1B8F6ADA}"/>
              </a:ext>
            </a:extLst>
          </p:cNvPr>
          <p:cNvGraphicFramePr>
            <a:graphicFrameLocks noGrp="1"/>
          </p:cNvGraphicFramePr>
          <p:nvPr/>
        </p:nvGraphicFramePr>
        <p:xfrm>
          <a:off x="477887" y="3140534"/>
          <a:ext cx="1789857" cy="3337560"/>
        </p:xfrm>
        <a:graphic>
          <a:graphicData uri="http://schemas.openxmlformats.org/drawingml/2006/table">
            <a:tbl>
              <a:tblPr firstRow="1" bandRow="1">
                <a:tableStyleId>{5C22544A-7EE6-4342-B048-85BDC9FD1C3A}</a:tableStyleId>
              </a:tblPr>
              <a:tblGrid>
                <a:gridCol w="796343">
                  <a:extLst>
                    <a:ext uri="{9D8B030D-6E8A-4147-A177-3AD203B41FA5}">
                      <a16:colId xmlns:a16="http://schemas.microsoft.com/office/drawing/2014/main" val="258755467"/>
                    </a:ext>
                  </a:extLst>
                </a:gridCol>
                <a:gridCol w="993514">
                  <a:extLst>
                    <a:ext uri="{9D8B030D-6E8A-4147-A177-3AD203B41FA5}">
                      <a16:colId xmlns:a16="http://schemas.microsoft.com/office/drawing/2014/main" val="2187261858"/>
                    </a:ext>
                  </a:extLst>
                </a:gridCol>
              </a:tblGrid>
              <a:tr h="370840">
                <a:tc>
                  <a:txBody>
                    <a:bodyPr/>
                    <a:lstStyle/>
                    <a:p>
                      <a:pPr algn="ctr"/>
                      <a:r>
                        <a:rPr lang="es-ES" dirty="0"/>
                        <a:t>Fecha</a:t>
                      </a:r>
                    </a:p>
                  </a:txBody>
                  <a:tcPr/>
                </a:tc>
                <a:tc>
                  <a:txBody>
                    <a:bodyPr/>
                    <a:lstStyle/>
                    <a:p>
                      <a:pPr algn="ctr"/>
                      <a:r>
                        <a:rPr lang="es-ES" dirty="0"/>
                        <a:t>Importe</a:t>
                      </a:r>
                    </a:p>
                  </a:txBody>
                  <a:tcPr/>
                </a:tc>
                <a:extLst>
                  <a:ext uri="{0D108BD9-81ED-4DB2-BD59-A6C34878D82A}">
                    <a16:rowId xmlns:a16="http://schemas.microsoft.com/office/drawing/2014/main" val="1049706684"/>
                  </a:ext>
                </a:extLst>
              </a:tr>
              <a:tr h="370840">
                <a:tc>
                  <a:txBody>
                    <a:bodyPr/>
                    <a:lstStyle/>
                    <a:p>
                      <a:pPr algn="ctr"/>
                      <a:r>
                        <a:rPr lang="es-ES" sz="1400" dirty="0"/>
                        <a:t>08/2018</a:t>
                      </a:r>
                    </a:p>
                  </a:txBody>
                  <a:tcPr/>
                </a:tc>
                <a:tc>
                  <a:txBody>
                    <a:bodyPr/>
                    <a:lstStyle/>
                    <a:p>
                      <a:pPr algn="ctr"/>
                      <a:r>
                        <a:rPr lang="es-ES" sz="1400" dirty="0"/>
                        <a:t>125</a:t>
                      </a:r>
                    </a:p>
                  </a:txBody>
                  <a:tcPr/>
                </a:tc>
                <a:extLst>
                  <a:ext uri="{0D108BD9-81ED-4DB2-BD59-A6C34878D82A}">
                    <a16:rowId xmlns:a16="http://schemas.microsoft.com/office/drawing/2014/main" val="901911753"/>
                  </a:ext>
                </a:extLst>
              </a:tr>
              <a:tr h="370840">
                <a:tc>
                  <a:txBody>
                    <a:bodyPr/>
                    <a:lstStyle/>
                    <a:p>
                      <a:r>
                        <a:rPr lang="es-ES" sz="1400" dirty="0"/>
                        <a:t>09/2018</a:t>
                      </a:r>
                    </a:p>
                  </a:txBody>
                  <a:tcPr/>
                </a:tc>
                <a:tc>
                  <a:txBody>
                    <a:bodyPr/>
                    <a:lstStyle/>
                    <a:p>
                      <a:pPr algn="ctr"/>
                      <a:r>
                        <a:rPr lang="es-ES" sz="1400" dirty="0"/>
                        <a:t>150</a:t>
                      </a:r>
                    </a:p>
                  </a:txBody>
                  <a:tcPr/>
                </a:tc>
                <a:extLst>
                  <a:ext uri="{0D108BD9-81ED-4DB2-BD59-A6C34878D82A}">
                    <a16:rowId xmlns:a16="http://schemas.microsoft.com/office/drawing/2014/main" val="904010710"/>
                  </a:ext>
                </a:extLst>
              </a:tr>
              <a:tr h="370840">
                <a:tc>
                  <a:txBody>
                    <a:bodyPr/>
                    <a:lstStyle/>
                    <a:p>
                      <a:r>
                        <a:rPr lang="es-ES" sz="1400" dirty="0"/>
                        <a:t>10/2018</a:t>
                      </a:r>
                    </a:p>
                  </a:txBody>
                  <a:tcPr/>
                </a:tc>
                <a:tc>
                  <a:txBody>
                    <a:bodyPr/>
                    <a:lstStyle/>
                    <a:p>
                      <a:pPr algn="ctr"/>
                      <a:r>
                        <a:rPr lang="es-ES" sz="1400" dirty="0"/>
                        <a:t>170</a:t>
                      </a:r>
                    </a:p>
                  </a:txBody>
                  <a:tcPr/>
                </a:tc>
                <a:extLst>
                  <a:ext uri="{0D108BD9-81ED-4DB2-BD59-A6C34878D82A}">
                    <a16:rowId xmlns:a16="http://schemas.microsoft.com/office/drawing/2014/main" val="258342177"/>
                  </a:ext>
                </a:extLst>
              </a:tr>
              <a:tr h="370840">
                <a:tc>
                  <a:txBody>
                    <a:bodyPr/>
                    <a:lstStyle/>
                    <a:p>
                      <a:r>
                        <a:rPr lang="es-ES" sz="1400" dirty="0"/>
                        <a:t>11/2018</a:t>
                      </a:r>
                    </a:p>
                  </a:txBody>
                  <a:tcPr/>
                </a:tc>
                <a:tc>
                  <a:txBody>
                    <a:bodyPr/>
                    <a:lstStyle/>
                    <a:p>
                      <a:pPr algn="ctr"/>
                      <a:r>
                        <a:rPr lang="es-ES" sz="1400" dirty="0"/>
                        <a:t>120</a:t>
                      </a:r>
                    </a:p>
                  </a:txBody>
                  <a:tcPr/>
                </a:tc>
                <a:extLst>
                  <a:ext uri="{0D108BD9-81ED-4DB2-BD59-A6C34878D82A}">
                    <a16:rowId xmlns:a16="http://schemas.microsoft.com/office/drawing/2014/main" val="323766261"/>
                  </a:ext>
                </a:extLst>
              </a:tr>
              <a:tr h="370840">
                <a:tc>
                  <a:txBody>
                    <a:bodyPr/>
                    <a:lstStyle/>
                    <a:p>
                      <a:r>
                        <a:rPr lang="es-ES" sz="1400" dirty="0"/>
                        <a:t>12/2018</a:t>
                      </a:r>
                    </a:p>
                  </a:txBody>
                  <a:tcPr/>
                </a:tc>
                <a:tc>
                  <a:txBody>
                    <a:bodyPr/>
                    <a:lstStyle/>
                    <a:p>
                      <a:pPr algn="ctr"/>
                      <a:r>
                        <a:rPr lang="es-ES" sz="1400" dirty="0"/>
                        <a:t>200</a:t>
                      </a:r>
                    </a:p>
                  </a:txBody>
                  <a:tcPr/>
                </a:tc>
                <a:extLst>
                  <a:ext uri="{0D108BD9-81ED-4DB2-BD59-A6C34878D82A}">
                    <a16:rowId xmlns:a16="http://schemas.microsoft.com/office/drawing/2014/main" val="4151973857"/>
                  </a:ext>
                </a:extLst>
              </a:tr>
              <a:tr h="370840">
                <a:tc>
                  <a:txBody>
                    <a:bodyPr/>
                    <a:lstStyle/>
                    <a:p>
                      <a:r>
                        <a:rPr lang="es-ES" sz="1400" dirty="0"/>
                        <a:t>01/2019</a:t>
                      </a:r>
                    </a:p>
                  </a:txBody>
                  <a:tcPr/>
                </a:tc>
                <a:tc>
                  <a:txBody>
                    <a:bodyPr/>
                    <a:lstStyle/>
                    <a:p>
                      <a:pPr algn="ctr"/>
                      <a:r>
                        <a:rPr lang="es-ES" sz="1400" dirty="0"/>
                        <a:t>100</a:t>
                      </a:r>
                    </a:p>
                  </a:txBody>
                  <a:tcPr/>
                </a:tc>
                <a:extLst>
                  <a:ext uri="{0D108BD9-81ED-4DB2-BD59-A6C34878D82A}">
                    <a16:rowId xmlns:a16="http://schemas.microsoft.com/office/drawing/2014/main" val="3031542796"/>
                  </a:ext>
                </a:extLst>
              </a:tr>
              <a:tr h="370840">
                <a:tc>
                  <a:txBody>
                    <a:bodyPr/>
                    <a:lstStyle/>
                    <a:p>
                      <a:r>
                        <a:rPr lang="es-ES" sz="1400" dirty="0"/>
                        <a:t>02/2019</a:t>
                      </a:r>
                    </a:p>
                  </a:txBody>
                  <a:tcPr/>
                </a:tc>
                <a:tc>
                  <a:txBody>
                    <a:bodyPr/>
                    <a:lstStyle/>
                    <a:p>
                      <a:pPr algn="ctr"/>
                      <a:r>
                        <a:rPr lang="es-ES" sz="1400" dirty="0"/>
                        <a:t>110</a:t>
                      </a:r>
                    </a:p>
                  </a:txBody>
                  <a:tcPr/>
                </a:tc>
                <a:extLst>
                  <a:ext uri="{0D108BD9-81ED-4DB2-BD59-A6C34878D82A}">
                    <a16:rowId xmlns:a16="http://schemas.microsoft.com/office/drawing/2014/main" val="2967783558"/>
                  </a:ext>
                </a:extLst>
              </a:tr>
              <a:tr h="370840">
                <a:tc>
                  <a:txBody>
                    <a:bodyPr/>
                    <a:lstStyle/>
                    <a:p>
                      <a:r>
                        <a:rPr lang="es-ES" sz="1400" dirty="0"/>
                        <a:t>03/2019</a:t>
                      </a:r>
                    </a:p>
                  </a:txBody>
                  <a:tcPr/>
                </a:tc>
                <a:tc>
                  <a:txBody>
                    <a:bodyPr/>
                    <a:lstStyle/>
                    <a:p>
                      <a:pPr algn="ctr"/>
                      <a:r>
                        <a:rPr lang="es-ES" sz="1400" dirty="0"/>
                        <a:t>125</a:t>
                      </a:r>
                    </a:p>
                  </a:txBody>
                  <a:tcPr/>
                </a:tc>
                <a:extLst>
                  <a:ext uri="{0D108BD9-81ED-4DB2-BD59-A6C34878D82A}">
                    <a16:rowId xmlns:a16="http://schemas.microsoft.com/office/drawing/2014/main" val="2670098916"/>
                  </a:ext>
                </a:extLst>
              </a:tr>
            </a:tbl>
          </a:graphicData>
        </a:graphic>
      </p:graphicFrame>
      <p:graphicFrame>
        <p:nvGraphicFramePr>
          <p:cNvPr id="5" name="Tabla 4">
            <a:extLst>
              <a:ext uri="{FF2B5EF4-FFF2-40B4-BE49-F238E27FC236}">
                <a16:creationId xmlns:a16="http://schemas.microsoft.com/office/drawing/2014/main" id="{BF131542-0B5B-4110-A976-DC34E6DF8775}"/>
              </a:ext>
            </a:extLst>
          </p:cNvPr>
          <p:cNvGraphicFramePr>
            <a:graphicFrameLocks noGrp="1"/>
          </p:cNvGraphicFramePr>
          <p:nvPr/>
        </p:nvGraphicFramePr>
        <p:xfrm>
          <a:off x="2796770" y="3084532"/>
          <a:ext cx="6167719" cy="2225040"/>
        </p:xfrm>
        <a:graphic>
          <a:graphicData uri="http://schemas.openxmlformats.org/drawingml/2006/table">
            <a:tbl>
              <a:tblPr firstRow="1" bandRow="1">
                <a:tableStyleId>{5C22544A-7EE6-4342-B048-85BDC9FD1C3A}</a:tableStyleId>
              </a:tblPr>
              <a:tblGrid>
                <a:gridCol w="921853">
                  <a:extLst>
                    <a:ext uri="{9D8B030D-6E8A-4147-A177-3AD203B41FA5}">
                      <a16:colId xmlns:a16="http://schemas.microsoft.com/office/drawing/2014/main" val="196881438"/>
                    </a:ext>
                  </a:extLst>
                </a:gridCol>
                <a:gridCol w="801407">
                  <a:extLst>
                    <a:ext uri="{9D8B030D-6E8A-4147-A177-3AD203B41FA5}">
                      <a16:colId xmlns:a16="http://schemas.microsoft.com/office/drawing/2014/main" val="2764783672"/>
                    </a:ext>
                  </a:extLst>
                </a:gridCol>
                <a:gridCol w="1165683">
                  <a:extLst>
                    <a:ext uri="{9D8B030D-6E8A-4147-A177-3AD203B41FA5}">
                      <a16:colId xmlns:a16="http://schemas.microsoft.com/office/drawing/2014/main" val="918141190"/>
                    </a:ext>
                  </a:extLst>
                </a:gridCol>
                <a:gridCol w="1165683">
                  <a:extLst>
                    <a:ext uri="{9D8B030D-6E8A-4147-A177-3AD203B41FA5}">
                      <a16:colId xmlns:a16="http://schemas.microsoft.com/office/drawing/2014/main" val="454872124"/>
                    </a:ext>
                  </a:extLst>
                </a:gridCol>
                <a:gridCol w="1165683">
                  <a:extLst>
                    <a:ext uri="{9D8B030D-6E8A-4147-A177-3AD203B41FA5}">
                      <a16:colId xmlns:a16="http://schemas.microsoft.com/office/drawing/2014/main" val="3628577298"/>
                    </a:ext>
                  </a:extLst>
                </a:gridCol>
                <a:gridCol w="947410">
                  <a:extLst>
                    <a:ext uri="{9D8B030D-6E8A-4147-A177-3AD203B41FA5}">
                      <a16:colId xmlns:a16="http://schemas.microsoft.com/office/drawing/2014/main" val="35876498"/>
                    </a:ext>
                  </a:extLst>
                </a:gridCol>
              </a:tblGrid>
              <a:tr h="370840">
                <a:tc>
                  <a:txBody>
                    <a:bodyPr/>
                    <a:lstStyle/>
                    <a:p>
                      <a:pPr algn="ctr"/>
                      <a:r>
                        <a:rPr lang="es-ES" dirty="0"/>
                        <a:t>Fecha</a:t>
                      </a:r>
                    </a:p>
                  </a:txBody>
                  <a:tcPr/>
                </a:tc>
                <a:tc>
                  <a:txBody>
                    <a:bodyPr/>
                    <a:lstStyle/>
                    <a:p>
                      <a:pPr algn="ctr"/>
                      <a:r>
                        <a:rPr lang="es-ES" dirty="0" err="1"/>
                        <a:t>Label</a:t>
                      </a:r>
                      <a:endParaRPr lang="es-ES" dirty="0"/>
                    </a:p>
                  </a:txBody>
                  <a:tcPr/>
                </a:tc>
                <a:tc>
                  <a:txBody>
                    <a:bodyPr/>
                    <a:lstStyle/>
                    <a:p>
                      <a:pPr algn="ctr"/>
                      <a:r>
                        <a:rPr lang="es-ES" dirty="0"/>
                        <a:t>Importe-3</a:t>
                      </a:r>
                    </a:p>
                  </a:txBody>
                  <a:tcPr/>
                </a:tc>
                <a:tc>
                  <a:txBody>
                    <a:bodyPr/>
                    <a:lstStyle/>
                    <a:p>
                      <a:pPr algn="ctr"/>
                      <a:r>
                        <a:rPr lang="es-ES" dirty="0"/>
                        <a:t>Importe-2</a:t>
                      </a:r>
                    </a:p>
                  </a:txBody>
                  <a:tcPr/>
                </a:tc>
                <a:tc>
                  <a:txBody>
                    <a:bodyPr/>
                    <a:lstStyle/>
                    <a:p>
                      <a:pPr algn="ctr"/>
                      <a:r>
                        <a:rPr lang="es-ES" dirty="0"/>
                        <a:t>Importe-1</a:t>
                      </a:r>
                    </a:p>
                  </a:txBody>
                  <a:tcPr/>
                </a:tc>
                <a:tc>
                  <a:txBody>
                    <a:bodyPr/>
                    <a:lstStyle/>
                    <a:p>
                      <a:pPr algn="ctr"/>
                      <a:r>
                        <a:rPr lang="es-ES" dirty="0"/>
                        <a:t>Importe</a:t>
                      </a:r>
                    </a:p>
                  </a:txBody>
                  <a:tcPr/>
                </a:tc>
                <a:extLst>
                  <a:ext uri="{0D108BD9-81ED-4DB2-BD59-A6C34878D82A}">
                    <a16:rowId xmlns:a16="http://schemas.microsoft.com/office/drawing/2014/main" val="732697583"/>
                  </a:ext>
                </a:extLst>
              </a:tr>
              <a:tr h="370840">
                <a:tc>
                  <a:txBody>
                    <a:bodyPr/>
                    <a:lstStyle/>
                    <a:p>
                      <a:pPr algn="ctr"/>
                      <a:r>
                        <a:rPr lang="es-ES" sz="1400" dirty="0"/>
                        <a:t>11/2018</a:t>
                      </a:r>
                    </a:p>
                  </a:txBody>
                  <a:tcPr/>
                </a:tc>
                <a:tc>
                  <a:txBody>
                    <a:bodyPr/>
                    <a:lstStyle/>
                    <a:p>
                      <a:pPr algn="ctr"/>
                      <a:r>
                        <a:rPr lang="es-ES" sz="1400" dirty="0"/>
                        <a:t>100</a:t>
                      </a:r>
                    </a:p>
                  </a:txBody>
                  <a:tcPr/>
                </a:tc>
                <a:tc>
                  <a:txBody>
                    <a:bodyPr/>
                    <a:lstStyle/>
                    <a:p>
                      <a:pPr algn="ctr"/>
                      <a:r>
                        <a:rPr lang="es-ES" sz="1400" dirty="0"/>
                        <a:t>125</a:t>
                      </a:r>
                    </a:p>
                  </a:txBody>
                  <a:tcPr/>
                </a:tc>
                <a:tc>
                  <a:txBody>
                    <a:bodyPr/>
                    <a:lstStyle/>
                    <a:p>
                      <a:pPr algn="ctr"/>
                      <a:r>
                        <a:rPr lang="es-ES" sz="1400" dirty="0"/>
                        <a:t>150</a:t>
                      </a:r>
                    </a:p>
                  </a:txBody>
                  <a:tcPr/>
                </a:tc>
                <a:tc>
                  <a:txBody>
                    <a:bodyPr/>
                    <a:lstStyle/>
                    <a:p>
                      <a:pPr algn="ctr"/>
                      <a:r>
                        <a:rPr lang="es-ES" sz="1400" dirty="0"/>
                        <a:t>170</a:t>
                      </a:r>
                    </a:p>
                  </a:txBody>
                  <a:tcPr/>
                </a:tc>
                <a:tc>
                  <a:txBody>
                    <a:bodyPr/>
                    <a:lstStyle/>
                    <a:p>
                      <a:pPr algn="ctr"/>
                      <a:r>
                        <a:rPr lang="es-ES" sz="1400" dirty="0"/>
                        <a:t>120</a:t>
                      </a:r>
                    </a:p>
                  </a:txBody>
                  <a:tcPr/>
                </a:tc>
                <a:extLst>
                  <a:ext uri="{0D108BD9-81ED-4DB2-BD59-A6C34878D82A}">
                    <a16:rowId xmlns:a16="http://schemas.microsoft.com/office/drawing/2014/main" val="3088691910"/>
                  </a:ext>
                </a:extLst>
              </a:tr>
              <a:tr h="370840">
                <a:tc>
                  <a:txBody>
                    <a:bodyPr/>
                    <a:lstStyle/>
                    <a:p>
                      <a:pPr algn="ctr"/>
                      <a:r>
                        <a:rPr lang="es-ES" sz="1400" dirty="0"/>
                        <a:t>12/2018</a:t>
                      </a:r>
                    </a:p>
                  </a:txBody>
                  <a:tcPr/>
                </a:tc>
                <a:tc>
                  <a:txBody>
                    <a:bodyPr/>
                    <a:lstStyle/>
                    <a:p>
                      <a:pPr algn="ctr"/>
                      <a:r>
                        <a:rPr lang="es-ES" sz="1400" dirty="0"/>
                        <a:t>110</a:t>
                      </a:r>
                    </a:p>
                  </a:txBody>
                  <a:tcPr/>
                </a:tc>
                <a:tc>
                  <a:txBody>
                    <a:bodyPr/>
                    <a:lstStyle/>
                    <a:p>
                      <a:pPr algn="ctr"/>
                      <a:r>
                        <a:rPr lang="es-ES" sz="1400" dirty="0"/>
                        <a:t>150</a:t>
                      </a:r>
                    </a:p>
                  </a:txBody>
                  <a:tcPr/>
                </a:tc>
                <a:tc>
                  <a:txBody>
                    <a:bodyPr/>
                    <a:lstStyle/>
                    <a:p>
                      <a:pPr algn="ctr"/>
                      <a:r>
                        <a:rPr lang="es-ES" sz="1400" dirty="0"/>
                        <a:t>170</a:t>
                      </a:r>
                    </a:p>
                  </a:txBody>
                  <a:tcPr/>
                </a:tc>
                <a:tc>
                  <a:txBody>
                    <a:bodyPr/>
                    <a:lstStyle/>
                    <a:p>
                      <a:pPr algn="ctr"/>
                      <a:r>
                        <a:rPr lang="es-ES" sz="1400" dirty="0"/>
                        <a:t>120</a:t>
                      </a:r>
                    </a:p>
                  </a:txBody>
                  <a:tcPr/>
                </a:tc>
                <a:tc>
                  <a:txBody>
                    <a:bodyPr/>
                    <a:lstStyle/>
                    <a:p>
                      <a:pPr algn="ctr"/>
                      <a:r>
                        <a:rPr lang="es-ES" sz="1400" dirty="0"/>
                        <a:t>200</a:t>
                      </a:r>
                    </a:p>
                  </a:txBody>
                  <a:tcPr/>
                </a:tc>
                <a:extLst>
                  <a:ext uri="{0D108BD9-81ED-4DB2-BD59-A6C34878D82A}">
                    <a16:rowId xmlns:a16="http://schemas.microsoft.com/office/drawing/2014/main" val="3952843279"/>
                  </a:ext>
                </a:extLst>
              </a:tr>
              <a:tr h="370840">
                <a:tc>
                  <a:txBody>
                    <a:bodyPr/>
                    <a:lstStyle/>
                    <a:p>
                      <a:pPr algn="ctr"/>
                      <a:r>
                        <a:rPr lang="es-ES" sz="1400" dirty="0"/>
                        <a:t>01/2019</a:t>
                      </a:r>
                    </a:p>
                  </a:txBody>
                  <a:tcPr/>
                </a:tc>
                <a:tc>
                  <a:txBody>
                    <a:bodyPr/>
                    <a:lstStyle/>
                    <a:p>
                      <a:pPr algn="ctr"/>
                      <a:r>
                        <a:rPr lang="es-ES" sz="1400" dirty="0"/>
                        <a:t>125</a:t>
                      </a:r>
                    </a:p>
                  </a:txBody>
                  <a:tcPr/>
                </a:tc>
                <a:tc>
                  <a:txBody>
                    <a:bodyPr/>
                    <a:lstStyle/>
                    <a:p>
                      <a:pPr algn="ctr"/>
                      <a:r>
                        <a:rPr lang="es-ES" sz="1400" dirty="0"/>
                        <a:t>170</a:t>
                      </a:r>
                    </a:p>
                  </a:txBody>
                  <a:tcPr/>
                </a:tc>
                <a:tc>
                  <a:txBody>
                    <a:bodyPr/>
                    <a:lstStyle/>
                    <a:p>
                      <a:pPr algn="ctr"/>
                      <a:r>
                        <a:rPr lang="es-ES" sz="1400" dirty="0"/>
                        <a:t>120</a:t>
                      </a:r>
                    </a:p>
                  </a:txBody>
                  <a:tcPr/>
                </a:tc>
                <a:tc>
                  <a:txBody>
                    <a:bodyPr/>
                    <a:lstStyle/>
                    <a:p>
                      <a:pPr algn="ctr"/>
                      <a:r>
                        <a:rPr lang="es-ES" sz="1400" dirty="0"/>
                        <a:t>200</a:t>
                      </a:r>
                    </a:p>
                  </a:txBody>
                  <a:tcPr/>
                </a:tc>
                <a:tc>
                  <a:txBody>
                    <a:bodyPr/>
                    <a:lstStyle/>
                    <a:p>
                      <a:pPr algn="ctr"/>
                      <a:r>
                        <a:rPr lang="es-ES" sz="1400" dirty="0"/>
                        <a:t>100</a:t>
                      </a:r>
                    </a:p>
                  </a:txBody>
                  <a:tcPr/>
                </a:tc>
                <a:extLst>
                  <a:ext uri="{0D108BD9-81ED-4DB2-BD59-A6C34878D82A}">
                    <a16:rowId xmlns:a16="http://schemas.microsoft.com/office/drawing/2014/main" val="3542983084"/>
                  </a:ext>
                </a:extLst>
              </a:tr>
              <a:tr h="370840">
                <a:tc>
                  <a:txBody>
                    <a:bodyPr/>
                    <a:lstStyle/>
                    <a:p>
                      <a:pPr algn="ctr"/>
                      <a:r>
                        <a:rPr lang="es-ES" sz="1400" dirty="0"/>
                        <a:t>02/2019</a:t>
                      </a:r>
                    </a:p>
                  </a:txBody>
                  <a:tcPr/>
                </a:tc>
                <a:tc>
                  <a:txBody>
                    <a:bodyPr/>
                    <a:lstStyle/>
                    <a:p>
                      <a:pPr algn="ctr"/>
                      <a:r>
                        <a:rPr lang="es-ES" sz="1400" dirty="0"/>
                        <a:t>?</a:t>
                      </a:r>
                    </a:p>
                  </a:txBody>
                  <a:tcPr/>
                </a:tc>
                <a:tc>
                  <a:txBody>
                    <a:bodyPr/>
                    <a:lstStyle/>
                    <a:p>
                      <a:pPr algn="ctr"/>
                      <a:r>
                        <a:rPr lang="es-ES" sz="1400" dirty="0"/>
                        <a:t>120</a:t>
                      </a:r>
                    </a:p>
                  </a:txBody>
                  <a:tcPr/>
                </a:tc>
                <a:tc>
                  <a:txBody>
                    <a:bodyPr/>
                    <a:lstStyle/>
                    <a:p>
                      <a:pPr algn="ctr"/>
                      <a:r>
                        <a:rPr lang="es-ES" sz="1400" dirty="0"/>
                        <a:t>200</a:t>
                      </a:r>
                    </a:p>
                  </a:txBody>
                  <a:tcPr/>
                </a:tc>
                <a:tc>
                  <a:txBody>
                    <a:bodyPr/>
                    <a:lstStyle/>
                    <a:p>
                      <a:pPr algn="ctr"/>
                      <a:r>
                        <a:rPr lang="es-ES" sz="1400" dirty="0"/>
                        <a:t>100</a:t>
                      </a:r>
                    </a:p>
                  </a:txBody>
                  <a:tcPr/>
                </a:tc>
                <a:tc>
                  <a:txBody>
                    <a:bodyPr/>
                    <a:lstStyle/>
                    <a:p>
                      <a:pPr algn="ctr"/>
                      <a:r>
                        <a:rPr lang="es-ES" sz="1400" dirty="0"/>
                        <a:t>110</a:t>
                      </a:r>
                    </a:p>
                  </a:txBody>
                  <a:tcPr/>
                </a:tc>
                <a:extLst>
                  <a:ext uri="{0D108BD9-81ED-4DB2-BD59-A6C34878D82A}">
                    <a16:rowId xmlns:a16="http://schemas.microsoft.com/office/drawing/2014/main" val="1943459827"/>
                  </a:ext>
                </a:extLst>
              </a:tr>
              <a:tr h="370840">
                <a:tc>
                  <a:txBody>
                    <a:bodyPr/>
                    <a:lstStyle/>
                    <a:p>
                      <a:pPr algn="ctr"/>
                      <a:r>
                        <a:rPr lang="es-ES" sz="1400" dirty="0"/>
                        <a:t>03/2019</a:t>
                      </a:r>
                    </a:p>
                  </a:txBody>
                  <a:tcPr/>
                </a:tc>
                <a:tc>
                  <a:txBody>
                    <a:bodyPr/>
                    <a:lstStyle/>
                    <a:p>
                      <a:pPr algn="ctr"/>
                      <a:r>
                        <a:rPr lang="es-ES" sz="1400" dirty="0"/>
                        <a:t>?</a:t>
                      </a:r>
                    </a:p>
                  </a:txBody>
                  <a:tcPr/>
                </a:tc>
                <a:tc>
                  <a:txBody>
                    <a:bodyPr/>
                    <a:lstStyle/>
                    <a:p>
                      <a:pPr algn="ctr"/>
                      <a:r>
                        <a:rPr lang="es-ES" sz="1400" dirty="0"/>
                        <a:t>200</a:t>
                      </a:r>
                    </a:p>
                  </a:txBody>
                  <a:tcPr/>
                </a:tc>
                <a:tc>
                  <a:txBody>
                    <a:bodyPr/>
                    <a:lstStyle/>
                    <a:p>
                      <a:pPr algn="ctr"/>
                      <a:r>
                        <a:rPr lang="es-ES" sz="1400" dirty="0"/>
                        <a:t>100</a:t>
                      </a:r>
                    </a:p>
                  </a:txBody>
                  <a:tcPr/>
                </a:tc>
                <a:tc>
                  <a:txBody>
                    <a:bodyPr/>
                    <a:lstStyle/>
                    <a:p>
                      <a:pPr algn="ctr"/>
                      <a:r>
                        <a:rPr lang="es-ES" sz="1400" dirty="0"/>
                        <a:t>110</a:t>
                      </a:r>
                    </a:p>
                  </a:txBody>
                  <a:tcPr/>
                </a:tc>
                <a:tc>
                  <a:txBody>
                    <a:bodyPr/>
                    <a:lstStyle/>
                    <a:p>
                      <a:pPr algn="ctr"/>
                      <a:r>
                        <a:rPr lang="es-ES" sz="1400" dirty="0"/>
                        <a:t>125</a:t>
                      </a:r>
                    </a:p>
                  </a:txBody>
                  <a:tcPr/>
                </a:tc>
                <a:extLst>
                  <a:ext uri="{0D108BD9-81ED-4DB2-BD59-A6C34878D82A}">
                    <a16:rowId xmlns:a16="http://schemas.microsoft.com/office/drawing/2014/main" val="228255564"/>
                  </a:ext>
                </a:extLst>
              </a:tr>
            </a:tbl>
          </a:graphicData>
        </a:graphic>
      </p:graphicFrame>
    </p:spTree>
    <p:extLst>
      <p:ext uri="{BB962C8B-B14F-4D97-AF65-F5344CB8AC3E}">
        <p14:creationId xmlns:p14="http://schemas.microsoft.com/office/powerpoint/2010/main" val="286200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3.- Series temporales: </a:t>
            </a:r>
            <a:r>
              <a:rPr lang="es-ES" sz="2800" b="1" i="1" dirty="0" err="1">
                <a:solidFill>
                  <a:schemeClr val="bg1"/>
                </a:solidFill>
                <a:latin typeface="Georgia" charset="0"/>
              </a:rPr>
              <a:t>Value-Driven</a:t>
            </a:r>
            <a:endParaRPr lang="es-ES" sz="2800" b="1" i="1" dirty="0">
              <a:solidFill>
                <a:schemeClr val="bg1"/>
              </a:solidFill>
              <a:latin typeface="Georgia" charset="0"/>
            </a:endParaRPr>
          </a:p>
        </p:txBody>
      </p:sp>
      <p:sp>
        <p:nvSpPr>
          <p:cNvPr id="10" name="5 Rectángulo">
            <a:extLst>
              <a:ext uri="{FF2B5EF4-FFF2-40B4-BE49-F238E27FC236}">
                <a16:creationId xmlns:a16="http://schemas.microsoft.com/office/drawing/2014/main" id="{3C314128-1693-422D-8018-CA61F3CB3192}"/>
              </a:ext>
            </a:extLst>
          </p:cNvPr>
          <p:cNvSpPr/>
          <p:nvPr/>
        </p:nvSpPr>
        <p:spPr>
          <a:xfrm>
            <a:off x="477887" y="1972572"/>
            <a:ext cx="8712968" cy="2092881"/>
          </a:xfrm>
          <a:prstGeom prst="rect">
            <a:avLst/>
          </a:prstGeom>
        </p:spPr>
        <p:txBody>
          <a:bodyPr wrap="square">
            <a:spAutoFit/>
          </a:bodyPr>
          <a:lstStyle/>
          <a:p>
            <a:r>
              <a:rPr lang="es-ES" sz="2000" b="1" i="1" dirty="0">
                <a:solidFill>
                  <a:srgbClr val="C00000"/>
                </a:solidFill>
                <a:latin typeface="Georgia" pitchFamily="18" charset="0"/>
              </a:rPr>
              <a:t>Práctica 7.6</a:t>
            </a:r>
          </a:p>
          <a:p>
            <a:endParaRPr lang="es-ES" sz="2000" b="1" i="1" dirty="0">
              <a:solidFill>
                <a:srgbClr val="C00000"/>
              </a:solidFill>
              <a:latin typeface="Georgia" pitchFamily="18" charset="0"/>
            </a:endParaRPr>
          </a:p>
          <a:p>
            <a:pPr marL="285750" indent="-285750">
              <a:buFont typeface="Arial" panose="020B0604020202020204" pitchFamily="34" charset="0"/>
              <a:buChar char="•"/>
            </a:pPr>
            <a:r>
              <a:rPr lang="es-ES" dirty="0"/>
              <a:t>Predicción del precio de gasoil en una gasolinera, teniendo en cuentas las últimas 48h</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Usaremos </a:t>
            </a:r>
            <a:r>
              <a:rPr lang="es-ES" dirty="0" err="1"/>
              <a:t>RapidMiner</a:t>
            </a:r>
            <a:endParaRPr lang="es-ES" dirty="0"/>
          </a:p>
          <a:p>
            <a:pPr marL="742950" lvl="1" indent="-285750">
              <a:buFont typeface="Arial" panose="020B0604020202020204" pitchFamily="34" charset="0"/>
              <a:buChar char="•"/>
            </a:pPr>
            <a:endParaRPr lang="es-ES" dirty="0"/>
          </a:p>
        </p:txBody>
      </p:sp>
    </p:spTree>
    <p:extLst>
      <p:ext uri="{BB962C8B-B14F-4D97-AF65-F5344CB8AC3E}">
        <p14:creationId xmlns:p14="http://schemas.microsoft.com/office/powerpoint/2010/main" val="232166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4.- Series temporales: Multivariable</a:t>
            </a:r>
          </a:p>
        </p:txBody>
      </p:sp>
      <p:sp>
        <p:nvSpPr>
          <p:cNvPr id="10" name="5 Rectángulo">
            <a:extLst>
              <a:ext uri="{FF2B5EF4-FFF2-40B4-BE49-F238E27FC236}">
                <a16:creationId xmlns:a16="http://schemas.microsoft.com/office/drawing/2014/main" id="{3C314128-1693-422D-8018-CA61F3CB3192}"/>
              </a:ext>
            </a:extLst>
          </p:cNvPr>
          <p:cNvSpPr/>
          <p:nvPr/>
        </p:nvSpPr>
        <p:spPr>
          <a:xfrm>
            <a:off x="477887" y="1972572"/>
            <a:ext cx="8712968" cy="1261884"/>
          </a:xfrm>
          <a:prstGeom prst="rect">
            <a:avLst/>
          </a:prstGeom>
        </p:spPr>
        <p:txBody>
          <a:bodyPr wrap="square">
            <a:spAutoFit/>
          </a:bodyPr>
          <a:lstStyle/>
          <a:p>
            <a:r>
              <a:rPr lang="es-ES" sz="2000" b="1" i="1" dirty="0">
                <a:solidFill>
                  <a:srgbClr val="C00000"/>
                </a:solidFill>
                <a:latin typeface="Georgia" pitchFamily="18" charset="0"/>
              </a:rPr>
              <a:t>Diversos métodos</a:t>
            </a:r>
          </a:p>
          <a:p>
            <a:endParaRPr lang="es-ES" sz="2000" b="1" i="1" dirty="0">
              <a:solidFill>
                <a:srgbClr val="C00000"/>
              </a:solidFill>
              <a:latin typeface="Georgia" pitchFamily="18" charset="0"/>
            </a:endParaRPr>
          </a:p>
          <a:p>
            <a:pPr marL="285750" indent="-285750">
              <a:buFont typeface="Arial" panose="020B0604020202020204" pitchFamily="34" charset="0"/>
              <a:buChar char="•"/>
            </a:pPr>
            <a:r>
              <a:rPr lang="es-ES" dirty="0"/>
              <a:t>Cómo resolver un serie temporal multivariable (</a:t>
            </a:r>
            <a:r>
              <a:rPr lang="es-ES" dirty="0" err="1"/>
              <a:t>Multivariate</a:t>
            </a:r>
            <a:r>
              <a:rPr lang="es-ES" dirty="0"/>
              <a:t> Time Series – MVT)</a:t>
            </a:r>
          </a:p>
          <a:p>
            <a:pPr marL="742950" lvl="1" indent="-285750">
              <a:buFont typeface="Arial" panose="020B0604020202020204" pitchFamily="34" charset="0"/>
              <a:buChar char="•"/>
            </a:pPr>
            <a:endParaRPr lang="es-ES" dirty="0"/>
          </a:p>
        </p:txBody>
      </p:sp>
      <p:pic>
        <p:nvPicPr>
          <p:cNvPr id="2" name="Imagen 1">
            <a:extLst>
              <a:ext uri="{FF2B5EF4-FFF2-40B4-BE49-F238E27FC236}">
                <a16:creationId xmlns:a16="http://schemas.microsoft.com/office/drawing/2014/main" id="{F1926F14-3BA1-4149-8C56-03DBB21BE64D}"/>
              </a:ext>
            </a:extLst>
          </p:cNvPr>
          <p:cNvPicPr>
            <a:picLocks noChangeAspect="1"/>
          </p:cNvPicPr>
          <p:nvPr/>
        </p:nvPicPr>
        <p:blipFill>
          <a:blip r:embed="rId4"/>
          <a:stretch>
            <a:fillRect/>
          </a:stretch>
        </p:blipFill>
        <p:spPr>
          <a:xfrm>
            <a:off x="899592" y="3158562"/>
            <a:ext cx="1884822" cy="2568402"/>
          </a:xfrm>
          <a:prstGeom prst="rect">
            <a:avLst/>
          </a:prstGeom>
        </p:spPr>
      </p:pic>
      <p:pic>
        <p:nvPicPr>
          <p:cNvPr id="5" name="Imagen 4">
            <a:extLst>
              <a:ext uri="{FF2B5EF4-FFF2-40B4-BE49-F238E27FC236}">
                <a16:creationId xmlns:a16="http://schemas.microsoft.com/office/drawing/2014/main" id="{1D87FD71-26D4-4DF9-94A4-8D785FE84CFE}"/>
              </a:ext>
            </a:extLst>
          </p:cNvPr>
          <p:cNvPicPr>
            <a:picLocks noChangeAspect="1"/>
          </p:cNvPicPr>
          <p:nvPr/>
        </p:nvPicPr>
        <p:blipFill>
          <a:blip r:embed="rId5"/>
          <a:stretch>
            <a:fillRect/>
          </a:stretch>
        </p:blipFill>
        <p:spPr>
          <a:xfrm>
            <a:off x="3206119" y="3215600"/>
            <a:ext cx="5102523" cy="2328980"/>
          </a:xfrm>
          <a:prstGeom prst="rect">
            <a:avLst/>
          </a:prstGeom>
        </p:spPr>
      </p:pic>
      <p:sp>
        <p:nvSpPr>
          <p:cNvPr id="6" name="CuadroTexto 5">
            <a:extLst>
              <a:ext uri="{FF2B5EF4-FFF2-40B4-BE49-F238E27FC236}">
                <a16:creationId xmlns:a16="http://schemas.microsoft.com/office/drawing/2014/main" id="{1D06A81E-1ECF-4657-A88A-4555383ECE5E}"/>
              </a:ext>
            </a:extLst>
          </p:cNvPr>
          <p:cNvSpPr txBox="1"/>
          <p:nvPr/>
        </p:nvSpPr>
        <p:spPr>
          <a:xfrm>
            <a:off x="1060378" y="5732644"/>
            <a:ext cx="1563249" cy="369332"/>
          </a:xfrm>
          <a:prstGeom prst="rect">
            <a:avLst/>
          </a:prstGeom>
          <a:noFill/>
        </p:spPr>
        <p:txBody>
          <a:bodyPr wrap="none" rtlCol="0">
            <a:spAutoFit/>
          </a:bodyPr>
          <a:lstStyle/>
          <a:p>
            <a:pPr algn="r"/>
            <a:r>
              <a:rPr lang="es-ES" dirty="0" err="1">
                <a:latin typeface="Courier New" panose="02070309020205020404" pitchFamily="49" charset="0"/>
                <a:cs typeface="Courier New" panose="02070309020205020404" pitchFamily="49" charset="0"/>
              </a:rPr>
              <a:t>Univariate</a:t>
            </a:r>
            <a:endParaRPr lang="es-ES" dirty="0">
              <a:latin typeface="Courier New" panose="02070309020205020404" pitchFamily="49" charset="0"/>
              <a:cs typeface="Courier New" panose="02070309020205020404" pitchFamily="49" charset="0"/>
            </a:endParaRPr>
          </a:p>
        </p:txBody>
      </p:sp>
      <p:sp>
        <p:nvSpPr>
          <p:cNvPr id="11" name="CuadroTexto 10">
            <a:extLst>
              <a:ext uri="{FF2B5EF4-FFF2-40B4-BE49-F238E27FC236}">
                <a16:creationId xmlns:a16="http://schemas.microsoft.com/office/drawing/2014/main" id="{A23A67D4-185C-47E9-94B9-AEC8F10DDEF0}"/>
              </a:ext>
            </a:extLst>
          </p:cNvPr>
          <p:cNvSpPr txBox="1"/>
          <p:nvPr/>
        </p:nvSpPr>
        <p:spPr>
          <a:xfrm>
            <a:off x="4558655" y="5555142"/>
            <a:ext cx="1838965" cy="369332"/>
          </a:xfrm>
          <a:prstGeom prst="rect">
            <a:avLst/>
          </a:prstGeom>
          <a:noFill/>
        </p:spPr>
        <p:txBody>
          <a:bodyPr wrap="none" rtlCol="0">
            <a:spAutoFit/>
          </a:bodyPr>
          <a:lstStyle/>
          <a:p>
            <a:pPr algn="r"/>
            <a:r>
              <a:rPr lang="es-ES" dirty="0" err="1">
                <a:latin typeface="Courier New" panose="02070309020205020404" pitchFamily="49" charset="0"/>
                <a:cs typeface="Courier New" panose="02070309020205020404" pitchFamily="49" charset="0"/>
              </a:rPr>
              <a:t>Multivariate</a:t>
            </a:r>
            <a:endParaRPr lang="es-E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0155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4.- Series temporales: Multivariable</a:t>
            </a:r>
          </a:p>
        </p:txBody>
      </p:sp>
      <p:sp>
        <p:nvSpPr>
          <p:cNvPr id="10" name="5 Rectángulo">
            <a:extLst>
              <a:ext uri="{FF2B5EF4-FFF2-40B4-BE49-F238E27FC236}">
                <a16:creationId xmlns:a16="http://schemas.microsoft.com/office/drawing/2014/main" id="{3C314128-1693-422D-8018-CA61F3CB3192}"/>
              </a:ext>
            </a:extLst>
          </p:cNvPr>
          <p:cNvSpPr/>
          <p:nvPr/>
        </p:nvSpPr>
        <p:spPr>
          <a:xfrm>
            <a:off x="477887" y="1972572"/>
            <a:ext cx="8712968" cy="4031873"/>
          </a:xfrm>
          <a:prstGeom prst="rect">
            <a:avLst/>
          </a:prstGeom>
        </p:spPr>
        <p:txBody>
          <a:bodyPr wrap="square">
            <a:spAutoFit/>
          </a:bodyPr>
          <a:lstStyle/>
          <a:p>
            <a:r>
              <a:rPr lang="es-ES" sz="2000" b="1" i="1" dirty="0">
                <a:solidFill>
                  <a:srgbClr val="C00000"/>
                </a:solidFill>
                <a:latin typeface="Georgia" pitchFamily="18" charset="0"/>
              </a:rPr>
              <a:t>Diversos métodos</a:t>
            </a:r>
          </a:p>
          <a:p>
            <a:endParaRPr lang="es-ES" sz="2000" b="1" i="1" dirty="0">
              <a:solidFill>
                <a:srgbClr val="C00000"/>
              </a:solidFill>
              <a:latin typeface="Georgia" pitchFamily="18" charset="0"/>
            </a:endParaRPr>
          </a:p>
          <a:p>
            <a:pPr marL="285750" indent="-285750">
              <a:buFont typeface="Arial" panose="020B0604020202020204" pitchFamily="34" charset="0"/>
              <a:buChar char="•"/>
            </a:pPr>
            <a:r>
              <a:rPr lang="es-ES" dirty="0"/>
              <a:t>VAR (estadístico)</a:t>
            </a:r>
          </a:p>
          <a:p>
            <a:pPr marL="742950" lvl="1" indent="-285750">
              <a:buFont typeface="Arial" panose="020B0604020202020204" pitchFamily="34" charset="0"/>
              <a:buChar char="•"/>
            </a:pPr>
            <a:r>
              <a:rPr lang="es-ES" dirty="0">
                <a:hlinkClick r:id="rId4"/>
              </a:rPr>
              <a:t>https://www.analyticsvidhya.com/blog/2018/09/multivariate-time-series-guide-forecasting-modeling-python-codes/</a:t>
            </a:r>
            <a:endParaRPr lang="es-ES" dirty="0"/>
          </a:p>
          <a:p>
            <a:pPr marL="742950" lvl="1"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Algoritmos supervisados de regresión</a:t>
            </a:r>
          </a:p>
          <a:p>
            <a:pPr marL="742950" lvl="1"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LSTM (Deep </a:t>
            </a:r>
            <a:r>
              <a:rPr lang="es-ES" dirty="0" err="1"/>
              <a:t>Learning</a:t>
            </a:r>
            <a:r>
              <a:rPr lang="es-ES" dirty="0"/>
              <a:t>)</a:t>
            </a:r>
          </a:p>
          <a:p>
            <a:pPr marL="742950" lvl="1" indent="-285750">
              <a:buFont typeface="Arial" panose="020B0604020202020204" pitchFamily="34" charset="0"/>
              <a:buChar char="•"/>
            </a:pPr>
            <a:r>
              <a:rPr lang="es-ES" dirty="0">
                <a:hlinkClick r:id="rId5"/>
              </a:rPr>
              <a:t>https://machinelearningmastery.com/multivariate-time-series-forecasting-lstms-keras/</a:t>
            </a:r>
            <a:endParaRPr lang="es-ES" dirty="0"/>
          </a:p>
          <a:p>
            <a:pPr marL="742950" lvl="1"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Ideas de aplicación en negocios?</a:t>
            </a:r>
          </a:p>
          <a:p>
            <a:pPr marL="285750" indent="-285750">
              <a:buFont typeface="Arial" panose="020B0604020202020204" pitchFamily="34" charset="0"/>
              <a:buChar char="•"/>
            </a:pPr>
            <a:endParaRPr lang="es-ES" dirty="0"/>
          </a:p>
        </p:txBody>
      </p:sp>
    </p:spTree>
    <p:extLst>
      <p:ext uri="{BB962C8B-B14F-4D97-AF65-F5344CB8AC3E}">
        <p14:creationId xmlns:p14="http://schemas.microsoft.com/office/powerpoint/2010/main" val="831773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5.- Series temporales: </a:t>
            </a:r>
            <a:r>
              <a:rPr lang="es-ES" sz="2800" b="1" i="1" dirty="0" err="1">
                <a:solidFill>
                  <a:schemeClr val="bg1"/>
                </a:solidFill>
                <a:latin typeface="Georgia" charset="0"/>
              </a:rPr>
              <a:t>Tips</a:t>
            </a:r>
            <a:r>
              <a:rPr lang="es-ES" sz="2800" b="1" i="1" dirty="0">
                <a:solidFill>
                  <a:schemeClr val="bg1"/>
                </a:solidFill>
                <a:latin typeface="Georgia" charset="0"/>
              </a:rPr>
              <a:t> &amp; </a:t>
            </a:r>
            <a:r>
              <a:rPr lang="es-ES" sz="2800" b="1" i="1" dirty="0" err="1">
                <a:solidFill>
                  <a:schemeClr val="bg1"/>
                </a:solidFill>
                <a:latin typeface="Georgia" charset="0"/>
              </a:rPr>
              <a:t>Tricks</a:t>
            </a:r>
            <a:endParaRPr lang="es-ES" sz="2800" b="1" i="1" dirty="0">
              <a:solidFill>
                <a:schemeClr val="bg1"/>
              </a:solidFill>
              <a:latin typeface="Georgia" charset="0"/>
            </a:endParaRPr>
          </a:p>
        </p:txBody>
      </p:sp>
      <p:sp>
        <p:nvSpPr>
          <p:cNvPr id="10" name="5 Rectángulo">
            <a:extLst>
              <a:ext uri="{FF2B5EF4-FFF2-40B4-BE49-F238E27FC236}">
                <a16:creationId xmlns:a16="http://schemas.microsoft.com/office/drawing/2014/main" id="{3C314128-1693-422D-8018-CA61F3CB3192}"/>
              </a:ext>
            </a:extLst>
          </p:cNvPr>
          <p:cNvSpPr/>
          <p:nvPr/>
        </p:nvSpPr>
        <p:spPr>
          <a:xfrm>
            <a:off x="477888" y="1972572"/>
            <a:ext cx="8342584" cy="4031873"/>
          </a:xfrm>
          <a:prstGeom prst="rect">
            <a:avLst/>
          </a:prstGeom>
        </p:spPr>
        <p:txBody>
          <a:bodyPr wrap="square">
            <a:spAutoFit/>
          </a:bodyPr>
          <a:lstStyle/>
          <a:p>
            <a:r>
              <a:rPr lang="es-ES" sz="2000" b="1" i="1">
                <a:solidFill>
                  <a:srgbClr val="C00000"/>
                </a:solidFill>
                <a:latin typeface="Georgia" pitchFamily="18" charset="0"/>
              </a:rPr>
              <a:t>Definición </a:t>
            </a:r>
            <a:r>
              <a:rPr lang="es-ES" sz="2000" b="1" i="1" dirty="0">
                <a:solidFill>
                  <a:srgbClr val="C00000"/>
                </a:solidFill>
                <a:latin typeface="Georgia" pitchFamily="18" charset="0"/>
              </a:rPr>
              <a:t>de </a:t>
            </a:r>
            <a:r>
              <a:rPr lang="es-ES" sz="2000" b="1" i="1">
                <a:solidFill>
                  <a:srgbClr val="C00000"/>
                </a:solidFill>
                <a:latin typeface="Georgia" pitchFamily="18" charset="0"/>
              </a:rPr>
              <a:t>la predicción</a:t>
            </a:r>
            <a:endParaRPr lang="es-ES" sz="2000" b="1" i="1" dirty="0">
              <a:solidFill>
                <a:srgbClr val="C00000"/>
              </a:solidFill>
              <a:latin typeface="Georgia" pitchFamily="18" charset="0"/>
            </a:endParaRPr>
          </a:p>
          <a:p>
            <a:endParaRPr lang="es-ES" sz="2000" b="1" i="1" dirty="0">
              <a:solidFill>
                <a:srgbClr val="C00000"/>
              </a:solidFill>
              <a:latin typeface="Georgia" pitchFamily="18" charset="0"/>
            </a:endParaRPr>
          </a:p>
          <a:p>
            <a:r>
              <a:rPr lang="en-US" dirty="0" err="1">
                <a:latin typeface="Arial" panose="020B0604020202020204" pitchFamily="34" charset="0"/>
                <a:cs typeface="Arial" panose="020B0604020202020204" pitchFamily="34" charset="0"/>
              </a:rPr>
              <a:t>En</a:t>
            </a:r>
            <a:r>
              <a:rPr lang="en-US" dirty="0">
                <a:latin typeface="Arial" panose="020B0604020202020204" pitchFamily="34" charset="0"/>
                <a:cs typeface="Arial" panose="020B0604020202020204" pitchFamily="34" charset="0"/>
              </a:rPr>
              <a:t> un </a:t>
            </a:r>
            <a:r>
              <a:rPr lang="en-US" dirty="0" err="1">
                <a:latin typeface="Arial" panose="020B0604020202020204" pitchFamily="34" charset="0"/>
                <a:cs typeface="Arial" panose="020B0604020202020204" pitchFamily="34" charset="0"/>
              </a:rPr>
              <a:t>ámbito</a:t>
            </a:r>
            <a:r>
              <a:rPr lang="en-US" dirty="0">
                <a:latin typeface="Arial" panose="020B0604020202020204" pitchFamily="34" charset="0"/>
                <a:cs typeface="Arial" panose="020B0604020202020204" pitchFamily="34" charset="0"/>
              </a:rPr>
              <a:t> de </a:t>
            </a:r>
            <a:r>
              <a:rPr lang="en-US" dirty="0" err="1">
                <a:latin typeface="Arial" panose="020B0604020202020204" pitchFamily="34" charset="0"/>
                <a:cs typeface="Arial" panose="020B0604020202020204" pitchFamily="34" charset="0"/>
              </a:rPr>
              <a:t>ventas</a:t>
            </a:r>
            <a:r>
              <a:rPr lang="en-US" dirty="0">
                <a:latin typeface="Arial" panose="020B0604020202020204" pitchFamily="34" charset="0"/>
                <a:cs typeface="Arial" panose="020B0604020202020204" pitchFamily="34" charset="0"/>
              </a:rPr>
              <a:t> de </a:t>
            </a:r>
            <a:r>
              <a:rPr lang="en-US" dirty="0" err="1">
                <a:latin typeface="Arial" panose="020B0604020202020204" pitchFamily="34" charset="0"/>
                <a:cs typeface="Arial" panose="020B0604020202020204" pitchFamily="34" charset="0"/>
              </a:rPr>
              <a:t>productos</a:t>
            </a:r>
            <a:r>
              <a:rPr lang="en-US" dirty="0">
                <a:latin typeface="Arial" panose="020B0604020202020204" pitchFamily="34" charset="0"/>
                <a:cs typeface="Arial" panose="020B0604020202020204" pitchFamily="34" charset="0"/>
              </a:rPr>
              <a:t>:</a:t>
            </a:r>
          </a:p>
          <a:p>
            <a:pPr marL="742950" lvl="1" indent="-285750">
              <a:buFont typeface="Arial" pitchFamily="34" charset="0"/>
              <a:buChar char="•"/>
            </a:pPr>
            <a:endParaRPr lang="es-ES" dirty="0"/>
          </a:p>
          <a:p>
            <a:pPr marL="742950" lvl="1" indent="-285750">
              <a:buFont typeface="Arial" pitchFamily="34" charset="0"/>
              <a:buChar char="•"/>
            </a:pPr>
            <a:r>
              <a:rPr lang="es-ES" dirty="0"/>
              <a:t>Cada producto o grupos de productos?</a:t>
            </a:r>
          </a:p>
          <a:p>
            <a:pPr marL="742950" lvl="1" indent="-285750">
              <a:buFont typeface="Arial" pitchFamily="34" charset="0"/>
              <a:buChar char="•"/>
            </a:pPr>
            <a:endParaRPr lang="es-ES" dirty="0"/>
          </a:p>
          <a:p>
            <a:pPr marL="742950" lvl="1" indent="-285750">
              <a:buFont typeface="Arial" pitchFamily="34" charset="0"/>
              <a:buChar char="•"/>
            </a:pPr>
            <a:r>
              <a:rPr lang="es-ES" dirty="0"/>
              <a:t>Por punto de venta, o para los puntos de venta agrupados por región, o sólo ventas totales?</a:t>
            </a:r>
          </a:p>
          <a:p>
            <a:pPr marL="742950" lvl="1" indent="-285750">
              <a:buFont typeface="Arial" pitchFamily="34" charset="0"/>
              <a:buChar char="•"/>
            </a:pPr>
            <a:endParaRPr lang="es-ES" dirty="0"/>
          </a:p>
          <a:p>
            <a:pPr marL="742950" lvl="1" indent="-285750">
              <a:buFont typeface="Arial" pitchFamily="34" charset="0"/>
              <a:buChar char="•"/>
            </a:pPr>
            <a:r>
              <a:rPr lang="es-ES" dirty="0"/>
              <a:t>Datos semanales, mensuales o anuales?</a:t>
            </a:r>
          </a:p>
          <a:p>
            <a:pPr marL="742950" lvl="1" indent="-285750">
              <a:buFont typeface="Arial" pitchFamily="34" charset="0"/>
              <a:buChar char="•"/>
            </a:pPr>
            <a:endParaRPr lang="es-ES" dirty="0"/>
          </a:p>
          <a:p>
            <a:pPr marL="742950" lvl="1" indent="-285750">
              <a:buFont typeface="Arial" pitchFamily="34" charset="0"/>
              <a:buChar char="•"/>
            </a:pPr>
            <a:r>
              <a:rPr lang="es-ES" dirty="0"/>
              <a:t>Con qué horizonte? Un mes por adelantado, un año o 10 años?</a:t>
            </a:r>
          </a:p>
          <a:p>
            <a:pPr marL="742950" lvl="1" indent="-285750">
              <a:buFont typeface="Arial" pitchFamily="34" charset="0"/>
              <a:buChar char="•"/>
            </a:pPr>
            <a:endParaRPr lang="es-ES" dirty="0"/>
          </a:p>
          <a:p>
            <a:pPr marL="742950" lvl="1" indent="-285750">
              <a:buFont typeface="Arial" pitchFamily="34" charset="0"/>
              <a:buChar char="•"/>
            </a:pPr>
            <a:r>
              <a:rPr lang="es-ES" dirty="0"/>
              <a:t>Con qué frecuencia?</a:t>
            </a:r>
          </a:p>
        </p:txBody>
      </p:sp>
    </p:spTree>
    <p:extLst>
      <p:ext uri="{BB962C8B-B14F-4D97-AF65-F5344CB8AC3E}">
        <p14:creationId xmlns:p14="http://schemas.microsoft.com/office/powerpoint/2010/main" val="12507971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6.- Resumen</a:t>
            </a:r>
          </a:p>
        </p:txBody>
      </p:sp>
      <p:sp>
        <p:nvSpPr>
          <p:cNvPr id="8" name="5 Rectángulo">
            <a:extLst>
              <a:ext uri="{FF2B5EF4-FFF2-40B4-BE49-F238E27FC236}">
                <a16:creationId xmlns:a16="http://schemas.microsoft.com/office/drawing/2014/main" id="{0E7A7350-1A9E-4996-8F60-8711602D5B23}"/>
              </a:ext>
            </a:extLst>
          </p:cNvPr>
          <p:cNvSpPr/>
          <p:nvPr/>
        </p:nvSpPr>
        <p:spPr>
          <a:xfrm>
            <a:off x="467544" y="1785005"/>
            <a:ext cx="8568952" cy="4524315"/>
          </a:xfrm>
          <a:prstGeom prst="rect">
            <a:avLst/>
          </a:prstGeom>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Serie temporal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Conceptos</a:t>
            </a:r>
            <a:endParaRPr lang="en-US" dirty="0"/>
          </a:p>
          <a:p>
            <a:pPr marL="742950" lvl="1" indent="-285750">
              <a:buFont typeface="Arial" panose="020B0604020202020204" pitchFamily="34" charset="0"/>
              <a:buChar char="•"/>
            </a:pPr>
            <a:r>
              <a:rPr lang="en-US" dirty="0" err="1"/>
              <a:t>Estacionalidad</a:t>
            </a:r>
            <a:endParaRPr lang="en-US" dirty="0"/>
          </a:p>
          <a:p>
            <a:pPr marL="742950" lvl="1" indent="-285750">
              <a:buFont typeface="Arial" panose="020B0604020202020204" pitchFamily="34" charset="0"/>
              <a:buChar char="•"/>
            </a:pPr>
            <a:r>
              <a:rPr lang="en-US" dirty="0" err="1"/>
              <a:t>Tendencia</a:t>
            </a:r>
            <a:endParaRPr lang="en-US" dirty="0"/>
          </a:p>
          <a:p>
            <a:pPr marL="742950" lvl="1" indent="-285750">
              <a:buFont typeface="Arial" panose="020B0604020202020204" pitchFamily="34" charset="0"/>
              <a:buChar char="•"/>
            </a:pPr>
            <a:r>
              <a:rPr lang="en-US" dirty="0"/>
              <a:t>Error</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Tipos</a:t>
            </a:r>
            <a:r>
              <a:rPr lang="en-US" dirty="0"/>
              <a:t> de series</a:t>
            </a:r>
          </a:p>
          <a:p>
            <a:pPr marL="742950" lvl="1" indent="-285750">
              <a:buFont typeface="Arial" panose="020B0604020202020204" pitchFamily="34" charset="0"/>
              <a:buChar char="•"/>
            </a:pPr>
            <a:r>
              <a:rPr lang="en-US" dirty="0"/>
              <a:t>Data-driven</a:t>
            </a:r>
          </a:p>
          <a:p>
            <a:pPr marL="1200150" lvl="2" indent="-285750">
              <a:buFont typeface="Arial" panose="020B0604020202020204" pitchFamily="34" charset="0"/>
              <a:buChar char="•"/>
            </a:pPr>
            <a:r>
              <a:rPr lang="en-US" dirty="0"/>
              <a:t>Exponential Smoothing</a:t>
            </a:r>
          </a:p>
          <a:p>
            <a:pPr marL="1200150" lvl="2" indent="-285750">
              <a:buFont typeface="Arial" panose="020B0604020202020204" pitchFamily="34" charset="0"/>
              <a:buChar char="•"/>
            </a:pPr>
            <a:r>
              <a:rPr lang="en-US" dirty="0"/>
              <a:t>Holt Winters: Debe ser </a:t>
            </a:r>
            <a:r>
              <a:rPr lang="en-US" dirty="0" err="1"/>
              <a:t>estacionaria</a:t>
            </a:r>
            <a:endParaRPr lang="en-US" dirty="0"/>
          </a:p>
          <a:p>
            <a:pPr marL="742950" lvl="1" indent="-285750">
              <a:buFont typeface="Arial" panose="020B0604020202020204" pitchFamily="34" charset="0"/>
              <a:buChar char="•"/>
            </a:pPr>
            <a:r>
              <a:rPr lang="en-US" dirty="0"/>
              <a:t>Value-driven</a:t>
            </a:r>
          </a:p>
          <a:p>
            <a:pPr marL="1200150" lvl="2" indent="-285750">
              <a:buFont typeface="Arial" panose="020B0604020202020204" pitchFamily="34" charset="0"/>
              <a:buChar char="•"/>
            </a:pPr>
            <a:r>
              <a:rPr lang="en-US" dirty="0"/>
              <a:t>ARIMA: Debe ser </a:t>
            </a:r>
            <a:r>
              <a:rPr lang="en-US" dirty="0" err="1"/>
              <a:t>estacionaria</a:t>
            </a:r>
            <a:endParaRPr lang="en-US" dirty="0"/>
          </a:p>
          <a:p>
            <a:pPr marL="1200150" lvl="2" indent="-285750">
              <a:buFont typeface="Arial" panose="020B0604020202020204" pitchFamily="34" charset="0"/>
              <a:buChar char="•"/>
            </a:pPr>
            <a:r>
              <a:rPr lang="en-US" dirty="0"/>
              <a:t>Linear Regression / Random Forest</a:t>
            </a:r>
          </a:p>
          <a:p>
            <a:pPr marL="742950" lvl="1" indent="-285750">
              <a:buFont typeface="Arial" panose="020B0604020202020204" pitchFamily="34" charset="0"/>
              <a:buChar char="•"/>
            </a:pPr>
            <a:r>
              <a:rPr lang="en-US" dirty="0"/>
              <a:t>Multivariable</a:t>
            </a:r>
          </a:p>
        </p:txBody>
      </p:sp>
    </p:spTree>
    <p:extLst>
      <p:ext uri="{BB962C8B-B14F-4D97-AF65-F5344CB8AC3E}">
        <p14:creationId xmlns:p14="http://schemas.microsoft.com/office/powerpoint/2010/main" val="4192229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1.- Series temporales</a:t>
            </a:r>
          </a:p>
        </p:txBody>
      </p:sp>
      <p:sp>
        <p:nvSpPr>
          <p:cNvPr id="10" name="5 Rectángulo">
            <a:extLst>
              <a:ext uri="{FF2B5EF4-FFF2-40B4-BE49-F238E27FC236}">
                <a16:creationId xmlns:a16="http://schemas.microsoft.com/office/drawing/2014/main" id="{3C314128-1693-422D-8018-CA61F3CB3192}"/>
              </a:ext>
            </a:extLst>
          </p:cNvPr>
          <p:cNvSpPr/>
          <p:nvPr/>
        </p:nvSpPr>
        <p:spPr>
          <a:xfrm>
            <a:off x="477888" y="1972572"/>
            <a:ext cx="8342584" cy="2893100"/>
          </a:xfrm>
          <a:prstGeom prst="rect">
            <a:avLst/>
          </a:prstGeom>
        </p:spPr>
        <p:txBody>
          <a:bodyPr wrap="square">
            <a:spAutoFit/>
          </a:bodyPr>
          <a:lstStyle/>
          <a:p>
            <a:r>
              <a:rPr lang="es-ES" sz="2000" b="1" i="1" dirty="0">
                <a:solidFill>
                  <a:srgbClr val="C00000"/>
                </a:solidFill>
                <a:latin typeface="Georgia" pitchFamily="18" charset="0"/>
              </a:rPr>
              <a:t>¿Con qué objetivo trabajar con series temporales?</a:t>
            </a:r>
          </a:p>
          <a:p>
            <a:pPr marL="285750" indent="-285750">
              <a:buFont typeface="Arial" pitchFamily="34" charset="0"/>
              <a:buChar char="•"/>
            </a:pPr>
            <a:endParaRPr lang="en-US" dirty="0">
              <a:latin typeface="Arial" panose="020B0604020202020204" pitchFamily="34" charset="0"/>
              <a:cs typeface="Arial" panose="020B0604020202020204" pitchFamily="34" charset="0"/>
            </a:endParaRPr>
          </a:p>
          <a:p>
            <a:r>
              <a:rPr lang="es-ES" dirty="0"/>
              <a:t>Para predicción de datos futuros =&gt; Qué tipo de predicción?</a:t>
            </a:r>
            <a:endParaRPr lang="es-ES" dirty="0">
              <a:latin typeface="Arial" panose="020B0604020202020204" pitchFamily="34" charset="0"/>
              <a:cs typeface="Arial" panose="020B0604020202020204" pitchFamily="34" charset="0"/>
            </a:endParaRPr>
          </a:p>
          <a:p>
            <a:endParaRPr lang="es-ES" dirty="0">
              <a:latin typeface="Arial" panose="020B0604020202020204" pitchFamily="34" charset="0"/>
              <a:cs typeface="Arial" panose="020B0604020202020204" pitchFamily="34" charset="0"/>
            </a:endParaRPr>
          </a:p>
          <a:p>
            <a:pPr marL="285750" indent="-285750">
              <a:buFont typeface="Arial" pitchFamily="34" charset="0"/>
              <a:buChar char="•"/>
            </a:pPr>
            <a:endParaRPr lang="es-ES" dirty="0">
              <a:latin typeface="Arial" panose="020B0604020202020204" pitchFamily="34" charset="0"/>
              <a:cs typeface="Arial" panose="020B0604020202020204" pitchFamily="34" charset="0"/>
            </a:endParaRPr>
          </a:p>
          <a:p>
            <a:pPr marL="285750" indent="-285750">
              <a:buFont typeface="Arial" pitchFamily="34" charset="0"/>
              <a:buChar char="•"/>
            </a:pPr>
            <a:endParaRPr lang="es-ES" dirty="0">
              <a:latin typeface="Arial" panose="020B0604020202020204" pitchFamily="34" charset="0"/>
              <a:cs typeface="Arial" panose="020B0604020202020204" pitchFamily="34" charset="0"/>
            </a:endParaRPr>
          </a:p>
          <a:p>
            <a:pPr marL="285750" indent="-285750">
              <a:buFont typeface="Arial" pitchFamily="34" charset="0"/>
              <a:buChar char="•"/>
            </a:pPr>
            <a:endParaRPr lang="es-ES" dirty="0">
              <a:latin typeface="Arial" panose="020B0604020202020204" pitchFamily="34" charset="0"/>
              <a:cs typeface="Arial" panose="020B0604020202020204" pitchFamily="34" charset="0"/>
            </a:endParaRPr>
          </a:p>
          <a:p>
            <a:pPr marL="285750" indent="-285750">
              <a:buFont typeface="Arial" pitchFamily="34" charset="0"/>
              <a:buChar char="•"/>
            </a:pPr>
            <a:endParaRPr lang="en-US" dirty="0">
              <a:latin typeface="Arial" panose="020B0604020202020204" pitchFamily="34" charset="0"/>
              <a:cs typeface="Arial" panose="020B0604020202020204" pitchFamily="34" charset="0"/>
            </a:endParaRPr>
          </a:p>
          <a:p>
            <a:pPr marL="285750" indent="-285750">
              <a:buFont typeface="Arial" pitchFamily="34" charset="0"/>
              <a:buChar char="•"/>
            </a:pPr>
            <a:endParaRPr lang="en-US" dirty="0">
              <a:latin typeface="Arial" panose="020B0604020202020204" pitchFamily="34" charset="0"/>
              <a:cs typeface="Arial" panose="020B0604020202020204" pitchFamily="34" charset="0"/>
            </a:endParaRPr>
          </a:p>
          <a:p>
            <a:pPr marL="285750" indent="-285750">
              <a:buFont typeface="Arial" pitchFamily="34" charset="0"/>
              <a:buChar char="•"/>
            </a:pPr>
            <a:endParaRPr lang="en-US"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380B38E8-2EAA-4B6E-A8FE-C58E0EB48DB3}"/>
              </a:ext>
            </a:extLst>
          </p:cNvPr>
          <p:cNvPicPr>
            <a:picLocks noChangeAspect="1"/>
          </p:cNvPicPr>
          <p:nvPr/>
        </p:nvPicPr>
        <p:blipFill>
          <a:blip r:embed="rId4"/>
          <a:stretch>
            <a:fillRect/>
          </a:stretch>
        </p:blipFill>
        <p:spPr>
          <a:xfrm>
            <a:off x="1745940" y="2996952"/>
            <a:ext cx="4644008" cy="2930092"/>
          </a:xfrm>
          <a:prstGeom prst="rect">
            <a:avLst/>
          </a:prstGeom>
        </p:spPr>
      </p:pic>
    </p:spTree>
    <p:extLst>
      <p:ext uri="{BB962C8B-B14F-4D97-AF65-F5344CB8AC3E}">
        <p14:creationId xmlns:p14="http://schemas.microsoft.com/office/powerpoint/2010/main" val="8106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1.- Series temporales</a:t>
            </a:r>
          </a:p>
        </p:txBody>
      </p:sp>
      <p:sp>
        <p:nvSpPr>
          <p:cNvPr id="10" name="5 Rectángulo">
            <a:extLst>
              <a:ext uri="{FF2B5EF4-FFF2-40B4-BE49-F238E27FC236}">
                <a16:creationId xmlns:a16="http://schemas.microsoft.com/office/drawing/2014/main" id="{3C314128-1693-422D-8018-CA61F3CB3192}"/>
              </a:ext>
            </a:extLst>
          </p:cNvPr>
          <p:cNvSpPr/>
          <p:nvPr/>
        </p:nvSpPr>
        <p:spPr>
          <a:xfrm>
            <a:off x="477888" y="1972572"/>
            <a:ext cx="8342584" cy="2923877"/>
          </a:xfrm>
          <a:prstGeom prst="rect">
            <a:avLst/>
          </a:prstGeom>
        </p:spPr>
        <p:txBody>
          <a:bodyPr wrap="square">
            <a:spAutoFit/>
          </a:bodyPr>
          <a:lstStyle/>
          <a:p>
            <a:r>
              <a:rPr lang="es-ES" sz="2000" b="1" i="1" dirty="0">
                <a:solidFill>
                  <a:srgbClr val="C00000"/>
                </a:solidFill>
                <a:latin typeface="Georgia" pitchFamily="18" charset="0"/>
              </a:rPr>
              <a:t>Diferencias entre serie temporal y método supervisado de regresión</a:t>
            </a:r>
          </a:p>
          <a:p>
            <a:pPr marL="285750" indent="-285750">
              <a:buFont typeface="Arial" pitchFamily="34" charset="0"/>
              <a:buChar char="•"/>
            </a:pPr>
            <a:endParaRPr lang="en-US" dirty="0">
              <a:latin typeface="Arial" panose="020B0604020202020204" pitchFamily="34" charset="0"/>
              <a:cs typeface="Arial" panose="020B0604020202020204" pitchFamily="34" charset="0"/>
            </a:endParaRPr>
          </a:p>
          <a:p>
            <a:pPr marL="742950" lvl="1" indent="-285750">
              <a:buFont typeface="Arial" pitchFamily="34" charset="0"/>
              <a:buChar char="•"/>
            </a:pPr>
            <a:r>
              <a:rPr lang="es-ES" dirty="0"/>
              <a:t>Supervisado de regresión</a:t>
            </a:r>
          </a:p>
          <a:p>
            <a:pPr marL="1200150" lvl="2" indent="-285750">
              <a:buFont typeface="Arial" pitchFamily="34" charset="0"/>
              <a:buChar char="•"/>
            </a:pPr>
            <a:r>
              <a:rPr lang="es-ES" dirty="0">
                <a:latin typeface="Arial" panose="020B0604020202020204" pitchFamily="34" charset="0"/>
                <a:cs typeface="Arial" panose="020B0604020202020204" pitchFamily="34" charset="0"/>
              </a:rPr>
              <a:t>No influye el factor tiempo</a:t>
            </a:r>
          </a:p>
          <a:p>
            <a:pPr marL="1200150" lvl="2" indent="-285750">
              <a:buFont typeface="Arial" pitchFamily="34" charset="0"/>
              <a:buChar char="•"/>
            </a:pPr>
            <a:endParaRPr lang="es-ES" dirty="0">
              <a:latin typeface="Arial" panose="020B0604020202020204" pitchFamily="34" charset="0"/>
              <a:cs typeface="Arial" panose="020B0604020202020204" pitchFamily="34" charset="0"/>
            </a:endParaRPr>
          </a:p>
          <a:p>
            <a:pPr marL="742950" lvl="1" indent="-285750">
              <a:buFont typeface="Arial" pitchFamily="34" charset="0"/>
              <a:buChar char="•"/>
            </a:pPr>
            <a:r>
              <a:rPr lang="es-ES" dirty="0">
                <a:latin typeface="Arial" panose="020B0604020202020204" pitchFamily="34" charset="0"/>
                <a:cs typeface="Arial" panose="020B0604020202020204" pitchFamily="34" charset="0"/>
              </a:rPr>
              <a:t>Serie temporal</a:t>
            </a:r>
          </a:p>
          <a:p>
            <a:pPr marL="1200150" lvl="2" indent="-285750">
              <a:buFont typeface="Arial" pitchFamily="34" charset="0"/>
              <a:buChar char="•"/>
            </a:pPr>
            <a:r>
              <a:rPr lang="es-ES" dirty="0">
                <a:latin typeface="Arial" panose="020B0604020202020204" pitchFamily="34" charset="0"/>
                <a:cs typeface="Arial" panose="020B0604020202020204" pitchFamily="34" charset="0"/>
              </a:rPr>
              <a:t>El factor tiempo (ordenado) es decisivo para las predicciones futuras</a:t>
            </a:r>
          </a:p>
          <a:p>
            <a:pPr marL="1200150" lvl="2" indent="-285750">
              <a:buFont typeface="Arial" pitchFamily="34" charset="0"/>
              <a:buChar char="•"/>
            </a:pPr>
            <a:r>
              <a:rPr lang="es-ES" dirty="0">
                <a:latin typeface="Arial" panose="020B0604020202020204" pitchFamily="34" charset="0"/>
                <a:cs typeface="Arial" panose="020B0604020202020204" pitchFamily="34" charset="0"/>
              </a:rPr>
              <a:t>Las series temporales son el método más antiguo de analítica predictiva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7718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1.- Series temporales</a:t>
            </a:r>
          </a:p>
        </p:txBody>
      </p:sp>
      <p:sp>
        <p:nvSpPr>
          <p:cNvPr id="10" name="5 Rectángulo">
            <a:extLst>
              <a:ext uri="{FF2B5EF4-FFF2-40B4-BE49-F238E27FC236}">
                <a16:creationId xmlns:a16="http://schemas.microsoft.com/office/drawing/2014/main" id="{3C314128-1693-422D-8018-CA61F3CB3192}"/>
              </a:ext>
            </a:extLst>
          </p:cNvPr>
          <p:cNvSpPr/>
          <p:nvPr/>
        </p:nvSpPr>
        <p:spPr>
          <a:xfrm>
            <a:off x="477888" y="1972572"/>
            <a:ext cx="6830416" cy="1785104"/>
          </a:xfrm>
          <a:prstGeom prst="rect">
            <a:avLst/>
          </a:prstGeom>
        </p:spPr>
        <p:txBody>
          <a:bodyPr wrap="square">
            <a:spAutoFit/>
          </a:bodyPr>
          <a:lstStyle/>
          <a:p>
            <a:r>
              <a:rPr lang="es-ES" sz="2000" b="1" i="1" dirty="0">
                <a:solidFill>
                  <a:srgbClr val="C00000"/>
                </a:solidFill>
                <a:latin typeface="Georgia" pitchFamily="18" charset="0"/>
              </a:rPr>
              <a:t>Aspectos a tener en cuenta en una serie temporal</a:t>
            </a:r>
          </a:p>
          <a:p>
            <a:pPr marL="285750" indent="-285750">
              <a:buFont typeface="Arial" pitchFamily="34" charset="0"/>
              <a:buChar char="•"/>
            </a:pPr>
            <a:endParaRPr lang="en-US" dirty="0">
              <a:latin typeface="Arial" panose="020B0604020202020204" pitchFamily="34" charset="0"/>
              <a:cs typeface="Arial" panose="020B0604020202020204" pitchFamily="34" charset="0"/>
            </a:endParaRPr>
          </a:p>
          <a:p>
            <a:pPr marL="285750" indent="-285750">
              <a:buFont typeface="Arial" pitchFamily="34" charset="0"/>
              <a:buChar char="•"/>
            </a:pPr>
            <a:r>
              <a:rPr lang="es-ES" b="1" dirty="0"/>
              <a:t>Estacionalidad</a:t>
            </a:r>
          </a:p>
          <a:p>
            <a:pPr marL="742950" lvl="1" indent="-285750">
              <a:buFont typeface="Arial" pitchFamily="34" charset="0"/>
              <a:buChar char="•"/>
            </a:pPr>
            <a:r>
              <a:rPr lang="es-ES" dirty="0"/>
              <a:t>Factores estacionales como la época del año o el día de la semana. La estacionalidad es siempre de una frecuencia fija y conocida</a:t>
            </a:r>
          </a:p>
        </p:txBody>
      </p:sp>
      <p:pic>
        <p:nvPicPr>
          <p:cNvPr id="5" name="Imagen 4">
            <a:extLst>
              <a:ext uri="{FF2B5EF4-FFF2-40B4-BE49-F238E27FC236}">
                <a16:creationId xmlns:a16="http://schemas.microsoft.com/office/drawing/2014/main" id="{3F6BF907-95A5-47A5-A4CA-9B2B2A870069}"/>
              </a:ext>
            </a:extLst>
          </p:cNvPr>
          <p:cNvPicPr>
            <a:picLocks noChangeAspect="1"/>
          </p:cNvPicPr>
          <p:nvPr/>
        </p:nvPicPr>
        <p:blipFill>
          <a:blip r:embed="rId4"/>
          <a:stretch>
            <a:fillRect/>
          </a:stretch>
        </p:blipFill>
        <p:spPr>
          <a:xfrm>
            <a:off x="2174408" y="3903846"/>
            <a:ext cx="3787071" cy="2189450"/>
          </a:xfrm>
          <a:prstGeom prst="rect">
            <a:avLst/>
          </a:prstGeom>
        </p:spPr>
      </p:pic>
    </p:spTree>
    <p:extLst>
      <p:ext uri="{BB962C8B-B14F-4D97-AF65-F5344CB8AC3E}">
        <p14:creationId xmlns:p14="http://schemas.microsoft.com/office/powerpoint/2010/main" val="1809272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1.- Series temporales</a:t>
            </a:r>
          </a:p>
        </p:txBody>
      </p:sp>
      <p:sp>
        <p:nvSpPr>
          <p:cNvPr id="10" name="5 Rectángulo">
            <a:extLst>
              <a:ext uri="{FF2B5EF4-FFF2-40B4-BE49-F238E27FC236}">
                <a16:creationId xmlns:a16="http://schemas.microsoft.com/office/drawing/2014/main" id="{3C314128-1693-422D-8018-CA61F3CB3192}"/>
              </a:ext>
            </a:extLst>
          </p:cNvPr>
          <p:cNvSpPr/>
          <p:nvPr/>
        </p:nvSpPr>
        <p:spPr>
          <a:xfrm>
            <a:off x="477888" y="1972572"/>
            <a:ext cx="6830416" cy="1508105"/>
          </a:xfrm>
          <a:prstGeom prst="rect">
            <a:avLst/>
          </a:prstGeom>
        </p:spPr>
        <p:txBody>
          <a:bodyPr wrap="square">
            <a:spAutoFit/>
          </a:bodyPr>
          <a:lstStyle/>
          <a:p>
            <a:r>
              <a:rPr lang="es-ES" sz="2000" b="1" i="1" dirty="0">
                <a:solidFill>
                  <a:srgbClr val="C00000"/>
                </a:solidFill>
                <a:latin typeface="Georgia" pitchFamily="18" charset="0"/>
              </a:rPr>
              <a:t>Aspectos a tener en cuenta en una serie temporal</a:t>
            </a:r>
          </a:p>
          <a:p>
            <a:pPr marL="285750" indent="-285750">
              <a:buFont typeface="Arial" pitchFamily="34" charset="0"/>
              <a:buChar char="•"/>
            </a:pPr>
            <a:endParaRPr lang="en-US" dirty="0">
              <a:latin typeface="Arial" panose="020B0604020202020204" pitchFamily="34" charset="0"/>
              <a:cs typeface="Arial" panose="020B0604020202020204" pitchFamily="34" charset="0"/>
            </a:endParaRPr>
          </a:p>
          <a:p>
            <a:pPr marL="285750" indent="-285750">
              <a:buFont typeface="Arial" pitchFamily="34" charset="0"/>
              <a:buChar char="•"/>
            </a:pPr>
            <a:r>
              <a:rPr lang="es-ES" b="1" dirty="0"/>
              <a:t>Tendencia</a:t>
            </a:r>
          </a:p>
          <a:p>
            <a:pPr marL="742950" lvl="1" indent="-285750">
              <a:buFont typeface="Arial" pitchFamily="34" charset="0"/>
              <a:buChar char="•"/>
            </a:pPr>
            <a:r>
              <a:rPr lang="es-ES" dirty="0"/>
              <a:t>Aumento o disminución a largo plazo en los datos. No tiene que ser lineal</a:t>
            </a:r>
          </a:p>
        </p:txBody>
      </p:sp>
      <p:pic>
        <p:nvPicPr>
          <p:cNvPr id="6" name="Imagen 5">
            <a:extLst>
              <a:ext uri="{FF2B5EF4-FFF2-40B4-BE49-F238E27FC236}">
                <a16:creationId xmlns:a16="http://schemas.microsoft.com/office/drawing/2014/main" id="{75298D2E-550E-4447-A5A1-997340095483}"/>
              </a:ext>
            </a:extLst>
          </p:cNvPr>
          <p:cNvPicPr>
            <a:picLocks noChangeAspect="1"/>
          </p:cNvPicPr>
          <p:nvPr/>
        </p:nvPicPr>
        <p:blipFill>
          <a:blip r:embed="rId4"/>
          <a:stretch>
            <a:fillRect/>
          </a:stretch>
        </p:blipFill>
        <p:spPr>
          <a:xfrm>
            <a:off x="2335921" y="3680433"/>
            <a:ext cx="4220925" cy="2513796"/>
          </a:xfrm>
          <a:prstGeom prst="rect">
            <a:avLst/>
          </a:prstGeom>
        </p:spPr>
      </p:pic>
    </p:spTree>
    <p:extLst>
      <p:ext uri="{BB962C8B-B14F-4D97-AF65-F5344CB8AC3E}">
        <p14:creationId xmlns:p14="http://schemas.microsoft.com/office/powerpoint/2010/main" val="1242062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4B7DF52-0C7C-4FAC-93A2-877734F2515C}"/>
              </a:ext>
            </a:extLst>
          </p:cNvPr>
          <p:cNvPicPr>
            <a:picLocks noChangeAspect="1"/>
          </p:cNvPicPr>
          <p:nvPr/>
        </p:nvPicPr>
        <p:blipFill>
          <a:blip r:embed="rId3"/>
          <a:stretch>
            <a:fillRect/>
          </a:stretch>
        </p:blipFill>
        <p:spPr>
          <a:xfrm>
            <a:off x="2971942" y="4293096"/>
            <a:ext cx="3461243" cy="1982765"/>
          </a:xfrm>
          <a:prstGeom prst="rect">
            <a:avLst/>
          </a:prstGeom>
        </p:spPr>
      </p:pic>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1.- Series temporales</a:t>
            </a:r>
          </a:p>
        </p:txBody>
      </p:sp>
      <p:sp>
        <p:nvSpPr>
          <p:cNvPr id="10" name="5 Rectángulo">
            <a:extLst>
              <a:ext uri="{FF2B5EF4-FFF2-40B4-BE49-F238E27FC236}">
                <a16:creationId xmlns:a16="http://schemas.microsoft.com/office/drawing/2014/main" id="{3C314128-1693-422D-8018-CA61F3CB3192}"/>
              </a:ext>
            </a:extLst>
          </p:cNvPr>
          <p:cNvSpPr/>
          <p:nvPr/>
        </p:nvSpPr>
        <p:spPr>
          <a:xfrm>
            <a:off x="477888" y="1972572"/>
            <a:ext cx="6830416" cy="2339102"/>
          </a:xfrm>
          <a:prstGeom prst="rect">
            <a:avLst/>
          </a:prstGeom>
        </p:spPr>
        <p:txBody>
          <a:bodyPr wrap="square">
            <a:spAutoFit/>
          </a:bodyPr>
          <a:lstStyle/>
          <a:p>
            <a:r>
              <a:rPr lang="es-ES" sz="2000" b="1" i="1" dirty="0">
                <a:solidFill>
                  <a:srgbClr val="C00000"/>
                </a:solidFill>
                <a:latin typeface="Georgia" pitchFamily="18" charset="0"/>
              </a:rPr>
              <a:t>Aspectos a tener en cuenta en una serie temporal</a:t>
            </a:r>
          </a:p>
          <a:p>
            <a:pPr marL="285750" indent="-285750">
              <a:buFont typeface="Arial" pitchFamily="34" charset="0"/>
              <a:buChar char="•"/>
            </a:pPr>
            <a:endParaRPr lang="en-US" dirty="0">
              <a:latin typeface="Arial" panose="020B0604020202020204" pitchFamily="34" charset="0"/>
              <a:cs typeface="Arial" panose="020B0604020202020204" pitchFamily="34" charset="0"/>
            </a:endParaRPr>
          </a:p>
          <a:p>
            <a:pPr marL="285750" indent="-285750">
              <a:buFont typeface="Arial" pitchFamily="34" charset="0"/>
              <a:buChar char="•"/>
            </a:pPr>
            <a:r>
              <a:rPr lang="es-ES" b="1" dirty="0"/>
              <a:t>Ciclicidad</a:t>
            </a:r>
          </a:p>
          <a:p>
            <a:pPr marL="742950" lvl="1" indent="-285750">
              <a:buFont typeface="Arial" pitchFamily="34" charset="0"/>
              <a:buChar char="•"/>
            </a:pPr>
            <a:r>
              <a:rPr lang="es-ES" dirty="0"/>
              <a:t>Los datos muestran subidas y bajadas que no son de una frecuencia fija. Estas fluctuaciones se deben generalmente a las condiciones económicas, y a menudo están relacionadas con el "ciclo económico". La duración de estas fluctuaciones suele ser de al menos 2 años.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16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44273" y="764704"/>
            <a:ext cx="8712968" cy="276999"/>
          </a:xfrm>
          <a:prstGeom prst="rect">
            <a:avLst/>
          </a:prstGeom>
          <a:noFill/>
        </p:spPr>
        <p:txBody>
          <a:bodyPr wrap="square" rtlCol="0">
            <a:spAutoFit/>
          </a:bodyPr>
          <a:lstStyle/>
          <a:p>
            <a:endParaRPr lang="es-ES" sz="1200" dirty="0">
              <a:latin typeface="Georgia" pitchFamily="18" charset="0"/>
            </a:endParaRPr>
          </a:p>
        </p:txBody>
      </p:sp>
      <p:sp>
        <p:nvSpPr>
          <p:cNvPr id="4" name="3 CuadroTexto"/>
          <p:cNvSpPr txBox="1"/>
          <p:nvPr/>
        </p:nvSpPr>
        <p:spPr>
          <a:xfrm>
            <a:off x="755576" y="764704"/>
            <a:ext cx="7776864" cy="1372683"/>
          </a:xfrm>
          <a:prstGeom prst="rect">
            <a:avLst/>
          </a:prstGeom>
          <a:noFill/>
        </p:spPr>
        <p:txBody>
          <a:bodyPr wrap="square" rtlCol="0">
            <a:spAutoFit/>
          </a:bodyPr>
          <a:lstStyle/>
          <a:p>
            <a:pPr marL="355600" indent="-355600" algn="just">
              <a:spcBef>
                <a:spcPct val="20000"/>
              </a:spcBef>
              <a:buClr>
                <a:schemeClr val="hlink"/>
              </a:buClr>
              <a:buSzPct val="50000"/>
            </a:pPr>
            <a:endParaRPr lang="es-ES" sz="1600" dirty="0">
              <a:latin typeface="Georgia" pitchFamily="18" charset="0"/>
            </a:endParaRPr>
          </a:p>
          <a:p>
            <a:pPr marL="355600" indent="-355600" algn="just">
              <a:spcBef>
                <a:spcPct val="20000"/>
              </a:spcBef>
              <a:buClr>
                <a:schemeClr val="hlink"/>
              </a:buClr>
              <a:buSzPct val="50000"/>
            </a:pPr>
            <a:r>
              <a:rPr lang="es-ES" sz="1600" dirty="0">
                <a:latin typeface="Georgia" pitchFamily="18" charset="0"/>
              </a:rPr>
              <a:t>	</a:t>
            </a:r>
          </a:p>
          <a:p>
            <a:r>
              <a:rPr lang="es-ES" sz="1600" dirty="0">
                <a:latin typeface="Georgia" pitchFamily="18" charset="0"/>
              </a:rPr>
              <a:t> </a:t>
            </a:r>
          </a:p>
          <a:p>
            <a:endParaRPr lang="es-ES" sz="1600" dirty="0">
              <a:latin typeface="Georgia" pitchFamily="18" charset="0"/>
            </a:endParaRPr>
          </a:p>
          <a:p>
            <a:endParaRPr lang="es-ES" sz="1600" dirty="0">
              <a:latin typeface="Georgia" pitchFamily="18" charset="0"/>
            </a:endParaRPr>
          </a:p>
        </p:txBody>
      </p:sp>
      <p:sp>
        <p:nvSpPr>
          <p:cNvPr id="8" name="7 CuadroTexto"/>
          <p:cNvSpPr txBox="1"/>
          <p:nvPr/>
        </p:nvSpPr>
        <p:spPr>
          <a:xfrm>
            <a:off x="4067944" y="163514"/>
            <a:ext cx="4896544" cy="369332"/>
          </a:xfrm>
          <a:prstGeom prst="rect">
            <a:avLst/>
          </a:prstGeom>
          <a:noFill/>
        </p:spPr>
        <p:txBody>
          <a:bodyPr wrap="square" rtlCol="0">
            <a:spAutoFit/>
          </a:bodyPr>
          <a:lstStyle/>
          <a:p>
            <a:pPr algn="r"/>
            <a:r>
              <a:rPr lang="es-ES" b="1" i="1" dirty="0">
                <a:solidFill>
                  <a:schemeClr val="bg1"/>
                </a:solidFill>
                <a:latin typeface="Georgia" pitchFamily="18" charset="0"/>
              </a:rPr>
              <a:t>Data </a:t>
            </a:r>
            <a:r>
              <a:rPr lang="es-ES" b="1" i="1" dirty="0" err="1">
                <a:solidFill>
                  <a:schemeClr val="bg1"/>
                </a:solidFill>
                <a:latin typeface="Georgia" pitchFamily="18" charset="0"/>
              </a:rPr>
              <a:t>Science</a:t>
            </a:r>
            <a:endParaRPr lang="es-ES" b="1" i="1" dirty="0">
              <a:solidFill>
                <a:schemeClr val="bg1"/>
              </a:solidFill>
              <a:latin typeface="Georgia" pitchFamily="18" charset="0"/>
            </a:endParaRPr>
          </a:p>
        </p:txBody>
      </p:sp>
      <p:pic>
        <p:nvPicPr>
          <p:cNvPr id="1026" name="Picture 2" descr="C:\Users\ujrf3a\Documents\03. DISSENYS\EAE Imatge\franja_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052736"/>
            <a:ext cx="8892771" cy="72008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4"/>
          <p:cNvSpPr>
            <a:spLocks noChangeArrowheads="1"/>
          </p:cNvSpPr>
          <p:nvPr/>
        </p:nvSpPr>
        <p:spPr bwMode="auto">
          <a:xfrm>
            <a:off x="323776" y="1177588"/>
            <a:ext cx="8496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800" b="1" i="1" dirty="0">
                <a:solidFill>
                  <a:schemeClr val="bg1"/>
                </a:solidFill>
                <a:latin typeface="Georgia" charset="0"/>
              </a:rPr>
              <a:t>1.- Series temporales</a:t>
            </a:r>
          </a:p>
        </p:txBody>
      </p:sp>
      <p:sp>
        <p:nvSpPr>
          <p:cNvPr id="10" name="5 Rectángulo">
            <a:extLst>
              <a:ext uri="{FF2B5EF4-FFF2-40B4-BE49-F238E27FC236}">
                <a16:creationId xmlns:a16="http://schemas.microsoft.com/office/drawing/2014/main" id="{3C314128-1693-422D-8018-CA61F3CB3192}"/>
              </a:ext>
            </a:extLst>
          </p:cNvPr>
          <p:cNvSpPr/>
          <p:nvPr/>
        </p:nvSpPr>
        <p:spPr>
          <a:xfrm>
            <a:off x="477888" y="1972572"/>
            <a:ext cx="8342584" cy="1261884"/>
          </a:xfrm>
          <a:prstGeom prst="rect">
            <a:avLst/>
          </a:prstGeom>
        </p:spPr>
        <p:txBody>
          <a:bodyPr wrap="square">
            <a:spAutoFit/>
          </a:bodyPr>
          <a:lstStyle/>
          <a:p>
            <a:r>
              <a:rPr lang="es-ES" sz="2000" b="1" i="1" dirty="0">
                <a:solidFill>
                  <a:srgbClr val="C00000"/>
                </a:solidFill>
                <a:latin typeface="Georgia" pitchFamily="18" charset="0"/>
              </a:rPr>
              <a:t>Pregunta</a:t>
            </a:r>
          </a:p>
          <a:p>
            <a:endParaRPr lang="es-ES" sz="2000" b="1" i="1" dirty="0">
              <a:solidFill>
                <a:srgbClr val="C00000"/>
              </a:solidFill>
              <a:latin typeface="Georgia" pitchFamily="18" charset="0"/>
            </a:endParaRPr>
          </a:p>
          <a:p>
            <a:r>
              <a:rPr lang="es-ES" dirty="0"/>
              <a:t>En las siguientes series temporales identifica estacionalidad, tendencia y ciclicidad</a:t>
            </a:r>
          </a:p>
        </p:txBody>
      </p:sp>
      <p:pic>
        <p:nvPicPr>
          <p:cNvPr id="2" name="Imagen 1">
            <a:extLst>
              <a:ext uri="{FF2B5EF4-FFF2-40B4-BE49-F238E27FC236}">
                <a16:creationId xmlns:a16="http://schemas.microsoft.com/office/drawing/2014/main" id="{2BE44999-F312-49B7-902C-780D318DEC3C}"/>
              </a:ext>
            </a:extLst>
          </p:cNvPr>
          <p:cNvPicPr>
            <a:picLocks noChangeAspect="1"/>
          </p:cNvPicPr>
          <p:nvPr/>
        </p:nvPicPr>
        <p:blipFill>
          <a:blip r:embed="rId4"/>
          <a:stretch>
            <a:fillRect/>
          </a:stretch>
        </p:blipFill>
        <p:spPr>
          <a:xfrm>
            <a:off x="1727684" y="3253590"/>
            <a:ext cx="4680520" cy="2839706"/>
          </a:xfrm>
          <a:prstGeom prst="rect">
            <a:avLst/>
          </a:prstGeom>
        </p:spPr>
      </p:pic>
    </p:spTree>
    <p:extLst>
      <p:ext uri="{BB962C8B-B14F-4D97-AF65-F5344CB8AC3E}">
        <p14:creationId xmlns:p14="http://schemas.microsoft.com/office/powerpoint/2010/main" val="2307292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r">
          <a:defRPr b="1" i="1" dirty="0" smtClean="0">
            <a:solidFill>
              <a:schemeClr val="bg1"/>
            </a:solidFill>
            <a:latin typeface="Georgia" pitchFamily="18" charset="0"/>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ate xmlns="a0661dc1-bc39-4022-8a91-54f4d9ab697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A88685077F02B54D96FA8189BD2E4F95" ma:contentTypeVersion="1" ma:contentTypeDescription="Crear nuevo documento." ma:contentTypeScope="" ma:versionID="3056c0859f739e3169b4423cdb78c11d">
  <xsd:schema xmlns:xsd="http://www.w3.org/2001/XMLSchema" xmlns:xs="http://www.w3.org/2001/XMLSchema" xmlns:p="http://schemas.microsoft.com/office/2006/metadata/properties" xmlns:ns2="a0661dc1-bc39-4022-8a91-54f4d9ab6974" targetNamespace="http://schemas.microsoft.com/office/2006/metadata/properties" ma:root="true" ma:fieldsID="5b127db40f900ffdd9d30e655c7faf2d" ns2:_="">
    <xsd:import namespace="a0661dc1-bc39-4022-8a91-54f4d9ab6974"/>
    <xsd:element name="properties">
      <xsd:complexType>
        <xsd:sequence>
          <xsd:element name="documentManagement">
            <xsd:complexType>
              <xsd:all>
                <xsd:element ref="ns2: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661dc1-bc39-4022-8a91-54f4d9ab6974" elementFormDefault="qualified">
    <xsd:import namespace="http://schemas.microsoft.com/office/2006/documentManagement/types"/>
    <xsd:import namespace="http://schemas.microsoft.com/office/infopath/2007/PartnerControls"/>
    <xsd:element name="Date" ma:index="8" nillable="true" ma:displayName="Date" ma:format="DateOnly" ma:internalName="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2907DB-C47A-4AA0-B164-8CE7FB8A67F6}">
  <ds:schemaRefs>
    <ds:schemaRef ds:uri="http://schemas.microsoft.com/office/2006/metadata/properties"/>
    <ds:schemaRef ds:uri="http://schemas.microsoft.com/office/infopath/2007/PartnerControls"/>
    <ds:schemaRef ds:uri="a0661dc1-bc39-4022-8a91-54f4d9ab6974"/>
  </ds:schemaRefs>
</ds:datastoreItem>
</file>

<file path=customXml/itemProps2.xml><?xml version="1.0" encoding="utf-8"?>
<ds:datastoreItem xmlns:ds="http://schemas.openxmlformats.org/officeDocument/2006/customXml" ds:itemID="{5141EA74-4F81-4F39-A12E-C06763873721}">
  <ds:schemaRefs>
    <ds:schemaRef ds:uri="http://schemas.microsoft.com/sharepoint/v3/contenttype/forms"/>
  </ds:schemaRefs>
</ds:datastoreItem>
</file>

<file path=customXml/itemProps3.xml><?xml version="1.0" encoding="utf-8"?>
<ds:datastoreItem xmlns:ds="http://schemas.openxmlformats.org/officeDocument/2006/customXml" ds:itemID="{CA0FCDA1-0110-4762-A2E2-86BC0D80EB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661dc1-bc39-4022-8a91-54f4d9ab69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61594</TotalTime>
  <Words>3308</Words>
  <Application>Microsoft Office PowerPoint</Application>
  <PresentationFormat>Presentación en pantalla (4:3)</PresentationFormat>
  <Paragraphs>655</Paragraphs>
  <Slides>36</Slides>
  <Notes>35</Notes>
  <HiddenSlides>1</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36</vt:i4>
      </vt:variant>
    </vt:vector>
  </HeadingPairs>
  <TitlesOfParts>
    <vt:vector size="41" baseType="lpstr">
      <vt:lpstr>Arial</vt:lpstr>
      <vt:lpstr>Calibri</vt:lpstr>
      <vt:lpstr>Courier New</vt:lpstr>
      <vt:lpstr>Georgia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 m</dc:creator>
  <cp:lastModifiedBy>Montse Llos</cp:lastModifiedBy>
  <cp:revision>644</cp:revision>
  <cp:lastPrinted>2018-09-10T09:02:19Z</cp:lastPrinted>
  <dcterms:created xsi:type="dcterms:W3CDTF">2012-05-08T07:51:25Z</dcterms:created>
  <dcterms:modified xsi:type="dcterms:W3CDTF">2020-03-12T17:07:46Z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0x010100A88685077F02B54D96FA8189BD2E4F95</vt:lpwstr>
  </property>
</Properties>
</file>