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1" r:id="rId3"/>
    <p:sldMasterId id="2147483677" r:id="rId4"/>
  </p:sldMasterIdLst>
  <p:notesMasterIdLst>
    <p:notesMasterId r:id="rId32"/>
  </p:notesMasterIdLst>
  <p:handoutMasterIdLst>
    <p:handoutMasterId r:id="rId33"/>
  </p:handoutMasterIdLst>
  <p:sldIdLst>
    <p:sldId id="274" r:id="rId5"/>
    <p:sldId id="460" r:id="rId6"/>
    <p:sldId id="461" r:id="rId7"/>
    <p:sldId id="462" r:id="rId8"/>
    <p:sldId id="463" r:id="rId9"/>
    <p:sldId id="482" r:id="rId10"/>
    <p:sldId id="464" r:id="rId11"/>
    <p:sldId id="466" r:id="rId12"/>
    <p:sldId id="483" r:id="rId13"/>
    <p:sldId id="467" r:id="rId14"/>
    <p:sldId id="484" r:id="rId15"/>
    <p:sldId id="468" r:id="rId16"/>
    <p:sldId id="470" r:id="rId17"/>
    <p:sldId id="469" r:id="rId18"/>
    <p:sldId id="471" r:id="rId19"/>
    <p:sldId id="473" r:id="rId20"/>
    <p:sldId id="474" r:id="rId21"/>
    <p:sldId id="475" r:id="rId22"/>
    <p:sldId id="476" r:id="rId23"/>
    <p:sldId id="478" r:id="rId24"/>
    <p:sldId id="479" r:id="rId25"/>
    <p:sldId id="480" r:id="rId26"/>
    <p:sldId id="481" r:id="rId27"/>
    <p:sldId id="417" r:id="rId28"/>
    <p:sldId id="486" r:id="rId29"/>
    <p:sldId id="419" r:id="rId30"/>
    <p:sldId id="487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53" autoAdjust="0"/>
    <p:restoredTop sz="94533" autoAdjust="0"/>
  </p:normalViewPr>
  <p:slideViewPr>
    <p:cSldViewPr>
      <p:cViewPr varScale="1">
        <p:scale>
          <a:sx n="71" d="100"/>
          <a:sy n="71" d="100"/>
        </p:scale>
        <p:origin x="-284" y="-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65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242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7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462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 smtClean="0"/>
              <a:t>Source code box</a:t>
            </a:r>
          </a:p>
          <a:p>
            <a:pPr marL="0" lvl="0"/>
            <a:r>
              <a:rPr lang="en-US" noProof="1" smtClean="0"/>
              <a:t>…</a:t>
            </a:r>
          </a:p>
          <a:p>
            <a:pPr marL="0" lvl="0"/>
            <a:r>
              <a:rPr lang="en-US" noProof="1" smtClean="0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833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062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44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F1A2-7CDB-4DDE-B139-47E42D2ABB2A}" type="datetime1">
              <a:rPr lang="en-US" smtClean="0"/>
              <a:t>3/2/2016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6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7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4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654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809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72A9-4F4A-4A8F-BB10-38A094071E2D}" type="datetime1">
              <a:rPr lang="en-US" smtClean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  <p:sldLayoutId id="2147483670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123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0213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oftuni.bg/api/student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29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5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courses/javascript-applications/" TargetMode="External"/><Relationship Id="rId10" Type="http://schemas.openxmlformats.org/officeDocument/2006/relationships/image" Target="../media/image24.png"/><Relationship Id="rId19" Type="http://schemas.openxmlformats.org/officeDocument/2006/relationships/image" Target="../media/image28.png"/><Relationship Id="rId4" Type="http://schemas.openxmlformats.org/officeDocument/2006/relationships/image" Target="../media/image21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2" TargetMode="Externa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9.png"/><Relationship Id="rId1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58176" y="804090"/>
            <a:ext cx="7637377" cy="14057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Consuming Remote Data with JavaScript and REST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58176" y="2362200"/>
            <a:ext cx="7637377" cy="699338"/>
          </a:xfrm>
        </p:spPr>
        <p:txBody>
          <a:bodyPr>
            <a:normAutofit/>
          </a:bodyPr>
          <a:lstStyle/>
          <a:p>
            <a:r>
              <a:rPr lang="en-US" dirty="0" smtClean="0"/>
              <a:t>Making HTTP Requests with AJAX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13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615791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2" name="Picture 4" descr="http://www.mortware.com/wp-content/uploads/2013/05/it-servic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984" y="4223833"/>
            <a:ext cx="2006328" cy="200632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w3devcampus.com/wp-content/uploads/logoAndOther/logo_JavaScrip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4267199"/>
            <a:ext cx="1845045" cy="184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50618" y="3810000"/>
            <a:ext cx="2278271" cy="25002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740414" y="3859750"/>
            <a:ext cx="140312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JS Apps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Ready state tell us that the response has arrived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But what is the actual response type?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Remember HTTP status codes?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2XX</a:t>
            </a:r>
            <a:r>
              <a:rPr lang="en-US" sz="2600" dirty="0"/>
              <a:t> means the request is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successful</a:t>
            </a:r>
            <a:r>
              <a:rPr lang="en-US" sz="2600" dirty="0"/>
              <a:t> </a:t>
            </a:r>
            <a:endParaRPr lang="en-US" sz="2600" dirty="0" smtClean="0"/>
          </a:p>
          <a:p>
            <a:pPr lvl="2">
              <a:lnSpc>
                <a:spcPct val="100000"/>
              </a:lnSpc>
            </a:pP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4XX</a:t>
            </a:r>
            <a:r>
              <a:rPr lang="en-US" sz="2600" dirty="0" smtClean="0"/>
              <a:t> </a:t>
            </a:r>
            <a:r>
              <a:rPr lang="en-US" sz="2600" dirty="0"/>
              <a:t>and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5XX</a:t>
            </a:r>
            <a:r>
              <a:rPr lang="en-US" sz="2600" dirty="0"/>
              <a:t> mean something is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</a:rPr>
              <a:t>wrong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368424" y="4419600"/>
            <a:ext cx="9448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if (httpRequest.readyState === 4) {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statusType = Math.floor(httpRequest.status / 100);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if (statusType === 2) { … }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else { … }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}</a:t>
            </a:r>
            <a:endParaRPr lang="en-US" sz="2200" noProof="1">
              <a:solidFill>
                <a:srgbClr val="FBEEDC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313612" y="5674510"/>
            <a:ext cx="3113442" cy="788580"/>
          </a:xfrm>
          <a:prstGeom prst="wedgeRoundRectCallout">
            <a:avLst>
              <a:gd name="adj1" fmla="val -85680"/>
              <a:gd name="adj2" fmla="val -7110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Handles status 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codes: </a:t>
            </a: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200, 201, etc…</a:t>
            </a:r>
          </a:p>
        </p:txBody>
      </p:sp>
    </p:spTree>
    <p:extLst>
      <p:ext uri="{BB962C8B-B14F-4D97-AF65-F5344CB8AC3E}">
        <p14:creationId xmlns:p14="http://schemas.microsoft.com/office/powerpoint/2010/main" val="310413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953000"/>
            <a:ext cx="9959128" cy="820600"/>
          </a:xfrm>
        </p:spPr>
        <p:txBody>
          <a:bodyPr/>
          <a:lstStyle/>
          <a:p>
            <a:r>
              <a:rPr lang="en-GB" dirty="0" smtClean="0"/>
              <a:t>XMLHttpRequest – Status Codes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3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responseText</a:t>
            </a:r>
            <a:r>
              <a:rPr lang="en-US" dirty="0" smtClean="0"/>
              <a:t> property contains the body of the response</a:t>
            </a:r>
          </a:p>
          <a:p>
            <a:pPr lvl="1"/>
            <a:r>
              <a:rPr lang="en-US" dirty="0" smtClean="0"/>
              <a:t>When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readyState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responseText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contains a string with the data</a:t>
            </a:r>
          </a:p>
          <a:p>
            <a:pPr lvl="1"/>
            <a:r>
              <a:rPr lang="en-US" dirty="0" smtClean="0"/>
              <a:t>Based on the value of the Accept HTTP header it is in format HTML, XML, JSON or plain text</a:t>
            </a:r>
          </a:p>
          <a:p>
            <a:pPr lvl="1"/>
            <a:r>
              <a:rPr lang="en-US" dirty="0" smtClean="0"/>
              <a:t>Must be parsed to the correct data format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the Response</a:t>
            </a:r>
          </a:p>
        </p:txBody>
      </p:sp>
    </p:spTree>
    <p:extLst>
      <p:ext uri="{BB962C8B-B14F-4D97-AF65-F5344CB8AC3E}">
        <p14:creationId xmlns:p14="http://schemas.microsoft.com/office/powerpoint/2010/main" val="83894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HTTP Request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r>
              <a:rPr lang="en-US" dirty="0" smtClean="0"/>
              <a:t> creates a HTTP request with default characteristics</a:t>
            </a:r>
          </a:p>
          <a:p>
            <a:pPr lvl="1"/>
            <a:r>
              <a:rPr lang="en-US" dirty="0" smtClean="0"/>
              <a:t>The HTTP method is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Content-Type and Accept have different values based on the client</a:t>
            </a:r>
          </a:p>
          <a:p>
            <a:pPr lvl="1"/>
            <a:r>
              <a:rPr lang="en-US" dirty="0" smtClean="0"/>
              <a:t>HTTP body is empty (NULL)</a:t>
            </a:r>
          </a:p>
          <a:p>
            <a:r>
              <a:rPr lang="en-US" dirty="0" smtClean="0"/>
              <a:t>All of these can be customized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5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set an HTTP header on the request use: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httpRequest.setRequestHeader(header, value)</a:t>
            </a:r>
          </a:p>
          <a:p>
            <a:pPr lvl="2"/>
            <a:r>
              <a:rPr lang="en-US" dirty="0" smtClean="0"/>
              <a:t>After the request is open</a:t>
            </a:r>
          </a:p>
          <a:p>
            <a:pPr lvl="2"/>
            <a:r>
              <a:rPr lang="en-US" dirty="0" smtClean="0"/>
              <a:t>And before the request is sent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smtClean="0"/>
              <a:t>an HTTP </a:t>
            </a:r>
            <a:r>
              <a:rPr lang="en-US" dirty="0"/>
              <a:t>Request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36612" y="3954487"/>
            <a:ext cx="10515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httpRequest.open(</a:t>
            </a:r>
            <a:r>
              <a:rPr lang="en-GB" sz="2200" noProof="1" smtClean="0">
                <a:solidFill>
                  <a:schemeClr val="tx2">
                    <a:lumMod val="75000"/>
                  </a:schemeClr>
                </a:solidFill>
              </a:rPr>
              <a:t>httpMethod</a:t>
            </a:r>
            <a:r>
              <a:rPr lang="en-US" sz="2200" noProof="1" smtClean="0">
                <a:solidFill>
                  <a:srgbClr val="FBEEDC"/>
                </a:solidFill>
              </a:rPr>
              <a:t>,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endpointUrl</a:t>
            </a:r>
            <a:r>
              <a:rPr lang="en-US" sz="2200" noProof="1" smtClean="0">
                <a:solidFill>
                  <a:srgbClr val="FBEEDC"/>
                </a:solidFill>
              </a:rPr>
              <a:t>,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en-US" sz="2200" noProof="1" smtClean="0">
                <a:solidFill>
                  <a:srgbClr val="FBEEDC"/>
                </a:solidFill>
              </a:rPr>
              <a:t>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httpRequest.setRequestHeader('Content-type', 'application/json');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httpRequest.setRequestHeader('Accept', 'application/json');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httpRequest.send(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null</a:t>
            </a:r>
            <a:r>
              <a:rPr lang="en-US" sz="2200" noProof="1" smtClean="0">
                <a:solidFill>
                  <a:srgbClr val="FBEEDC"/>
                </a:solidFill>
              </a:rPr>
              <a:t>);</a:t>
            </a:r>
            <a:endParaRPr lang="en-US" sz="2200" noProof="1">
              <a:solidFill>
                <a:srgbClr val="FBEEDC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732212" y="5715000"/>
            <a:ext cx="3886200" cy="788580"/>
          </a:xfrm>
          <a:prstGeom prst="wedgeRoundRectCallout">
            <a:avLst>
              <a:gd name="adj1" fmla="val -42516"/>
              <a:gd name="adj2" fmla="val -10096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Can pass an JSON object or string as body of the request</a:t>
            </a:r>
          </a:p>
        </p:txBody>
      </p:sp>
    </p:spTree>
    <p:extLst>
      <p:ext uri="{BB962C8B-B14F-4D97-AF65-F5344CB8AC3E}">
        <p14:creationId xmlns:p14="http://schemas.microsoft.com/office/powerpoint/2010/main" val="39673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it will be nice is we can make something like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Or even better – working with promises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XHR Object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33788" y="1733504"/>
            <a:ext cx="10058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httpRequest.make({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url:"scripts/data.js",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type: "GET",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contentType: "application/json",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success: successCallback,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error: errorCallback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});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370012" y="4614208"/>
            <a:ext cx="10058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httpRequest.make({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url:"scripts/data.js",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type: "GET",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contentType: "application/json",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})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.then(successCallback, errorCallback);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931024" y="3058226"/>
            <a:ext cx="3886200" cy="1000592"/>
          </a:xfrm>
          <a:prstGeom prst="wedgeRoundRectCallout">
            <a:avLst>
              <a:gd name="adj1" fmla="val -78167"/>
              <a:gd name="adj2" fmla="val -1269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Executes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errorCallback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if the response is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unsuccessful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31024" y="2072693"/>
            <a:ext cx="3886200" cy="788580"/>
          </a:xfrm>
          <a:prstGeom prst="wedgeRoundRectCallout">
            <a:avLst>
              <a:gd name="adj1" fmla="val -77810"/>
              <a:gd name="adj2" fmla="val 7648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Executes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successCallback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if the response is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successful</a:t>
            </a:r>
          </a:p>
        </p:txBody>
      </p:sp>
    </p:spTree>
    <p:extLst>
      <p:ext uri="{BB962C8B-B14F-4D97-AF65-F5344CB8AC3E}">
        <p14:creationId xmlns:p14="http://schemas.microsoft.com/office/powerpoint/2010/main" val="322960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easier way of doing AJAX</a:t>
            </a:r>
            <a:endParaRPr lang="en-US" dirty="0"/>
          </a:p>
        </p:txBody>
      </p:sp>
      <p:pic>
        <p:nvPicPr>
          <p:cNvPr id="4" name="Picture 2" descr="http://www.henryalgus.com/wp-content/uploads/2014/09/23-01_jquery_ajax_ld_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484" y="1756816"/>
            <a:ext cx="7977928" cy="290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11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 has a functionality for creating HTTP requests</a:t>
            </a:r>
          </a:p>
          <a:p>
            <a:pPr lvl="1"/>
            <a:r>
              <a:rPr lang="en-US" dirty="0" smtClean="0"/>
              <a:t>A full support only for GET,  POST, PUT and DELETE methods</a:t>
            </a:r>
          </a:p>
          <a:p>
            <a:r>
              <a:rPr lang="en-US" dirty="0" smtClean="0"/>
              <a:t>jQuery AJAX methods: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jQuery.ajax([options])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jQuery.getJSON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([url], [success])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jQuery.postJSON([url], [success])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jQuery([selector]).load([url]);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120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jQuery.ajax()</a:t>
            </a:r>
            <a:r>
              <a:rPr lang="en-US" dirty="0" smtClean="0"/>
              <a:t> is the primary method for creating HTTP requests</a:t>
            </a:r>
          </a:p>
          <a:p>
            <a:pPr lvl="1"/>
            <a:r>
              <a:rPr lang="en-US" sz="2800" dirty="0"/>
              <a:t>The options parameter contains all the data about building a complete HTTP request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jQuery.ajax()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3624" y="3657600"/>
            <a:ext cx="10058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BEEDC"/>
                </a:solidFill>
              </a:rPr>
              <a:t>$.ajax</a:t>
            </a:r>
            <a:r>
              <a:rPr lang="en-US" sz="2400" dirty="0" smtClean="0">
                <a:solidFill>
                  <a:srgbClr val="FBEEDC"/>
                </a:solidFill>
              </a:rPr>
              <a:t>({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rgbClr val="FBEEDC"/>
                </a:solidFill>
              </a:rPr>
              <a:t>  type: method,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// GET, POST, PUT,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DELETE</a:t>
            </a:r>
            <a:endParaRPr lang="en-US" sz="2400" dirty="0">
              <a:solidFill>
                <a:srgbClr val="FBEEDC"/>
              </a:solidFill>
            </a:endParaRPr>
          </a:p>
          <a:p>
            <a:r>
              <a:rPr lang="en-US" sz="2400" dirty="0">
                <a:solidFill>
                  <a:srgbClr val="FBEEDC"/>
                </a:solidFill>
              </a:rPr>
              <a:t> </a:t>
            </a:r>
            <a:r>
              <a:rPr lang="en-US" sz="2400" dirty="0" smtClean="0">
                <a:solidFill>
                  <a:srgbClr val="FBEEDC"/>
                </a:solidFill>
              </a:rPr>
              <a:t> url</a:t>
            </a:r>
            <a:r>
              <a:rPr lang="en-US" sz="2400" dirty="0">
                <a:solidFill>
                  <a:srgbClr val="FBEEDC"/>
                </a:solidFill>
              </a:rPr>
              <a:t>: endpointUrl</a:t>
            </a:r>
            <a:r>
              <a:rPr lang="en-US" sz="2400" dirty="0" smtClean="0">
                <a:solidFill>
                  <a:srgbClr val="FBEEDC"/>
                </a:solidFill>
              </a:rPr>
              <a:t>,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http://softuni.bg/api/students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FBEEDC"/>
                </a:solidFill>
              </a:rPr>
              <a:t>data: data,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// { name: Pesho, age: 22 }   </a:t>
            </a:r>
          </a:p>
          <a:p>
            <a:r>
              <a:rPr lang="en-US" sz="2400" dirty="0" smtClean="0">
                <a:solidFill>
                  <a:srgbClr val="FBEEDC"/>
                </a:solidFill>
              </a:rPr>
              <a:t>  success</a:t>
            </a:r>
            <a:r>
              <a:rPr lang="en-US" sz="2400" dirty="0">
                <a:solidFill>
                  <a:srgbClr val="FBEEDC"/>
                </a:solidFill>
              </a:rPr>
              <a:t>: function(data</a:t>
            </a:r>
            <a:r>
              <a:rPr lang="en-US" sz="2400" dirty="0" smtClean="0">
                <a:solidFill>
                  <a:srgbClr val="FBEEDC"/>
                </a:solidFill>
              </a:rPr>
              <a:t>) {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// handle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success </a:t>
            </a:r>
            <a:r>
              <a:rPr lang="en-US" sz="2400" dirty="0">
                <a:solidFill>
                  <a:srgbClr val="FBEEDC"/>
                </a:solidFill>
              </a:rPr>
              <a:t>}</a:t>
            </a:r>
          </a:p>
          <a:p>
            <a:r>
              <a:rPr lang="en-US" sz="2400" dirty="0">
                <a:solidFill>
                  <a:srgbClr val="FBEEDC"/>
                </a:solidFill>
              </a:rPr>
              <a:t> </a:t>
            </a:r>
            <a:r>
              <a:rPr lang="en-US" sz="2400" dirty="0" smtClean="0">
                <a:solidFill>
                  <a:srgbClr val="FBEEDC"/>
                </a:solidFill>
              </a:rPr>
              <a:t> error</a:t>
            </a:r>
            <a:r>
              <a:rPr lang="en-US" sz="2400" dirty="0">
                <a:solidFill>
                  <a:srgbClr val="FBEEDC"/>
                </a:solidFill>
              </a:rPr>
              <a:t>: function(err) {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// handle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error </a:t>
            </a:r>
            <a:r>
              <a:rPr lang="en-US" sz="2400" dirty="0">
                <a:solidFill>
                  <a:srgbClr val="FBEEDC"/>
                </a:solidFill>
              </a:rPr>
              <a:t>}</a:t>
            </a:r>
          </a:p>
          <a:p>
            <a:r>
              <a:rPr lang="en-US" sz="2400" dirty="0">
                <a:solidFill>
                  <a:srgbClr val="FBEEDC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2225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jQuery.ajax()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083" y="2023270"/>
            <a:ext cx="6758730" cy="226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7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XMLHttpRequest (XHR)</a:t>
            </a:r>
          </a:p>
          <a:p>
            <a:pPr lvl="1"/>
            <a:r>
              <a:rPr lang="en-GB" dirty="0" smtClean="0"/>
              <a:t>Building a HTTP Request with XHR</a:t>
            </a:r>
          </a:p>
          <a:p>
            <a:pPr lvl="1"/>
            <a:r>
              <a:rPr lang="en-GB" dirty="0" smtClean="0"/>
              <a:t>Making requests with XHR</a:t>
            </a:r>
          </a:p>
          <a:p>
            <a:pPr lvl="1"/>
            <a:r>
              <a:rPr lang="en-GB" dirty="0" smtClean="0"/>
              <a:t>Consuming the response</a:t>
            </a:r>
          </a:p>
          <a:p>
            <a:r>
              <a:rPr lang="en-GB" dirty="0" smtClean="0"/>
              <a:t>jQuery AJAX</a:t>
            </a:r>
          </a:p>
          <a:p>
            <a:pPr lvl="1"/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jQuery.ajax()</a:t>
            </a:r>
          </a:p>
          <a:p>
            <a:pPr lvl="1"/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jQuery.getJSON()</a:t>
            </a:r>
          </a:p>
          <a:p>
            <a:pPr lvl="1"/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jQuery.post()</a:t>
            </a:r>
          </a:p>
          <a:p>
            <a:pPr lvl="1"/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jQuery.load()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7" name="Picture 6" descr="http://www.mmmeeja.com/gfx/blog/javascript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2412" y="4495800"/>
            <a:ext cx="2244371" cy="1683277"/>
          </a:xfrm>
          <a:prstGeom prst="roundRect">
            <a:avLst>
              <a:gd name="adj" fmla="val 428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211" y="1624512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Shortcut methods to make an HTTP requests with GET and POST HTTP method</a:t>
            </a:r>
          </a:p>
          <a:p>
            <a:pPr>
              <a:lnSpc>
                <a:spcPct val="95000"/>
              </a:lnSpc>
            </a:pPr>
            <a:r>
              <a:rPr lang="en-US" dirty="0"/>
              <a:t>Takes </a:t>
            </a:r>
            <a:r>
              <a:rPr lang="en-US" dirty="0" smtClean="0"/>
              <a:t>two parameters: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URL </a:t>
            </a:r>
            <a:r>
              <a:rPr lang="en-US" dirty="0"/>
              <a:t>of the </a:t>
            </a:r>
            <a:r>
              <a:rPr lang="en-US" dirty="0" smtClean="0"/>
              <a:t>resource </a:t>
            </a:r>
            <a:endParaRPr lang="en-US" dirty="0"/>
          </a:p>
          <a:p>
            <a:pPr lvl="1">
              <a:lnSpc>
                <a:spcPct val="95000"/>
              </a:lnSpc>
            </a:pPr>
            <a:r>
              <a:rPr lang="en-US" dirty="0" smtClean="0"/>
              <a:t>A </a:t>
            </a:r>
            <a:r>
              <a:rPr lang="en-US" dirty="0"/>
              <a:t>success callback</a:t>
            </a:r>
          </a:p>
          <a:p>
            <a:pPr>
              <a:lnSpc>
                <a:spcPct val="95000"/>
              </a:lnSpc>
            </a:pPr>
            <a:r>
              <a:rPr lang="en-US" dirty="0"/>
              <a:t>An error handler should be set as a promise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jQuery.getJSON()</a:t>
            </a:r>
            <a:r>
              <a:rPr lang="en-US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jQuery.post()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63624" y="4868123"/>
            <a:ext cx="10058400" cy="16850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solidFill>
                  <a:srgbClr val="FBEEDC"/>
                </a:solidFill>
              </a:rPr>
              <a:t>$.getJSON(endpointUrl, successCallback)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  .error(errorCallback);</a:t>
            </a:r>
          </a:p>
          <a:p>
            <a:pPr>
              <a:spcBef>
                <a:spcPts val="900"/>
              </a:spcBef>
            </a:pPr>
            <a:r>
              <a:rPr lang="en-US" sz="2400" noProof="1" smtClean="0">
                <a:solidFill>
                  <a:srgbClr val="FBEEDC"/>
                </a:solidFill>
              </a:rPr>
              <a:t>$.post(endpointUrl, data, successCallback, 'json')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  .error(errorCallback);</a:t>
            </a:r>
            <a:endParaRPr lang="en-US" sz="2400" noProof="1">
              <a:solidFill>
                <a:srgbClr val="FBEEDC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054476" y="4267200"/>
            <a:ext cx="2504153" cy="805984"/>
          </a:xfrm>
          <a:prstGeom prst="wedgeRoundRectCallout">
            <a:avLst>
              <a:gd name="adj1" fmla="val -49823"/>
              <a:gd name="adj2" fmla="val 12672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Need to provide data type</a:t>
            </a:r>
          </a:p>
        </p:txBody>
      </p:sp>
    </p:spTree>
    <p:extLst>
      <p:ext uri="{BB962C8B-B14F-4D97-AF65-F5344CB8AC3E}">
        <p14:creationId xmlns:p14="http://schemas.microsoft.com/office/powerpoint/2010/main" val="393356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205103"/>
            <a:ext cx="8938472" cy="1568497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jQuery.getJSON()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jQuery.post()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4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jQuery.load()</a:t>
            </a:r>
            <a:r>
              <a:rPr lang="en-US" dirty="0" smtClean="0"/>
              <a:t> is the only ajax method that is applied on a DOM element</a:t>
            </a:r>
          </a:p>
          <a:p>
            <a:pPr lvl="1"/>
            <a:r>
              <a:rPr lang="en-US" dirty="0" smtClean="0"/>
              <a:t>Performs a GET HTTP request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ets the innerHTML of the DOM element to the value of the response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Partial HTML with jQuery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139824" y="4724400"/>
            <a:ext cx="9906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600" dirty="0">
                <a:solidFill>
                  <a:srgbClr val="FBEEDC"/>
                </a:solidFill>
              </a:rPr>
              <a:t>$("#http-response").load("partials/details.html");</a:t>
            </a:r>
          </a:p>
        </p:txBody>
      </p:sp>
    </p:spTree>
    <p:extLst>
      <p:ext uri="{BB962C8B-B14F-4D97-AF65-F5344CB8AC3E}">
        <p14:creationId xmlns:p14="http://schemas.microsoft.com/office/powerpoint/2010/main" val="300865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jQuery.load()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4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2800" dirty="0" smtClean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9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668" y="1295400"/>
            <a:ext cx="4148786" cy="307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16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Consuming Remote Data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5"/>
              </a:rPr>
              <a:t>https://softuni.bg/courses/javascript-applications/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34493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0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XMLHttpRequest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hard way</a:t>
            </a:r>
            <a:endParaRPr lang="en-GB" dirty="0"/>
          </a:p>
        </p:txBody>
      </p:sp>
      <p:pic>
        <p:nvPicPr>
          <p:cNvPr id="2050" name="Picture 2" descr="http://johns15puzzle.appspot.com/johns-puzzle/images/xmlhttpreques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684" y="1350530"/>
            <a:ext cx="6301528" cy="375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17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dirty="0" smtClean="0"/>
              <a:t>ML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 smtClean="0"/>
              <a:t>ttp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dirty="0" smtClean="0"/>
              <a:t>equest is a JavaScript object, that provides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 way to retrieve a resource by URL</a:t>
            </a:r>
          </a:p>
          <a:p>
            <a:pPr lvl="1"/>
            <a:r>
              <a:rPr lang="en-US" dirty="0" smtClean="0"/>
              <a:t>Designed by Microsoft, adopted by Mozilla, Apple and Google</a:t>
            </a:r>
          </a:p>
          <a:p>
            <a:pPr lvl="1"/>
            <a:r>
              <a:rPr lang="en-US" dirty="0" smtClean="0"/>
              <a:t>Nowadays standardized in the W3C</a:t>
            </a:r>
          </a:p>
          <a:p>
            <a:r>
              <a:rPr lang="en-US" dirty="0" smtClean="0"/>
              <a:t>XHR can retrieve resources both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synchronously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asynchronously</a:t>
            </a:r>
          </a:p>
          <a:p>
            <a:r>
              <a:rPr lang="en-US" dirty="0" smtClean="0"/>
              <a:t>The data can be of any format,</a:t>
            </a:r>
            <a:r>
              <a:rPr lang="en-US" sz="2800" dirty="0"/>
              <a:t> </a:t>
            </a:r>
            <a:r>
              <a:rPr lang="en-US" dirty="0" smtClean="0"/>
              <a:t>not</a:t>
            </a:r>
            <a:r>
              <a:rPr lang="en-US" sz="2800" dirty="0"/>
              <a:t> </a:t>
            </a:r>
            <a:r>
              <a:rPr lang="en-US" dirty="0" smtClean="0"/>
              <a:t>strictly</a:t>
            </a:r>
            <a:r>
              <a:rPr lang="en-US" sz="2800" dirty="0"/>
              <a:t> </a:t>
            </a:r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JSON</a:t>
            </a:r>
            <a:r>
              <a:rPr lang="en-US" dirty="0"/>
              <a:t>, </a:t>
            </a:r>
            <a:r>
              <a:rPr lang="en-US" dirty="0" smtClean="0"/>
              <a:t>HTML, XML or just plain text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XMLHttpRequest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0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23941" indent="-571500"/>
            <a:r>
              <a:rPr lang="en-US" sz="3600" dirty="0" smtClean="0"/>
              <a:t>To create an HTTP request:</a:t>
            </a:r>
            <a:endParaRPr lang="en-US" dirty="0" smtClean="0"/>
          </a:p>
          <a:p>
            <a:pPr marL="746125" lvl="1" indent="-388938">
              <a:buFont typeface="+mj-lt"/>
              <a:buAutoNum type="arabicPeriod"/>
            </a:pPr>
            <a:r>
              <a:rPr lang="en-US" dirty="0" smtClean="0"/>
              <a:t>Create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instance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marL="746125" lvl="1" indent="-388938">
              <a:buFont typeface="+mj-lt"/>
              <a:buAutoNum type="arabicPeriod"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746125" lvl="1" indent="-388938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Make</a:t>
            </a:r>
            <a:r>
              <a:rPr lang="en-US" dirty="0" smtClean="0"/>
              <a:t> the request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746125" lvl="1" indent="-388938">
              <a:buFont typeface="+mj-lt"/>
              <a:buAutoNum type="arabicPeriod"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746125" lvl="1" indent="-388938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Send</a:t>
            </a:r>
            <a:r>
              <a:rPr lang="en-US" dirty="0" smtClean="0"/>
              <a:t> it to the server</a:t>
            </a:r>
          </a:p>
          <a:p>
            <a:pPr marL="746125" lvl="1" indent="-388938">
              <a:buFont typeface="+mj-lt"/>
              <a:buAutoNum type="arabicPeriod"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509641" indent="-457200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Creating cross-browser instance of XHR is not easy task</a:t>
            </a:r>
          </a:p>
          <a:p>
            <a:pPr marL="814387" lvl="1" indent="-457200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Microsoft introduces a different XHR object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ActiveXObject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746125" lvl="1" indent="-388938">
              <a:buFont typeface="+mj-lt"/>
              <a:buAutoNum type="arabicPeriod"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XMLHttpRequest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595436" y="2353532"/>
            <a:ext cx="899477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solidFill>
                  <a:srgbClr val="FBEEDC"/>
                </a:solidFill>
              </a:rPr>
              <a:t>var httpRequest = new XMLHttpRequest();</a:t>
            </a:r>
            <a:endParaRPr lang="en-US" sz="2400" noProof="1">
              <a:solidFill>
                <a:srgbClr val="FBEEDC"/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751012" y="3283777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lvl="1" indent="-390525">
              <a:buFont typeface="+mj-lt"/>
              <a:buAutoNum type="arabicPeriod" startAt="2"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595436" y="3546464"/>
            <a:ext cx="899477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solidFill>
                  <a:srgbClr val="FBEEDC"/>
                </a:solidFill>
              </a:rPr>
              <a:t>httpRequest.open("GET", endpointUrl, true);</a:t>
            </a:r>
            <a:endParaRPr lang="en-US" sz="2400" noProof="1">
              <a:solidFill>
                <a:srgbClr val="FBEEDC"/>
              </a:solidFill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751012" y="4385832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lvl="1" indent="-390525">
              <a:buFont typeface="+mj-lt"/>
              <a:buAutoNum type="arabicPeriod" startAt="3"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595436" y="4706627"/>
            <a:ext cx="899477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>
                <a:solidFill>
                  <a:srgbClr val="FBEEDC"/>
                </a:solidFill>
              </a:rPr>
              <a:t>httpRequest.send(null);</a:t>
            </a:r>
            <a:endParaRPr lang="en-US" sz="24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XMLHttpRequest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2" descr="http://johns15puzzle.appspot.com/johns-puzzle/images/xmlhttpreques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684" y="1350530"/>
            <a:ext cx="6301528" cy="375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5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server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always</a:t>
            </a:r>
            <a:r>
              <a:rPr lang="en-US" dirty="0" smtClean="0"/>
              <a:t> returns a response to the client HTTP request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response should be handled on the client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XHR instances have an event that fires when the server sends a response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onreadystatechanged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Handlers are executed for </a:t>
            </a:r>
            <a:br>
              <a:rPr lang="en-US" dirty="0" smtClean="0"/>
            </a:br>
            <a:r>
              <a:rPr lang="en-US" dirty="0" smtClean="0"/>
              <a:t>each request's state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HTTP request goes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through </a:t>
            </a:r>
            <a:r>
              <a:rPr lang="en-US" dirty="0"/>
              <a:t>five </a:t>
            </a:r>
            <a:r>
              <a:rPr lang="en-US" dirty="0" smtClean="0"/>
              <a:t>states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 Client </a:t>
            </a:r>
            <a:r>
              <a:rPr lang="en-US" dirty="0">
                <a:effectLst/>
              </a:rPr>
              <a:t>–</a:t>
            </a:r>
            <a:r>
              <a:rPr lang="en-US" dirty="0" smtClean="0"/>
              <a:t> Server Communication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65733"/>
              </p:ext>
            </p:extLst>
          </p:nvPr>
        </p:nvGraphicFramePr>
        <p:xfrm>
          <a:off x="7237412" y="3581400"/>
          <a:ext cx="417002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013"/>
                <a:gridCol w="2085013"/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State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readyState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Unitialized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0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Loading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Loaded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2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Interactive</a:t>
                      </a:r>
                      <a:r>
                        <a:rPr lang="bg-BG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3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Complete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4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98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Complete </a:t>
            </a:r>
            <a:r>
              <a:rPr lang="en-US" dirty="0" smtClean="0"/>
              <a:t>state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readyState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/>
              <a:t>) means </a:t>
            </a:r>
            <a:r>
              <a:rPr lang="en-US" dirty="0"/>
              <a:t>the client has received a HTTP response from the server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Yet the response can be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success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or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error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Check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statusCode</a:t>
            </a:r>
            <a:r>
              <a:rPr lang="en-US" sz="2800" dirty="0"/>
              <a:t> property to see the type of the response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XMLHttpRequest</a:t>
            </a:r>
            <a:r>
              <a:rPr lang="en-US" dirty="0" smtClean="0"/>
              <a:t>: </a:t>
            </a:r>
            <a:r>
              <a:rPr lang="en-US" dirty="0"/>
              <a:t>Ready </a:t>
            </a:r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5836" y="4114800"/>
            <a:ext cx="1021397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FBEEDC"/>
                </a:solidFill>
              </a:rPr>
              <a:t>httpRequest.onreadystatechange </a:t>
            </a:r>
            <a:r>
              <a:rPr lang="en-US" sz="2400" dirty="0">
                <a:solidFill>
                  <a:srgbClr val="FBEEDC"/>
                </a:solidFill>
              </a:rPr>
              <a:t>= function () {</a:t>
            </a:r>
          </a:p>
          <a:p>
            <a:r>
              <a:rPr lang="en-US" sz="2400" dirty="0">
                <a:solidFill>
                  <a:srgbClr val="FBEEDC"/>
                </a:solidFill>
              </a:rPr>
              <a:t> if (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httpRequest.readyState === 4</a:t>
            </a:r>
            <a:r>
              <a:rPr lang="en-US" sz="2400" dirty="0">
                <a:solidFill>
                  <a:srgbClr val="FBEEDC"/>
                </a:solidFill>
              </a:rPr>
              <a:t>) {</a:t>
            </a:r>
          </a:p>
          <a:p>
            <a:r>
              <a:rPr lang="en-US" sz="2400" dirty="0">
                <a:solidFill>
                  <a:srgbClr val="FBEEDC"/>
                </a:solidFill>
              </a:rPr>
              <a:t>   console.log(</a:t>
            </a:r>
            <a:r>
              <a:rPr lang="bg-BG" sz="2400" dirty="0">
                <a:solidFill>
                  <a:srgbClr val="FBEEDC"/>
                </a:solidFill>
              </a:rPr>
              <a:t>'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Response received</a:t>
            </a:r>
            <a:r>
              <a:rPr lang="bg-BG" sz="2400" dirty="0">
                <a:solidFill>
                  <a:srgbClr val="FBEEDC"/>
                </a:solidFill>
              </a:rPr>
              <a:t>'</a:t>
            </a:r>
            <a:r>
              <a:rPr lang="en-US" sz="2400" dirty="0">
                <a:solidFill>
                  <a:srgbClr val="FBEEDC"/>
                </a:solidFill>
              </a:rPr>
              <a:t>);</a:t>
            </a:r>
          </a:p>
          <a:p>
            <a:r>
              <a:rPr lang="en-US" sz="2400" dirty="0">
                <a:solidFill>
                  <a:srgbClr val="FBEEDC"/>
                </a:solidFill>
              </a:rPr>
              <a:t> }</a:t>
            </a:r>
          </a:p>
          <a:p>
            <a:r>
              <a:rPr lang="en-US" sz="2400" dirty="0" smtClean="0">
                <a:solidFill>
                  <a:srgbClr val="FBEEDC"/>
                </a:solidFill>
              </a:rPr>
              <a:t>}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30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953000"/>
            <a:ext cx="9959128" cy="820600"/>
          </a:xfrm>
        </p:spPr>
        <p:txBody>
          <a:bodyPr/>
          <a:lstStyle/>
          <a:p>
            <a:r>
              <a:rPr lang="en-GB" dirty="0" smtClean="0"/>
              <a:t>XMLHttpRequest – Ready States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9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3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1095</Words>
  <Application>Microsoft Office PowerPoint</Application>
  <PresentationFormat>Custom</PresentationFormat>
  <Paragraphs>208</Paragraphs>
  <Slides>27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SoftUni 16x9</vt:lpstr>
      <vt:lpstr>3_SoftUni 16x9</vt:lpstr>
      <vt:lpstr>2_SoftUni 16x9</vt:lpstr>
      <vt:lpstr>Consuming Remote Data with JavaScript and REST</vt:lpstr>
      <vt:lpstr>Table of Contents</vt:lpstr>
      <vt:lpstr>XMLHttpRequest</vt:lpstr>
      <vt:lpstr>XMLHttpRequest</vt:lpstr>
      <vt:lpstr>Using XMLHttpRequest</vt:lpstr>
      <vt:lpstr>Using XMLHttpRequest</vt:lpstr>
      <vt:lpstr>HTTP Client – Server Communication</vt:lpstr>
      <vt:lpstr>XMLHttpRequest: Ready States</vt:lpstr>
      <vt:lpstr>XMLHttpRequest – Ready States</vt:lpstr>
      <vt:lpstr>HTTP Status Code</vt:lpstr>
      <vt:lpstr>XMLHttpRequest – Status Codes</vt:lpstr>
      <vt:lpstr>Consuming the Response</vt:lpstr>
      <vt:lpstr>Building an HTTP Request</vt:lpstr>
      <vt:lpstr>Building an HTTP Request (2)</vt:lpstr>
      <vt:lpstr>Building an XHR Object</vt:lpstr>
      <vt:lpstr>jQuery AJAX</vt:lpstr>
      <vt:lpstr>jQuery AJAX</vt:lpstr>
      <vt:lpstr>jQuery.ajax()</vt:lpstr>
      <vt:lpstr>jQuery.ajax()</vt:lpstr>
      <vt:lpstr>jQuery.getJSON() and jQuery.post()</vt:lpstr>
      <vt:lpstr>jQuery.getJSON() and  jQuery.post()</vt:lpstr>
      <vt:lpstr>Loading Partial HTML with jQuery</vt:lpstr>
      <vt:lpstr>jQuery.load()</vt:lpstr>
      <vt:lpstr>Summary</vt:lpstr>
      <vt:lpstr>Consuming Remote Data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Remote Data</dc:title>
  <dc:subject>Software Development Course</dc:subject>
  <dc:creator/>
  <cp:keywords>JavaScript, JS, programming, SoftUni, Software University, programming, software development, software engineering, course, Web development, Applications, consuming remote data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2016-03-02T10:57:20Z</dcterms:modified>
  <cp:category>JavaScript, JS, programming, Applications, consuming remote data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