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2527935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75" autoAdjust="0"/>
    <p:restoredTop sz="94660"/>
  </p:normalViewPr>
  <p:slideViewPr>
    <p:cSldViewPr snapToGrid="0">
      <p:cViewPr varScale="1">
        <p:scale>
          <a:sx n="42" d="100"/>
          <a:sy n="42" d="100"/>
        </p:scale>
        <p:origin x="80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9919" y="1767462"/>
            <a:ext cx="18959513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9919" y="5672376"/>
            <a:ext cx="18959513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7841-F099-4F99-8D65-E44B7DE24532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BA12-3D62-49D8-994A-FBF4E77E4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09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7841-F099-4F99-8D65-E44B7DE24532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BA12-3D62-49D8-994A-FBF4E77E4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88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90535" y="574987"/>
            <a:ext cx="5450860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7955" y="574987"/>
            <a:ext cx="16036588" cy="91523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7841-F099-4F99-8D65-E44B7DE24532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BA12-3D62-49D8-994A-FBF4E77E4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13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7841-F099-4F99-8D65-E44B7DE24532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BA12-3D62-49D8-994A-FBF4E77E4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79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4789" y="2692442"/>
            <a:ext cx="21803439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4789" y="7227343"/>
            <a:ext cx="21803439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7841-F099-4F99-8D65-E44B7DE24532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BA12-3D62-49D8-994A-FBF4E77E4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08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7955" y="2874937"/>
            <a:ext cx="10743724" cy="68523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97671" y="2874937"/>
            <a:ext cx="10743724" cy="68523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7841-F099-4F99-8D65-E44B7DE24532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BA12-3D62-49D8-994A-FBF4E77E4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14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248" y="574988"/>
            <a:ext cx="21803439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1249" y="2647443"/>
            <a:ext cx="10694349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41249" y="3944914"/>
            <a:ext cx="10694349" cy="58023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97671" y="2647443"/>
            <a:ext cx="1074701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97671" y="3944914"/>
            <a:ext cx="10747016" cy="58023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7841-F099-4F99-8D65-E44B7DE24532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BA12-3D62-49D8-994A-FBF4E77E4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75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7841-F099-4F99-8D65-E44B7DE24532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BA12-3D62-49D8-994A-FBF4E77E4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91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7841-F099-4F99-8D65-E44B7DE24532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BA12-3D62-49D8-994A-FBF4E77E4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23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249" y="719984"/>
            <a:ext cx="815324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7016" y="1554966"/>
            <a:ext cx="12797671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1249" y="3239929"/>
            <a:ext cx="815324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7841-F099-4F99-8D65-E44B7DE24532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BA12-3D62-49D8-994A-FBF4E77E4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249" y="719984"/>
            <a:ext cx="815324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47016" y="1554966"/>
            <a:ext cx="12797671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1249" y="3239929"/>
            <a:ext cx="815324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7841-F099-4F99-8D65-E44B7DE24532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BA12-3D62-49D8-994A-FBF4E77E4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14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7956" y="574988"/>
            <a:ext cx="21803439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7956" y="2874937"/>
            <a:ext cx="21803439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7955" y="10009781"/>
            <a:ext cx="568785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47841-F099-4F99-8D65-E44B7DE24532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73785" y="10009781"/>
            <a:ext cx="853178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853541" y="10009781"/>
            <a:ext cx="568785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1BA12-3D62-49D8-994A-FBF4E77E4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47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713A2CF-07D3-475B-B7E2-4189F49EC5F0}"/>
              </a:ext>
            </a:extLst>
          </p:cNvPr>
          <p:cNvSpPr txBox="1"/>
          <p:nvPr/>
        </p:nvSpPr>
        <p:spPr>
          <a:xfrm>
            <a:off x="396240" y="548640"/>
            <a:ext cx="3855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   console.log(a);</a:t>
            </a:r>
          </a:p>
          <a:p>
            <a:r>
              <a:rPr lang="en-US" altLang="zh-CN" sz="3600" dirty="0"/>
              <a:t>    var a = 13;</a:t>
            </a:r>
          </a:p>
          <a:p>
            <a:r>
              <a:rPr lang="en-US" altLang="zh-CN" sz="3600" dirty="0"/>
              <a:t>    function fn1() {</a:t>
            </a:r>
          </a:p>
          <a:p>
            <a:r>
              <a:rPr lang="en-US" altLang="zh-CN" sz="3600" dirty="0"/>
              <a:t>        console.log(a);</a:t>
            </a:r>
          </a:p>
          <a:p>
            <a:r>
              <a:rPr lang="en-US" altLang="zh-CN" sz="3600" dirty="0"/>
              <a:t>        a = 1;</a:t>
            </a:r>
          </a:p>
          <a:p>
            <a:r>
              <a:rPr lang="en-US" altLang="zh-CN" sz="3600" dirty="0"/>
              <a:t>    }</a:t>
            </a:r>
          </a:p>
          <a:p>
            <a:r>
              <a:rPr lang="en-US" altLang="zh-CN" sz="3600" dirty="0"/>
              <a:t>	fn1()</a:t>
            </a:r>
          </a:p>
          <a:p>
            <a:r>
              <a:rPr lang="en-US" altLang="zh-CN" sz="3600" dirty="0"/>
              <a:t>    console.log(a);</a:t>
            </a:r>
            <a:endParaRPr lang="zh-CN" altLang="en-US" sz="3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A2A581-D648-44DB-9D2F-EB837F930B4D}"/>
              </a:ext>
            </a:extLst>
          </p:cNvPr>
          <p:cNvSpPr/>
          <p:nvPr/>
        </p:nvSpPr>
        <p:spPr>
          <a:xfrm>
            <a:off x="4831080" y="1310639"/>
            <a:ext cx="4419600" cy="8737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DDC73D-250B-4C5C-8938-57F97254DA42}"/>
              </a:ext>
            </a:extLst>
          </p:cNvPr>
          <p:cNvSpPr txBox="1"/>
          <p:nvPr/>
        </p:nvSpPr>
        <p:spPr>
          <a:xfrm>
            <a:off x="4831080" y="548640"/>
            <a:ext cx="1676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window</a:t>
            </a:r>
            <a:endParaRPr lang="zh-CN" altLang="en-US" sz="3600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BC9F127-DCE4-44C4-84CA-CF691EFF6624}"/>
              </a:ext>
            </a:extLst>
          </p:cNvPr>
          <p:cNvCxnSpPr/>
          <p:nvPr/>
        </p:nvCxnSpPr>
        <p:spPr>
          <a:xfrm>
            <a:off x="4831080" y="2865120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60C1CEDF-4DBE-4918-A90F-1B5FB860F951}"/>
              </a:ext>
            </a:extLst>
          </p:cNvPr>
          <p:cNvSpPr/>
          <p:nvPr/>
        </p:nvSpPr>
        <p:spPr>
          <a:xfrm>
            <a:off x="10317480" y="1310640"/>
            <a:ext cx="3048000" cy="1844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FB6035-F0B5-4D3E-BEA8-A280B9D2B030}"/>
              </a:ext>
            </a:extLst>
          </p:cNvPr>
          <p:cNvSpPr txBox="1"/>
          <p:nvPr/>
        </p:nvSpPr>
        <p:spPr>
          <a:xfrm>
            <a:off x="10317480" y="671751"/>
            <a:ext cx="1316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AAFF11</a:t>
            </a:r>
            <a:endParaRPr lang="zh-CN" altLang="en-US" sz="28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40E630-6A46-4C96-A55C-FFBB0AF44322}"/>
              </a:ext>
            </a:extLst>
          </p:cNvPr>
          <p:cNvSpPr txBox="1"/>
          <p:nvPr/>
        </p:nvSpPr>
        <p:spPr>
          <a:xfrm>
            <a:off x="14676120" y="871805"/>
            <a:ext cx="827532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3200" dirty="0"/>
              <a:t>全局作用域开辟，形参全局对象</a:t>
            </a:r>
            <a:r>
              <a:rPr lang="en-US" altLang="zh-CN" sz="3200" dirty="0"/>
              <a:t>window</a:t>
            </a:r>
          </a:p>
          <a:p>
            <a:pPr marL="514350" indent="-514350">
              <a:buAutoNum type="arabicPeriod"/>
            </a:pPr>
            <a:r>
              <a:rPr lang="zh-CN" altLang="en-US" sz="3200" dirty="0"/>
              <a:t>变量提升：</a:t>
            </a:r>
            <a:r>
              <a:rPr lang="en-US" altLang="zh-CN" sz="3200" dirty="0"/>
              <a:t>var  function </a:t>
            </a:r>
          </a:p>
          <a:p>
            <a:pPr marL="971550" lvl="1" indent="-514350">
              <a:buAutoNum type="arabicPeriod"/>
            </a:pPr>
            <a:r>
              <a:rPr lang="zh-CN" altLang="en-US" sz="3200" dirty="0"/>
              <a:t>遇到</a:t>
            </a:r>
            <a:r>
              <a:rPr lang="en-US" altLang="zh-CN" sz="3200" dirty="0"/>
              <a:t>function </a:t>
            </a:r>
            <a:r>
              <a:rPr lang="zh-CN" altLang="en-US" sz="3200" dirty="0"/>
              <a:t>：开辟一个新的内存空间，浏览器为其分配一个</a:t>
            </a:r>
            <a:r>
              <a:rPr lang="en-US" altLang="zh-CN" sz="3200" dirty="0"/>
              <a:t>16</a:t>
            </a:r>
            <a:r>
              <a:rPr lang="zh-CN" altLang="en-US" sz="3200" dirty="0"/>
              <a:t>进制的地址，将函数中的代码字符串存进去，将地址赋值给函数名</a:t>
            </a:r>
            <a:endParaRPr lang="en-US" altLang="zh-CN" sz="3200" dirty="0"/>
          </a:p>
          <a:p>
            <a:pPr marL="514350" indent="-514350">
              <a:buAutoNum type="arabicPeriod"/>
            </a:pPr>
            <a:r>
              <a:rPr lang="zh-CN" altLang="en-US" sz="3200" dirty="0"/>
              <a:t>代码从上执行</a:t>
            </a:r>
            <a:endParaRPr lang="en-US" altLang="zh-CN" sz="3200" dirty="0"/>
          </a:p>
          <a:p>
            <a:pPr marL="514350" indent="-514350">
              <a:buAutoNum type="arabicPeriod"/>
            </a:pPr>
            <a:endParaRPr lang="en-US" altLang="zh-CN" sz="3200" dirty="0"/>
          </a:p>
          <a:p>
            <a:pPr marL="514350" indent="-514350">
              <a:buAutoNum type="arabicPeriod"/>
            </a:pPr>
            <a:endParaRPr lang="en-US" altLang="zh-CN" sz="3200" dirty="0"/>
          </a:p>
          <a:p>
            <a:pPr marL="514350" indent="-514350">
              <a:buAutoNum type="arabicPeriod"/>
            </a:pPr>
            <a:endParaRPr lang="en-US" altLang="zh-CN" sz="3200" dirty="0"/>
          </a:p>
          <a:p>
            <a:r>
              <a:rPr lang="zh-CN" altLang="en-US" sz="3200" dirty="0"/>
              <a:t>函数执行</a:t>
            </a:r>
            <a:endParaRPr lang="en-US" altLang="zh-CN" sz="3200" dirty="0"/>
          </a:p>
          <a:p>
            <a:pPr marL="514350" indent="-514350">
              <a:buAutoNum type="arabicPeriod"/>
            </a:pPr>
            <a:r>
              <a:rPr lang="zh-CN" altLang="en-US" sz="3200" dirty="0"/>
              <a:t>形参赋值</a:t>
            </a:r>
            <a:endParaRPr lang="en-US" altLang="zh-CN" sz="3200" dirty="0"/>
          </a:p>
          <a:p>
            <a:pPr marL="514350" indent="-514350">
              <a:buAutoNum type="arabicPeriod"/>
            </a:pPr>
            <a:r>
              <a:rPr lang="zh-CN" altLang="en-US" sz="3200" dirty="0"/>
              <a:t>变量提升</a:t>
            </a:r>
            <a:endParaRPr lang="en-US" altLang="zh-CN" sz="3200" dirty="0"/>
          </a:p>
          <a:p>
            <a:pPr marL="514350" indent="-514350">
              <a:buAutoNum type="arabicPeriod"/>
            </a:pPr>
            <a:r>
              <a:rPr lang="zh-CN" altLang="en-US" sz="3200" dirty="0"/>
              <a:t>代码从上到下执行</a:t>
            </a:r>
            <a:r>
              <a:rPr lang="en-US" altLang="zh-CN" sz="3200" dirty="0"/>
              <a:t>	</a:t>
            </a:r>
          </a:p>
          <a:p>
            <a:pPr marL="971550" lvl="1" indent="-514350">
              <a:buAutoNum type="arabicPeriod"/>
            </a:pPr>
            <a:endParaRPr lang="zh-CN" altLang="en-US" sz="3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752F04-6689-4607-A456-A76DCA0F25DC}"/>
              </a:ext>
            </a:extLst>
          </p:cNvPr>
          <p:cNvSpPr txBox="1"/>
          <p:nvPr/>
        </p:nvSpPr>
        <p:spPr>
          <a:xfrm>
            <a:off x="5074920" y="1480125"/>
            <a:ext cx="4175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变量提升：</a:t>
            </a:r>
            <a:endParaRPr lang="en-US" altLang="zh-CN" sz="2800" dirty="0"/>
          </a:p>
          <a:p>
            <a:r>
              <a:rPr lang="en-US" altLang="zh-CN" sz="2800" dirty="0"/>
              <a:t>Var a </a:t>
            </a:r>
          </a:p>
          <a:p>
            <a:r>
              <a:rPr lang="en-US" altLang="zh-CN" sz="2800" dirty="0"/>
              <a:t>fn1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9C272C-2870-4D93-AF5B-937B0C6D2818}"/>
              </a:ext>
            </a:extLst>
          </p:cNvPr>
          <p:cNvSpPr txBox="1"/>
          <p:nvPr/>
        </p:nvSpPr>
        <p:spPr>
          <a:xfrm>
            <a:off x="10439400" y="1554480"/>
            <a:ext cx="274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console.log(a);</a:t>
            </a:r>
          </a:p>
          <a:p>
            <a:r>
              <a:rPr lang="en-US" altLang="zh-CN" sz="3200" dirty="0"/>
              <a:t>        a = 1;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E83FE5E-3397-41D5-AF3B-397CB32DAFF4}"/>
              </a:ext>
            </a:extLst>
          </p:cNvPr>
          <p:cNvCxnSpPr>
            <a:stCxn id="8" idx="1"/>
          </p:cNvCxnSpPr>
          <p:nvPr/>
        </p:nvCxnSpPr>
        <p:spPr>
          <a:xfrm flipH="1">
            <a:off x="5913120" y="933361"/>
            <a:ext cx="4404360" cy="16004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48C2F89-3237-4F85-9BAC-1AEEFC9CBAC4}"/>
              </a:ext>
            </a:extLst>
          </p:cNvPr>
          <p:cNvSpPr txBox="1"/>
          <p:nvPr/>
        </p:nvSpPr>
        <p:spPr>
          <a:xfrm>
            <a:off x="4968240" y="3133962"/>
            <a:ext cx="4038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  =&gt;  undefined</a:t>
            </a:r>
          </a:p>
          <a:p>
            <a:r>
              <a:rPr lang="en-US" altLang="zh-CN" sz="3200" dirty="0"/>
              <a:t>a  = 13 </a:t>
            </a:r>
          </a:p>
          <a:p>
            <a:endParaRPr lang="en-US" altLang="zh-CN" sz="3200" dirty="0"/>
          </a:p>
          <a:p>
            <a:r>
              <a:rPr lang="en-US" altLang="zh-CN" sz="3200" dirty="0"/>
              <a:t>fn1 =&gt;AAFF11()</a:t>
            </a:r>
          </a:p>
          <a:p>
            <a:r>
              <a:rPr lang="en-US" altLang="zh-CN" sz="3200" dirty="0"/>
              <a:t>a  =&gt; 13</a:t>
            </a:r>
            <a:endParaRPr lang="zh-CN" altLang="en-US" sz="32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1AEB70B-E735-4F67-BA3B-FA6A758EEBD2}"/>
              </a:ext>
            </a:extLst>
          </p:cNvPr>
          <p:cNvSpPr/>
          <p:nvPr/>
        </p:nvSpPr>
        <p:spPr>
          <a:xfrm>
            <a:off x="10317480" y="4450080"/>
            <a:ext cx="3291840" cy="3032760"/>
          </a:xfrm>
          <a:prstGeom prst="roundRect">
            <a:avLst>
              <a:gd name="adj" fmla="val 862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5493BFB-3290-49FA-8E73-5905F7189446}"/>
              </a:ext>
            </a:extLst>
          </p:cNvPr>
          <p:cNvSpPr txBox="1"/>
          <p:nvPr/>
        </p:nvSpPr>
        <p:spPr>
          <a:xfrm>
            <a:off x="10294620" y="3804052"/>
            <a:ext cx="16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AAFF11( )</a:t>
            </a:r>
            <a:endParaRPr lang="zh-CN" altLang="en-US" sz="2800" b="1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AA543DD-A2FE-4668-876F-C68251B6220F}"/>
              </a:ext>
            </a:extLst>
          </p:cNvPr>
          <p:cNvCxnSpPr/>
          <p:nvPr/>
        </p:nvCxnSpPr>
        <p:spPr>
          <a:xfrm>
            <a:off x="10332720" y="5723908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EB600D9-9068-467C-BDBD-062A6C47DD13}"/>
              </a:ext>
            </a:extLst>
          </p:cNvPr>
          <p:cNvSpPr txBox="1"/>
          <p:nvPr/>
        </p:nvSpPr>
        <p:spPr>
          <a:xfrm>
            <a:off x="10439400" y="4709160"/>
            <a:ext cx="3032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形参：无</a:t>
            </a:r>
            <a:endParaRPr lang="en-US" altLang="zh-CN" sz="3200" dirty="0"/>
          </a:p>
          <a:p>
            <a:r>
              <a:rPr lang="zh-CN" altLang="en-US" sz="3200" dirty="0"/>
              <a:t>变量提升：无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0798C7E-4262-4937-B943-E2FD7519CCB1}"/>
              </a:ext>
            </a:extLst>
          </p:cNvPr>
          <p:cNvSpPr txBox="1"/>
          <p:nvPr/>
        </p:nvSpPr>
        <p:spPr>
          <a:xfrm>
            <a:off x="10439400" y="5786378"/>
            <a:ext cx="2926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51EC18-1B6F-48E8-A7BA-4845A2185364}"/>
              </a:ext>
            </a:extLst>
          </p:cNvPr>
          <p:cNvSpPr txBox="1"/>
          <p:nvPr/>
        </p:nvSpPr>
        <p:spPr>
          <a:xfrm>
            <a:off x="10713720" y="8580120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var </a:t>
            </a:r>
            <a:r>
              <a:rPr lang="en-US" altLang="zh-CN" dirty="0" err="1"/>
              <a:t>fn</a:t>
            </a:r>
            <a:r>
              <a:rPr lang="en-US" altLang="zh-CN" dirty="0"/>
              <a:t> = 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98813FA-73FB-418E-B518-5A561B1176A3}"/>
              </a:ext>
            </a:extLst>
          </p:cNvPr>
          <p:cNvSpPr txBox="1"/>
          <p:nvPr/>
        </p:nvSpPr>
        <p:spPr>
          <a:xfrm>
            <a:off x="12085320" y="8350775"/>
            <a:ext cx="1661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你说</a:t>
            </a:r>
          </a:p>
        </p:txBody>
      </p:sp>
    </p:spTree>
    <p:extLst>
      <p:ext uri="{BB962C8B-B14F-4D97-AF65-F5344CB8AC3E}">
        <p14:creationId xmlns:p14="http://schemas.microsoft.com/office/powerpoint/2010/main" val="149255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96C3C0D-7C49-4ADD-8234-9504D2C1EDB9}"/>
              </a:ext>
            </a:extLst>
          </p:cNvPr>
          <p:cNvSpPr/>
          <p:nvPr/>
        </p:nvSpPr>
        <p:spPr>
          <a:xfrm>
            <a:off x="1417320" y="1173480"/>
            <a:ext cx="3977640" cy="4465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Array(</a:t>
            </a:r>
            <a:r>
              <a:rPr lang="zh-CN" alt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内置类</a:t>
            </a:r>
            <a:r>
              <a:rPr lang="en-US" altLang="zh-C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zh-CN" altLang="en-US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7CF4842-6E0A-49F3-8E27-CE5737A3D93C}"/>
              </a:ext>
            </a:extLst>
          </p:cNvPr>
          <p:cNvSpPr/>
          <p:nvPr/>
        </p:nvSpPr>
        <p:spPr>
          <a:xfrm>
            <a:off x="3048000" y="7193280"/>
            <a:ext cx="2743200" cy="2631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EE7D18-1979-4A8B-9BA0-631089E1CD93}"/>
              </a:ext>
            </a:extLst>
          </p:cNvPr>
          <p:cNvSpPr txBox="1"/>
          <p:nvPr/>
        </p:nvSpPr>
        <p:spPr>
          <a:xfrm>
            <a:off x="3230880" y="7391400"/>
            <a:ext cx="2240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0</a:t>
            </a:r>
            <a:r>
              <a:rPr lang="zh-CN" altLang="en-US" sz="3200" dirty="0"/>
              <a:t>：</a:t>
            </a:r>
            <a:r>
              <a:rPr lang="en-US" altLang="zh-CN" sz="3200" dirty="0"/>
              <a:t>1</a:t>
            </a:r>
          </a:p>
          <a:p>
            <a:pPr algn="l"/>
            <a:r>
              <a:rPr lang="en-US" altLang="zh-CN" sz="3200" dirty="0"/>
              <a:t>1</a:t>
            </a:r>
            <a:r>
              <a:rPr lang="zh-CN" altLang="en-US" sz="3200" dirty="0"/>
              <a:t>：</a:t>
            </a:r>
            <a:r>
              <a:rPr lang="en-US" altLang="zh-CN" sz="3200" dirty="0"/>
              <a:t>2</a:t>
            </a:r>
          </a:p>
          <a:p>
            <a:pPr algn="l"/>
            <a:r>
              <a:rPr lang="en-US" altLang="zh-CN" sz="3200" dirty="0"/>
              <a:t>length:2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4AD66F-F5BB-4958-9C48-0BDDD15F624E}"/>
              </a:ext>
            </a:extLst>
          </p:cNvPr>
          <p:cNvSpPr txBox="1"/>
          <p:nvPr/>
        </p:nvSpPr>
        <p:spPr>
          <a:xfrm>
            <a:off x="3205162" y="9098280"/>
            <a:ext cx="2428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solidFill>
                  <a:srgbClr val="00B050"/>
                </a:solidFill>
              </a:rPr>
              <a:t>_ _proto_ _</a:t>
            </a:r>
            <a:endParaRPr lang="zh-CN" altLang="en-US" sz="3200" dirty="0">
              <a:solidFill>
                <a:srgbClr val="00B05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BF8F72-F820-4964-BA5E-D72CA5D87CBA}"/>
              </a:ext>
            </a:extLst>
          </p:cNvPr>
          <p:cNvSpPr txBox="1"/>
          <p:nvPr/>
        </p:nvSpPr>
        <p:spPr>
          <a:xfrm>
            <a:off x="2125503" y="4799470"/>
            <a:ext cx="2972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 dirty="0">
                <a:solidFill>
                  <a:schemeClr val="accent2"/>
                </a:solidFill>
              </a:rPr>
              <a:t>prototype</a:t>
            </a:r>
            <a:endParaRPr lang="zh-CN" altLang="en-US" sz="4400" dirty="0">
              <a:solidFill>
                <a:schemeClr val="accent2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C31D65-4EFA-49A3-89A7-C2AF45612625}"/>
              </a:ext>
            </a:extLst>
          </p:cNvPr>
          <p:cNvSpPr/>
          <p:nvPr/>
        </p:nvSpPr>
        <p:spPr>
          <a:xfrm>
            <a:off x="6385560" y="1173480"/>
            <a:ext cx="4739640" cy="4465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400" dirty="0">
                <a:solidFill>
                  <a:srgbClr val="FF0000"/>
                </a:solidFill>
              </a:rPr>
              <a:t>prototype(</a:t>
            </a:r>
            <a:r>
              <a:rPr lang="zh-CN" altLang="en-US" sz="4400" dirty="0">
                <a:solidFill>
                  <a:srgbClr val="FF0000"/>
                </a:solidFill>
              </a:rPr>
              <a:t>原型</a:t>
            </a:r>
            <a:r>
              <a:rPr lang="en-US" altLang="zh-CN" sz="4400" dirty="0">
                <a:solidFill>
                  <a:srgbClr val="FF0000"/>
                </a:solidFill>
              </a:rPr>
              <a:t>)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CD13845-786C-45E6-A155-EA5091990C24}"/>
              </a:ext>
            </a:extLst>
          </p:cNvPr>
          <p:cNvSpPr txBox="1"/>
          <p:nvPr/>
        </p:nvSpPr>
        <p:spPr>
          <a:xfrm>
            <a:off x="6507480" y="1264920"/>
            <a:ext cx="4617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 dirty="0">
                <a:solidFill>
                  <a:schemeClr val="accent2"/>
                </a:solidFill>
              </a:rPr>
              <a:t>constructor: Array</a:t>
            </a:r>
            <a:endParaRPr lang="zh-CN" altLang="en-US" sz="4400" dirty="0">
              <a:solidFill>
                <a:schemeClr val="accent2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2129BA7-5FB4-4C9D-BE7D-616275C011DF}"/>
              </a:ext>
            </a:extLst>
          </p:cNvPr>
          <p:cNvSpPr txBox="1"/>
          <p:nvPr/>
        </p:nvSpPr>
        <p:spPr>
          <a:xfrm>
            <a:off x="6827520" y="2034361"/>
            <a:ext cx="4160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push</a:t>
            </a:r>
          </a:p>
          <a:p>
            <a:pPr algn="l"/>
            <a:r>
              <a:rPr lang="en-US" altLang="zh-CN" sz="3200" dirty="0"/>
              <a:t>pop</a:t>
            </a:r>
            <a:endParaRPr lang="zh-CN" altLang="en-US" sz="3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12CB10-2655-4090-A7F8-48D8C149C3CB}"/>
              </a:ext>
            </a:extLst>
          </p:cNvPr>
          <p:cNvSpPr txBox="1"/>
          <p:nvPr/>
        </p:nvSpPr>
        <p:spPr>
          <a:xfrm>
            <a:off x="6827520" y="3740111"/>
            <a:ext cx="4160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slice</a:t>
            </a:r>
          </a:p>
          <a:p>
            <a:pPr algn="l"/>
            <a:r>
              <a:rPr lang="en-US" altLang="zh-CN" sz="3200" dirty="0"/>
              <a:t>splice</a:t>
            </a:r>
            <a:endParaRPr lang="zh-CN" altLang="en-US" sz="32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BAE0D57-7D9A-400E-9837-C84FF5D8E02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098256" y="3406140"/>
            <a:ext cx="1287304" cy="177805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A5C798A-AEE1-4EAB-82E1-43ED2D51DF66}"/>
              </a:ext>
            </a:extLst>
          </p:cNvPr>
          <p:cNvSpPr txBox="1"/>
          <p:nvPr/>
        </p:nvSpPr>
        <p:spPr>
          <a:xfrm>
            <a:off x="3230880" y="6606361"/>
            <a:ext cx="2428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 err="1"/>
              <a:t>Ary</a:t>
            </a:r>
            <a:endParaRPr lang="zh-CN" altLang="en-US" sz="3200" dirty="0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8F9D3F2A-F2C1-47F9-AC85-6E71B192D3D6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5791200" y="5638800"/>
            <a:ext cx="2964180" cy="2870042"/>
          </a:xfrm>
          <a:prstGeom prst="bent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45F7659-615B-4003-967E-7A5F02F23857}"/>
              </a:ext>
            </a:extLst>
          </p:cNvPr>
          <p:cNvSpPr txBox="1"/>
          <p:nvPr/>
        </p:nvSpPr>
        <p:spPr>
          <a:xfrm>
            <a:off x="7445216" y="4814650"/>
            <a:ext cx="3405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dirty="0">
                <a:solidFill>
                  <a:srgbClr val="00B050"/>
                </a:solidFill>
              </a:rPr>
              <a:t>_ _proto_ _</a:t>
            </a:r>
            <a:endParaRPr lang="zh-CN" altLang="en-US" sz="4000" dirty="0">
              <a:solidFill>
                <a:srgbClr val="00B05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67BA672-8C04-4841-8176-6AE74E81F6E4}"/>
              </a:ext>
            </a:extLst>
          </p:cNvPr>
          <p:cNvSpPr/>
          <p:nvPr/>
        </p:nvSpPr>
        <p:spPr>
          <a:xfrm>
            <a:off x="18790920" y="1103591"/>
            <a:ext cx="3977640" cy="4465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Object(</a:t>
            </a:r>
            <a:r>
              <a:rPr lang="zh-CN" alt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内置类</a:t>
            </a:r>
            <a:r>
              <a:rPr lang="en-US" altLang="zh-C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zh-CN" altLang="en-US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CD1868B-C121-4FE0-8361-19A5FD871026}"/>
              </a:ext>
            </a:extLst>
          </p:cNvPr>
          <p:cNvSpPr/>
          <p:nvPr/>
        </p:nvSpPr>
        <p:spPr>
          <a:xfrm>
            <a:off x="13304520" y="1103591"/>
            <a:ext cx="4739640" cy="4465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400" dirty="0">
                <a:solidFill>
                  <a:srgbClr val="FF0000"/>
                </a:solidFill>
              </a:rPr>
              <a:t>prototype(</a:t>
            </a:r>
            <a:r>
              <a:rPr lang="zh-CN" altLang="en-US" sz="4400" dirty="0">
                <a:solidFill>
                  <a:srgbClr val="FF0000"/>
                </a:solidFill>
              </a:rPr>
              <a:t>原型</a:t>
            </a:r>
            <a:r>
              <a:rPr lang="en-US" altLang="zh-CN" sz="4400" dirty="0">
                <a:solidFill>
                  <a:srgbClr val="FF0000"/>
                </a:solidFill>
              </a:rPr>
              <a:t>)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D113D00-EDA2-4858-877B-521625F2EC3C}"/>
              </a:ext>
            </a:extLst>
          </p:cNvPr>
          <p:cNvSpPr txBox="1"/>
          <p:nvPr/>
        </p:nvSpPr>
        <p:spPr>
          <a:xfrm>
            <a:off x="13426440" y="1195031"/>
            <a:ext cx="4617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 dirty="0">
                <a:solidFill>
                  <a:schemeClr val="accent2"/>
                </a:solidFill>
              </a:rPr>
              <a:t>constructor: Object</a:t>
            </a:r>
            <a:endParaRPr lang="zh-CN" altLang="en-US" sz="4400" dirty="0">
              <a:solidFill>
                <a:schemeClr val="accent2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3A60CA6-F9C6-4AC7-8885-03CC63FC7763}"/>
              </a:ext>
            </a:extLst>
          </p:cNvPr>
          <p:cNvSpPr txBox="1"/>
          <p:nvPr/>
        </p:nvSpPr>
        <p:spPr>
          <a:xfrm>
            <a:off x="14364176" y="4744761"/>
            <a:ext cx="3405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dirty="0">
                <a:solidFill>
                  <a:srgbClr val="00B050"/>
                </a:solidFill>
              </a:rPr>
              <a:t>_ _proto_ _</a:t>
            </a:r>
            <a:endParaRPr lang="zh-CN" altLang="en-US" sz="4000" dirty="0">
              <a:solidFill>
                <a:srgbClr val="00B05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72E9CD8-4290-4F53-929F-2C57FA6781A8}"/>
              </a:ext>
            </a:extLst>
          </p:cNvPr>
          <p:cNvSpPr txBox="1"/>
          <p:nvPr/>
        </p:nvSpPr>
        <p:spPr>
          <a:xfrm>
            <a:off x="13655040" y="1999774"/>
            <a:ext cx="4160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 err="1"/>
              <a:t>toString</a:t>
            </a:r>
            <a:endParaRPr lang="en-US" altLang="zh-CN" sz="3200" dirty="0"/>
          </a:p>
          <a:p>
            <a:pPr algn="l"/>
            <a:r>
              <a:rPr lang="en-US" altLang="zh-CN" sz="3200" dirty="0" err="1"/>
              <a:t>hasOwnPorperty</a:t>
            </a:r>
            <a:endParaRPr lang="zh-CN" altLang="en-US" sz="3200" dirty="0"/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AC76944A-3019-4FE5-9CA6-3DC51531281F}"/>
              </a:ext>
            </a:extLst>
          </p:cNvPr>
          <p:cNvCxnSpPr>
            <a:cxnSpLocks/>
          </p:cNvCxnSpPr>
          <p:nvPr/>
        </p:nvCxnSpPr>
        <p:spPr>
          <a:xfrm>
            <a:off x="15735301" y="5452646"/>
            <a:ext cx="1501142" cy="738218"/>
          </a:xfrm>
          <a:prstGeom prst="bentConnector3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E00E11C3-30F3-49B2-9C7E-B513FC8CE99E}"/>
              </a:ext>
            </a:extLst>
          </p:cNvPr>
          <p:cNvSpPr txBox="1"/>
          <p:nvPr/>
        </p:nvSpPr>
        <p:spPr>
          <a:xfrm>
            <a:off x="17560294" y="5898476"/>
            <a:ext cx="876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null</a:t>
            </a:r>
            <a:endParaRPr lang="zh-CN" altLang="en-US" sz="32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D4B5F2F-1113-49B3-9194-68BB42D0271C}"/>
              </a:ext>
            </a:extLst>
          </p:cNvPr>
          <p:cNvSpPr txBox="1"/>
          <p:nvPr/>
        </p:nvSpPr>
        <p:spPr>
          <a:xfrm>
            <a:off x="10850880" y="7010996"/>
            <a:ext cx="110947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AutoNum type="arabicPeriod"/>
            </a:pPr>
            <a:r>
              <a:rPr lang="zh-CN" altLang="en-US" sz="3200" dirty="0"/>
              <a:t>所有的类天生自带属性叫做</a:t>
            </a:r>
            <a:r>
              <a:rPr lang="en-US" altLang="zh-CN" sz="3200" dirty="0"/>
              <a:t>prototype(</a:t>
            </a:r>
            <a:r>
              <a:rPr lang="zh-CN" altLang="en-US" sz="3200" dirty="0"/>
              <a:t>原型</a:t>
            </a:r>
            <a:r>
              <a:rPr lang="en-US" altLang="zh-CN" sz="3200" dirty="0"/>
              <a:t>),</a:t>
            </a:r>
            <a:r>
              <a:rPr lang="zh-CN" altLang="en-US" sz="3200" dirty="0"/>
              <a:t>它是一个对象，它里面放的都是所有的公有方法和属性</a:t>
            </a:r>
            <a:endParaRPr lang="en-US" altLang="zh-CN" sz="3200" dirty="0"/>
          </a:p>
          <a:p>
            <a:pPr marL="514350" indent="-514350" algn="l">
              <a:buAutoNum type="arabicPeriod"/>
            </a:pPr>
            <a:r>
              <a:rPr lang="zh-CN" altLang="en-US" sz="3200" dirty="0"/>
              <a:t>所有类的原型上天生自带一个属性叫做</a:t>
            </a:r>
            <a:r>
              <a:rPr lang="en-US" altLang="zh-CN" sz="3200" dirty="0"/>
              <a:t>constructor</a:t>
            </a:r>
            <a:r>
              <a:rPr lang="zh-CN" altLang="en-US" sz="3200" dirty="0"/>
              <a:t>，它指向当前的类本身</a:t>
            </a:r>
            <a:endParaRPr lang="en-US" altLang="zh-CN" sz="3200" dirty="0"/>
          </a:p>
          <a:p>
            <a:pPr marL="514350" indent="-514350" algn="l">
              <a:buAutoNum type="arabicPeriod"/>
            </a:pPr>
            <a:r>
              <a:rPr lang="zh-CN" altLang="en-US" sz="3200" dirty="0"/>
              <a:t>所有的对象天生自带一个属性</a:t>
            </a:r>
            <a:r>
              <a:rPr lang="en-US" altLang="zh-CN" sz="3200" dirty="0"/>
              <a:t>_ _proto_ _(</a:t>
            </a:r>
            <a:r>
              <a:rPr lang="zh-CN" altLang="en-US" sz="3200" dirty="0"/>
              <a:t>原型链</a:t>
            </a:r>
            <a:r>
              <a:rPr lang="en-US" altLang="zh-CN" sz="3200" dirty="0"/>
              <a:t>),</a:t>
            </a:r>
            <a:r>
              <a:rPr lang="zh-CN" altLang="en-US" sz="3200" dirty="0"/>
              <a:t>它指向当前实例所属类的原型</a:t>
            </a:r>
          </a:p>
        </p:txBody>
      </p: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895F559E-AB53-4CF5-A35A-7650A01F04CD}"/>
              </a:ext>
            </a:extLst>
          </p:cNvPr>
          <p:cNvCxnSpPr>
            <a:stCxn id="23" idx="3"/>
          </p:cNvCxnSpPr>
          <p:nvPr/>
        </p:nvCxnSpPr>
        <p:spPr>
          <a:xfrm flipV="1">
            <a:off x="10850880" y="3276600"/>
            <a:ext cx="2316480" cy="1891993"/>
          </a:xfrm>
          <a:prstGeom prst="bentConnector3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0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963EEA4-65F5-4114-9DA2-C438D11C9757}"/>
              </a:ext>
            </a:extLst>
          </p:cNvPr>
          <p:cNvSpPr/>
          <p:nvPr/>
        </p:nvSpPr>
        <p:spPr>
          <a:xfrm>
            <a:off x="4587240" y="1600200"/>
            <a:ext cx="4191000" cy="3799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Function</a:t>
            </a:r>
            <a:r>
              <a:rPr lang="zh-CN" alt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65AA050-F9EF-4D2D-927D-BC052804EA6E}"/>
              </a:ext>
            </a:extLst>
          </p:cNvPr>
          <p:cNvSpPr/>
          <p:nvPr/>
        </p:nvSpPr>
        <p:spPr>
          <a:xfrm>
            <a:off x="11694795" y="1600200"/>
            <a:ext cx="4191000" cy="3799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Object</a:t>
            </a:r>
            <a:r>
              <a:rPr lang="zh-CN" alt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F93AEB-B494-4970-9F52-65981D1CD504}"/>
              </a:ext>
            </a:extLst>
          </p:cNvPr>
          <p:cNvSpPr txBox="1"/>
          <p:nvPr/>
        </p:nvSpPr>
        <p:spPr>
          <a:xfrm>
            <a:off x="5821680" y="4617720"/>
            <a:ext cx="1996440" cy="58477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prototype</a:t>
            </a:r>
            <a:endParaRPr lang="zh-CN" alt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08B69B-0D02-4B79-AF7B-19D295452714}"/>
              </a:ext>
            </a:extLst>
          </p:cNvPr>
          <p:cNvSpPr txBox="1"/>
          <p:nvPr/>
        </p:nvSpPr>
        <p:spPr>
          <a:xfrm>
            <a:off x="12792075" y="4617719"/>
            <a:ext cx="1996440" cy="58477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prototype</a:t>
            </a:r>
            <a:endParaRPr lang="zh-CN" altLang="en-US" sz="3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69FCAC-0BDE-4FCF-9D39-45CCC70AB00F}"/>
              </a:ext>
            </a:extLst>
          </p:cNvPr>
          <p:cNvSpPr/>
          <p:nvPr/>
        </p:nvSpPr>
        <p:spPr>
          <a:xfrm>
            <a:off x="4572000" y="7467600"/>
            <a:ext cx="4191000" cy="2652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prototype</a:t>
            </a:r>
            <a:endParaRPr lang="zh-CN" altLang="en-US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C0B64D-37BC-4186-8D23-E289A185AE88}"/>
              </a:ext>
            </a:extLst>
          </p:cNvPr>
          <p:cNvSpPr/>
          <p:nvPr/>
        </p:nvSpPr>
        <p:spPr>
          <a:xfrm>
            <a:off x="11694795" y="7467600"/>
            <a:ext cx="4191000" cy="2652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prototype</a:t>
            </a:r>
            <a:endParaRPr lang="zh-CN" altLang="en-US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99EFA28-9830-4A38-A8AB-AF0D721E533B}"/>
              </a:ext>
            </a:extLst>
          </p:cNvPr>
          <p:cNvCxnSpPr>
            <a:endCxn id="8" idx="0"/>
          </p:cNvCxnSpPr>
          <p:nvPr/>
        </p:nvCxnSpPr>
        <p:spPr>
          <a:xfrm>
            <a:off x="13790295" y="5399881"/>
            <a:ext cx="0" cy="206771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73F3040-B303-4DD1-B9CF-A7FFCFE4BDA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6667500" y="5202495"/>
            <a:ext cx="152400" cy="226510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54A93BE-9C98-4F7D-923A-181CFA85E5CF}"/>
              </a:ext>
            </a:extLst>
          </p:cNvPr>
          <p:cNvSpPr txBox="1"/>
          <p:nvPr/>
        </p:nvSpPr>
        <p:spPr>
          <a:xfrm>
            <a:off x="5463540" y="1798320"/>
            <a:ext cx="2560320" cy="58477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_ _proto_ _</a:t>
            </a:r>
            <a:endParaRPr lang="zh-CN" altLang="en-US" sz="3200" dirty="0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6E0E5658-0B5A-42F2-A107-D94A83B448E4}"/>
              </a:ext>
            </a:extLst>
          </p:cNvPr>
          <p:cNvCxnSpPr>
            <a:stCxn id="14" idx="1"/>
            <a:endCxn id="7" idx="1"/>
          </p:cNvCxnSpPr>
          <p:nvPr/>
        </p:nvCxnSpPr>
        <p:spPr>
          <a:xfrm rot="10800000" flipV="1">
            <a:off x="4572000" y="2090708"/>
            <a:ext cx="891540" cy="6703020"/>
          </a:xfrm>
          <a:prstGeom prst="bentConnector3">
            <a:avLst>
              <a:gd name="adj1" fmla="val 267521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25513530-2374-4720-862A-17FEE1D265FD}"/>
              </a:ext>
            </a:extLst>
          </p:cNvPr>
          <p:cNvSpPr txBox="1"/>
          <p:nvPr/>
        </p:nvSpPr>
        <p:spPr>
          <a:xfrm>
            <a:off x="12698730" y="1798320"/>
            <a:ext cx="2560320" cy="58477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_ _proto_ _</a:t>
            </a:r>
            <a:endParaRPr lang="zh-CN" altLang="en-US" sz="3200" dirty="0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DD1D6589-9795-447D-A861-921C1C1B8F98}"/>
              </a:ext>
            </a:extLst>
          </p:cNvPr>
          <p:cNvCxnSpPr>
            <a:stCxn id="21" idx="1"/>
            <a:endCxn id="7" idx="3"/>
          </p:cNvCxnSpPr>
          <p:nvPr/>
        </p:nvCxnSpPr>
        <p:spPr>
          <a:xfrm rot="10800000" flipV="1">
            <a:off x="8763000" y="2090708"/>
            <a:ext cx="3935730" cy="6703020"/>
          </a:xfrm>
          <a:prstGeom prst="bentConnector3">
            <a:avLst>
              <a:gd name="adj1" fmla="val 60842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DB47E38-78FC-4477-975C-29DD5E592713}"/>
              </a:ext>
            </a:extLst>
          </p:cNvPr>
          <p:cNvSpPr txBox="1"/>
          <p:nvPr/>
        </p:nvSpPr>
        <p:spPr>
          <a:xfrm>
            <a:off x="5402580" y="9378503"/>
            <a:ext cx="2560320" cy="58477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_ _proto_ _</a:t>
            </a:r>
            <a:endParaRPr lang="zh-CN" altLang="en-US" sz="3200" dirty="0"/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7BDB029C-3756-4C63-9FF5-F0B9AFDE9A8E}"/>
              </a:ext>
            </a:extLst>
          </p:cNvPr>
          <p:cNvCxnSpPr>
            <a:cxnSpLocks/>
            <a:stCxn id="26" idx="3"/>
            <a:endCxn id="8" idx="1"/>
          </p:cNvCxnSpPr>
          <p:nvPr/>
        </p:nvCxnSpPr>
        <p:spPr>
          <a:xfrm flipV="1">
            <a:off x="7962900" y="8793728"/>
            <a:ext cx="3731895" cy="877163"/>
          </a:xfrm>
          <a:prstGeom prst="bentConnector3">
            <a:avLst>
              <a:gd name="adj1" fmla="val 80220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C21180C1-B950-48CC-8283-D09462D2A21A}"/>
              </a:ext>
            </a:extLst>
          </p:cNvPr>
          <p:cNvSpPr txBox="1"/>
          <p:nvPr/>
        </p:nvSpPr>
        <p:spPr>
          <a:xfrm>
            <a:off x="12698730" y="7665720"/>
            <a:ext cx="2560320" cy="58477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_ _proto_ _</a:t>
            </a:r>
            <a:endParaRPr lang="zh-CN" altLang="en-US" sz="3200" dirty="0"/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2AFAA23F-3620-4332-B4A3-4120AF25FAA3}"/>
              </a:ext>
            </a:extLst>
          </p:cNvPr>
          <p:cNvCxnSpPr>
            <a:stCxn id="39" idx="3"/>
          </p:cNvCxnSpPr>
          <p:nvPr/>
        </p:nvCxnSpPr>
        <p:spPr>
          <a:xfrm flipV="1">
            <a:off x="15259050" y="7029019"/>
            <a:ext cx="1916430" cy="929089"/>
          </a:xfrm>
          <a:prstGeom prst="bentConnector3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0CAE2BCF-3B28-4987-A562-D3A5BF11B8F9}"/>
              </a:ext>
            </a:extLst>
          </p:cNvPr>
          <p:cNvSpPr txBox="1"/>
          <p:nvPr/>
        </p:nvSpPr>
        <p:spPr>
          <a:xfrm>
            <a:off x="17354550" y="6736633"/>
            <a:ext cx="963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null</a:t>
            </a:r>
            <a:endParaRPr lang="zh-CN" altLang="en-US" sz="32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4EC6CBF-DDD4-42B8-87E5-79C69CD4DE85}"/>
              </a:ext>
            </a:extLst>
          </p:cNvPr>
          <p:cNvSpPr txBox="1"/>
          <p:nvPr/>
        </p:nvSpPr>
        <p:spPr>
          <a:xfrm>
            <a:off x="1082040" y="335280"/>
            <a:ext cx="1943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</a:rPr>
              <a:t>函数类也是</a:t>
            </a:r>
            <a:r>
              <a:rPr lang="en-US" altLang="zh-CN" sz="3200" dirty="0">
                <a:solidFill>
                  <a:srgbClr val="FF0000"/>
                </a:solidFill>
              </a:rPr>
              <a:t>Object</a:t>
            </a:r>
            <a:r>
              <a:rPr lang="zh-CN" altLang="en-US" sz="3200" dirty="0">
                <a:solidFill>
                  <a:srgbClr val="FF0000"/>
                </a:solidFill>
              </a:rPr>
              <a:t>类的一个实例，所以它有</a:t>
            </a:r>
            <a:r>
              <a:rPr lang="en-US" altLang="zh-CN" sz="3200" dirty="0">
                <a:solidFill>
                  <a:srgbClr val="FF0000"/>
                </a:solidFill>
              </a:rPr>
              <a:t>__proto__</a:t>
            </a:r>
            <a:r>
              <a:rPr lang="zh-CN" altLang="en-US" sz="3200" dirty="0">
                <a:solidFill>
                  <a:srgbClr val="FF0000"/>
                </a:solidFill>
              </a:rPr>
              <a:t>这个属性，所以它指向当前所属类</a:t>
            </a:r>
            <a:r>
              <a:rPr lang="en-US" altLang="zh-CN" sz="3200" dirty="0">
                <a:solidFill>
                  <a:srgbClr val="FF0000"/>
                </a:solidFill>
              </a:rPr>
              <a:t>【</a:t>
            </a:r>
            <a:r>
              <a:rPr lang="zh-CN" altLang="en-US" sz="3200" dirty="0">
                <a:solidFill>
                  <a:srgbClr val="FF0000"/>
                </a:solidFill>
              </a:rPr>
              <a:t>它是函数定义而成，所以它所属的类是</a:t>
            </a:r>
            <a:r>
              <a:rPr lang="en-US" altLang="zh-CN" sz="3200" dirty="0">
                <a:solidFill>
                  <a:srgbClr val="FF0000"/>
                </a:solidFill>
              </a:rPr>
              <a:t>Function</a:t>
            </a:r>
            <a:r>
              <a:rPr lang="zh-CN" altLang="en-US" sz="3200" dirty="0">
                <a:solidFill>
                  <a:srgbClr val="FF0000"/>
                </a:solidFill>
              </a:rPr>
              <a:t>函数类</a:t>
            </a:r>
            <a:r>
              <a:rPr lang="en-US" altLang="zh-CN" sz="3200" dirty="0">
                <a:solidFill>
                  <a:srgbClr val="FF0000"/>
                </a:solidFill>
              </a:rPr>
              <a:t>】</a:t>
            </a:r>
            <a:r>
              <a:rPr lang="zh-CN" altLang="en-US" sz="3200" dirty="0">
                <a:solidFill>
                  <a:srgbClr val="FF0000"/>
                </a:solidFill>
              </a:rPr>
              <a:t>的原型</a:t>
            </a:r>
          </a:p>
        </p:txBody>
      </p:sp>
      <p:sp>
        <p:nvSpPr>
          <p:cNvPr id="44" name="对话气泡: 椭圆形 43">
            <a:extLst>
              <a:ext uri="{FF2B5EF4-FFF2-40B4-BE49-F238E27FC236}">
                <a16:creationId xmlns:a16="http://schemas.microsoft.com/office/drawing/2014/main" id="{D6945CA6-A67E-48D6-A3C5-341EB4EA61F5}"/>
              </a:ext>
            </a:extLst>
          </p:cNvPr>
          <p:cNvSpPr/>
          <p:nvPr/>
        </p:nvSpPr>
        <p:spPr>
          <a:xfrm>
            <a:off x="320040" y="2383095"/>
            <a:ext cx="4130040" cy="2819399"/>
          </a:xfrm>
          <a:prstGeom prst="wedgeEllipseCallout">
            <a:avLst>
              <a:gd name="adj1" fmla="val 57765"/>
              <a:gd name="adj2" fmla="val 54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function </a:t>
            </a:r>
            <a:r>
              <a:rPr lang="en-US" altLang="zh-CN" sz="3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Function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(){}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对话气泡: 椭圆形 44">
            <a:extLst>
              <a:ext uri="{FF2B5EF4-FFF2-40B4-BE49-F238E27FC236}">
                <a16:creationId xmlns:a16="http://schemas.microsoft.com/office/drawing/2014/main" id="{6C16C9E0-4F5E-40E6-8B02-C9281B271B30}"/>
              </a:ext>
            </a:extLst>
          </p:cNvPr>
          <p:cNvSpPr/>
          <p:nvPr/>
        </p:nvSpPr>
        <p:spPr>
          <a:xfrm>
            <a:off x="16247743" y="2549192"/>
            <a:ext cx="3716657" cy="2653301"/>
          </a:xfrm>
          <a:prstGeom prst="wedgeEllipseCallout">
            <a:avLst>
              <a:gd name="adj1" fmla="val -81718"/>
              <a:gd name="adj2" fmla="val 54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function Object (){}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08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F2F6AB6-E694-49D9-8DF4-CF37AAC08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29" y="239332"/>
            <a:ext cx="10053392" cy="394346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A1E9A29-A446-4639-8A81-CD66319C4D5A}"/>
              </a:ext>
            </a:extLst>
          </p:cNvPr>
          <p:cNvSpPr txBox="1"/>
          <p:nvPr/>
        </p:nvSpPr>
        <p:spPr>
          <a:xfrm>
            <a:off x="1493520" y="5399881"/>
            <a:ext cx="5257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变量提升：</a:t>
            </a:r>
            <a:r>
              <a:rPr lang="en-US" altLang="zh-CN" sz="3200" dirty="0"/>
              <a:t>var num</a:t>
            </a:r>
          </a:p>
          <a:p>
            <a:pPr algn="l"/>
            <a:r>
              <a:rPr lang="zh-CN" altLang="en-US" sz="3200" dirty="0"/>
              <a:t>代码从上到下执行：</a:t>
            </a:r>
            <a:r>
              <a:rPr lang="en-US" altLang="zh-CN" sz="3200" dirty="0"/>
              <a:t>undefined</a:t>
            </a:r>
          </a:p>
          <a:p>
            <a:pPr algn="l"/>
            <a:r>
              <a:rPr lang="en-US" altLang="zh-CN" sz="3200" dirty="0"/>
              <a:t>undefined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7773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A1E9A29-A446-4639-8A81-CD66319C4D5A}"/>
              </a:ext>
            </a:extLst>
          </p:cNvPr>
          <p:cNvSpPr txBox="1"/>
          <p:nvPr/>
        </p:nvSpPr>
        <p:spPr>
          <a:xfrm>
            <a:off x="13014960" y="2153761"/>
            <a:ext cx="5257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变量提升：</a:t>
            </a:r>
            <a:endParaRPr lang="en-US" altLang="zh-CN" sz="3200" dirty="0"/>
          </a:p>
          <a:p>
            <a:pPr algn="l"/>
            <a:r>
              <a:rPr lang="en-US" altLang="zh-CN" sz="3200" dirty="0"/>
              <a:t>var name</a:t>
            </a:r>
          </a:p>
          <a:p>
            <a:pPr algn="l"/>
            <a:r>
              <a:rPr lang="en-US" altLang="zh-CN" sz="3200" dirty="0"/>
              <a:t>var age</a:t>
            </a:r>
          </a:p>
          <a:p>
            <a:pPr algn="l"/>
            <a:r>
              <a:rPr lang="zh-CN" altLang="en-US" sz="3200" dirty="0"/>
              <a:t>代码从上到下执行：</a:t>
            </a:r>
            <a:endParaRPr lang="en-US" altLang="zh-CN" sz="3200" dirty="0"/>
          </a:p>
          <a:p>
            <a:pPr algn="l"/>
            <a:r>
              <a:rPr lang="en-US" altLang="zh-CN" sz="3200" dirty="0"/>
              <a:t>name=‘</a:t>
            </a:r>
            <a:r>
              <a:rPr lang="zh-CN" altLang="en-US" sz="3200" dirty="0"/>
              <a:t>中国</a:t>
            </a:r>
            <a:r>
              <a:rPr lang="en-US" altLang="zh-CN" sz="3200" dirty="0"/>
              <a:t>’// </a:t>
            </a:r>
            <a:r>
              <a:rPr lang="zh-CN" altLang="en-US" sz="3200" dirty="0"/>
              <a:t>‘珠峰’</a:t>
            </a:r>
            <a:endParaRPr lang="en-US" altLang="zh-CN" sz="3200" dirty="0"/>
          </a:p>
          <a:p>
            <a:pPr algn="l"/>
            <a:r>
              <a:rPr lang="en-US" altLang="zh-CN" sz="3200" dirty="0"/>
              <a:t>age=5000</a:t>
            </a:r>
          </a:p>
          <a:p>
            <a:pPr algn="l"/>
            <a:r>
              <a:rPr lang="en-US" altLang="zh-CN" sz="3200" dirty="0"/>
              <a:t>age = undefined</a:t>
            </a:r>
          </a:p>
          <a:p>
            <a:pPr algn="l"/>
            <a:r>
              <a:rPr lang="en-US" altLang="zh-CN" sz="3200" dirty="0"/>
              <a:t>name=&gt;’</a:t>
            </a:r>
            <a:r>
              <a:rPr lang="zh-CN" altLang="en-US" sz="3200" dirty="0"/>
              <a:t>珠峰</a:t>
            </a:r>
            <a:r>
              <a:rPr lang="en-US" altLang="zh-CN" sz="3200" dirty="0"/>
              <a:t>’</a:t>
            </a:r>
          </a:p>
          <a:p>
            <a:pPr algn="l"/>
            <a:r>
              <a:rPr lang="en-US" altLang="zh-CN" sz="3200" dirty="0"/>
              <a:t>age=undefined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749C81-11F8-4918-B25C-31AD464B9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87" y="469897"/>
            <a:ext cx="10973332" cy="651002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1ED1058-4375-475E-BB6F-244845A0DC24}"/>
              </a:ext>
            </a:extLst>
          </p:cNvPr>
          <p:cNvSpPr/>
          <p:nvPr/>
        </p:nvSpPr>
        <p:spPr>
          <a:xfrm>
            <a:off x="18912840" y="1477456"/>
            <a:ext cx="4160520" cy="4892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61D175A-FBC0-4776-B892-196BC3668B16}"/>
              </a:ext>
            </a:extLst>
          </p:cNvPr>
          <p:cNvCxnSpPr/>
          <p:nvPr/>
        </p:nvCxnSpPr>
        <p:spPr>
          <a:xfrm>
            <a:off x="18943320" y="3048000"/>
            <a:ext cx="4099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B3A0787-FDB5-45D3-B662-8BC1A1D29A61}"/>
              </a:ext>
            </a:extLst>
          </p:cNvPr>
          <p:cNvSpPr txBox="1"/>
          <p:nvPr/>
        </p:nvSpPr>
        <p:spPr>
          <a:xfrm>
            <a:off x="18943320" y="1477456"/>
            <a:ext cx="3840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name=‘</a:t>
            </a:r>
            <a:r>
              <a:rPr lang="zh-CN" altLang="en-US" sz="3200" dirty="0"/>
              <a:t>中国</a:t>
            </a:r>
            <a:r>
              <a:rPr lang="en-US" altLang="zh-CN" sz="3200" dirty="0"/>
              <a:t>’</a:t>
            </a:r>
          </a:p>
          <a:p>
            <a:pPr algn="l"/>
            <a:r>
              <a:rPr lang="en-US" altLang="zh-CN" sz="3200" dirty="0"/>
              <a:t>age=5000</a:t>
            </a: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17A1AD-4D08-4B2B-9C1F-BED9BF24DA52}"/>
              </a:ext>
            </a:extLst>
          </p:cNvPr>
          <p:cNvSpPr txBox="1"/>
          <p:nvPr/>
        </p:nvSpPr>
        <p:spPr>
          <a:xfrm>
            <a:off x="18943320" y="3185160"/>
            <a:ext cx="4099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name=‘</a:t>
            </a:r>
            <a:r>
              <a:rPr lang="zh-CN" altLang="en-US" sz="3200" dirty="0"/>
              <a:t>珠峰</a:t>
            </a:r>
            <a:r>
              <a:rPr lang="en-US" altLang="zh-CN" sz="3200" dirty="0"/>
              <a:t>’</a:t>
            </a:r>
          </a:p>
          <a:p>
            <a:pPr algn="l"/>
            <a:r>
              <a:rPr lang="en-US" altLang="zh-CN" sz="3200" dirty="0"/>
              <a:t>age=5000</a:t>
            </a:r>
          </a:p>
          <a:p>
            <a:pPr algn="l"/>
            <a:r>
              <a:rPr lang="en-US" altLang="zh-CN" sz="3200" dirty="0"/>
              <a:t>this.name= ‘</a:t>
            </a:r>
            <a:r>
              <a:rPr lang="zh-CN" altLang="en-US" sz="3200" dirty="0"/>
              <a:t>珠峰</a:t>
            </a:r>
            <a:r>
              <a:rPr lang="en-US" altLang="zh-CN" sz="3200" dirty="0"/>
              <a:t>’</a:t>
            </a:r>
          </a:p>
          <a:p>
            <a:pPr algn="l"/>
            <a:r>
              <a:rPr lang="en-US" altLang="zh-CN" sz="3200" dirty="0"/>
              <a:t>name=&gt; ‘</a:t>
            </a:r>
            <a:r>
              <a:rPr lang="zh-CN" altLang="en-US" sz="3200" dirty="0"/>
              <a:t>珠峰</a:t>
            </a:r>
            <a:r>
              <a:rPr lang="en-US" altLang="zh-CN" sz="3200" dirty="0"/>
              <a:t>’</a:t>
            </a:r>
          </a:p>
          <a:p>
            <a:pPr algn="l"/>
            <a:r>
              <a:rPr lang="en-US" altLang="zh-CN" sz="3200" dirty="0"/>
              <a:t>age=&gt;5000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1717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>
            <a:extLst>
              <a:ext uri="{FF2B5EF4-FFF2-40B4-BE49-F238E27FC236}">
                <a16:creationId xmlns:a16="http://schemas.microsoft.com/office/drawing/2014/main" id="{4DECE8C1-9DB2-4036-B974-180092DDC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0" y="1435735"/>
            <a:ext cx="10254394" cy="4980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94A34E-E49E-4642-8ECF-0FE6A2F0280B}"/>
              </a:ext>
            </a:extLst>
          </p:cNvPr>
          <p:cNvSpPr txBox="1"/>
          <p:nvPr/>
        </p:nvSpPr>
        <p:spPr>
          <a:xfrm>
            <a:off x="11856720" y="1663730"/>
            <a:ext cx="5257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变量提升：</a:t>
            </a:r>
            <a:endParaRPr lang="en-US" altLang="zh-CN" sz="3200" dirty="0"/>
          </a:p>
          <a:p>
            <a:pPr algn="l"/>
            <a:r>
              <a:rPr lang="en-US" altLang="zh-CN" sz="3200" dirty="0"/>
              <a:t>var obj</a:t>
            </a:r>
          </a:p>
          <a:p>
            <a:pPr algn="l"/>
            <a:r>
              <a:rPr lang="zh-CN" altLang="en-US" sz="3200" dirty="0"/>
              <a:t>代码从上到下执行：</a:t>
            </a:r>
            <a:endParaRPr lang="en-US" altLang="zh-CN" sz="3200" dirty="0"/>
          </a:p>
          <a:p>
            <a:pPr algn="l"/>
            <a:r>
              <a:rPr lang="en-US" altLang="zh-CN" sz="3200" dirty="0"/>
              <a:t>obj= {name:</a:t>
            </a:r>
            <a:r>
              <a:rPr lang="zh-CN" altLang="en-US" sz="3200" dirty="0"/>
              <a:t>‘珠峰’，</a:t>
            </a:r>
            <a:r>
              <a:rPr lang="en-US" altLang="zh-CN" sz="3200" dirty="0"/>
              <a:t>age:7}</a:t>
            </a:r>
          </a:p>
          <a:p>
            <a:pPr algn="l"/>
            <a:endParaRPr lang="en-US" altLang="zh-CN" sz="3200" dirty="0"/>
          </a:p>
          <a:p>
            <a:pPr algn="l"/>
            <a:endParaRPr lang="en-US" altLang="zh-CN" sz="3200" dirty="0"/>
          </a:p>
          <a:p>
            <a:pPr algn="l"/>
            <a:endParaRPr lang="zh-CN" altLang="en-US" sz="3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3437534-D591-4B5E-8822-3294DC9C536F}"/>
              </a:ext>
            </a:extLst>
          </p:cNvPr>
          <p:cNvSpPr/>
          <p:nvPr/>
        </p:nvSpPr>
        <p:spPr>
          <a:xfrm>
            <a:off x="18882360" y="1492697"/>
            <a:ext cx="4160520" cy="4892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AC7CFF8-1DAA-462F-B601-0DFC4AA32C54}"/>
              </a:ext>
            </a:extLst>
          </p:cNvPr>
          <p:cNvCxnSpPr/>
          <p:nvPr/>
        </p:nvCxnSpPr>
        <p:spPr>
          <a:xfrm>
            <a:off x="18943320" y="3048000"/>
            <a:ext cx="4099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3E48A951-D372-44AC-8138-7BEA85CA1A2E}"/>
              </a:ext>
            </a:extLst>
          </p:cNvPr>
          <p:cNvSpPr txBox="1"/>
          <p:nvPr/>
        </p:nvSpPr>
        <p:spPr>
          <a:xfrm>
            <a:off x="18943320" y="1492697"/>
            <a:ext cx="3840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形参赋值：</a:t>
            </a:r>
            <a:r>
              <a:rPr lang="en-US" altLang="zh-CN" sz="3200" dirty="0"/>
              <a:t>obj=aaff11</a:t>
            </a:r>
          </a:p>
          <a:p>
            <a:pPr algn="l"/>
            <a:endParaRPr lang="zh-CN" altLang="en-US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F33A23-EA4D-45F8-BBC0-C9B74E8AEF35}"/>
              </a:ext>
            </a:extLst>
          </p:cNvPr>
          <p:cNvSpPr txBox="1"/>
          <p:nvPr/>
        </p:nvSpPr>
        <p:spPr>
          <a:xfrm>
            <a:off x="18943320" y="3341113"/>
            <a:ext cx="40995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obj.name=‘</a:t>
            </a:r>
            <a:r>
              <a:rPr lang="zh-CN" altLang="en-US" sz="3200" dirty="0"/>
              <a:t>中国</a:t>
            </a:r>
            <a:r>
              <a:rPr lang="en-US" altLang="zh-CN" sz="3200" dirty="0"/>
              <a:t>’</a:t>
            </a:r>
          </a:p>
          <a:p>
            <a:pPr algn="l"/>
            <a:r>
              <a:rPr lang="en-US" altLang="zh-CN" sz="3200" dirty="0"/>
              <a:t>obj = {}</a:t>
            </a:r>
          </a:p>
          <a:p>
            <a:pPr algn="l"/>
            <a:r>
              <a:rPr lang="en-US" altLang="zh-CN" sz="3200" dirty="0" err="1"/>
              <a:t>obj.age</a:t>
            </a:r>
            <a:r>
              <a:rPr lang="en-US" altLang="zh-CN" sz="3200" dirty="0"/>
              <a:t>=5000</a:t>
            </a:r>
          </a:p>
          <a:p>
            <a:pPr algn="l"/>
            <a:r>
              <a:rPr lang="en-US" altLang="zh-CN" sz="3200" dirty="0"/>
              <a:t>obj=&gt;{age:5000}</a:t>
            </a:r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EED971-52FE-48CE-823A-04B037553683}"/>
              </a:ext>
            </a:extLst>
          </p:cNvPr>
          <p:cNvSpPr txBox="1"/>
          <p:nvPr/>
        </p:nvSpPr>
        <p:spPr>
          <a:xfrm>
            <a:off x="11856720" y="4125943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obj= {name:</a:t>
            </a:r>
            <a:r>
              <a:rPr lang="zh-CN" altLang="en-US" sz="3200" dirty="0"/>
              <a:t>‘中国’，</a:t>
            </a:r>
            <a:r>
              <a:rPr lang="en-US" altLang="zh-CN" sz="3200" dirty="0"/>
              <a:t>age:7}</a:t>
            </a:r>
          </a:p>
        </p:txBody>
      </p:sp>
    </p:spTree>
    <p:extLst>
      <p:ext uri="{BB962C8B-B14F-4D97-AF65-F5344CB8AC3E}">
        <p14:creationId xmlns:p14="http://schemas.microsoft.com/office/powerpoint/2010/main" val="234643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0">
            <a:extLst>
              <a:ext uri="{FF2B5EF4-FFF2-40B4-BE49-F238E27FC236}">
                <a16:creationId xmlns:a16="http://schemas.microsoft.com/office/drawing/2014/main" id="{6042BFDD-BCC6-4C98-85A7-60B2B2656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5" y="248558"/>
            <a:ext cx="4567716" cy="5527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94F8F89-CFD2-46D7-BE9F-2E5470F34E6A}"/>
              </a:ext>
            </a:extLst>
          </p:cNvPr>
          <p:cNvSpPr txBox="1"/>
          <p:nvPr/>
        </p:nvSpPr>
        <p:spPr>
          <a:xfrm>
            <a:off x="10523220" y="1321722"/>
            <a:ext cx="5257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变量提升：</a:t>
            </a:r>
            <a:endParaRPr lang="en-US" altLang="zh-CN" sz="3200" dirty="0"/>
          </a:p>
          <a:p>
            <a:pPr algn="l"/>
            <a:r>
              <a:rPr lang="en-US" altLang="zh-CN" sz="3200" dirty="0"/>
              <a:t>var I</a:t>
            </a:r>
          </a:p>
          <a:p>
            <a:pPr algn="l"/>
            <a:r>
              <a:rPr lang="en-US" altLang="zh-CN" sz="3200" dirty="0" err="1"/>
              <a:t>fn</a:t>
            </a:r>
            <a:r>
              <a:rPr lang="en-US" altLang="zh-CN" sz="3200" dirty="0"/>
              <a:t>=aaff11</a:t>
            </a:r>
          </a:p>
          <a:p>
            <a:pPr algn="l"/>
            <a:r>
              <a:rPr lang="en-US" altLang="zh-CN" sz="3200" dirty="0"/>
              <a:t>var f</a:t>
            </a:r>
          </a:p>
          <a:p>
            <a:pPr algn="l"/>
            <a:endParaRPr lang="en-US" altLang="zh-CN" sz="3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7681E6-B2A6-43C8-BFB4-13728DFE0A1A}"/>
              </a:ext>
            </a:extLst>
          </p:cNvPr>
          <p:cNvSpPr/>
          <p:nvPr/>
        </p:nvSpPr>
        <p:spPr>
          <a:xfrm>
            <a:off x="15826740" y="1123602"/>
            <a:ext cx="4160520" cy="33264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33DA4BE-C8E3-4A85-A51B-B7510C16EB5A}"/>
              </a:ext>
            </a:extLst>
          </p:cNvPr>
          <p:cNvCxnSpPr/>
          <p:nvPr/>
        </p:nvCxnSpPr>
        <p:spPr>
          <a:xfrm>
            <a:off x="15887700" y="2678905"/>
            <a:ext cx="4099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19A6CDD4-024E-458C-99ED-D4886A8F910D}"/>
              </a:ext>
            </a:extLst>
          </p:cNvPr>
          <p:cNvSpPr txBox="1"/>
          <p:nvPr/>
        </p:nvSpPr>
        <p:spPr>
          <a:xfrm>
            <a:off x="15887700" y="1123602"/>
            <a:ext cx="3840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形参赋值：无</a:t>
            </a:r>
            <a:endParaRPr lang="en-US" altLang="zh-CN" sz="3200" dirty="0"/>
          </a:p>
          <a:p>
            <a:pPr algn="l"/>
            <a:r>
              <a:rPr lang="zh-CN" altLang="en-US" sz="3200" dirty="0"/>
              <a:t>变量提升：无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7BE166-151E-4466-B144-6685C3243830}"/>
              </a:ext>
            </a:extLst>
          </p:cNvPr>
          <p:cNvSpPr txBox="1"/>
          <p:nvPr/>
        </p:nvSpPr>
        <p:spPr>
          <a:xfrm>
            <a:off x="15948660" y="2845215"/>
            <a:ext cx="403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 err="1"/>
              <a:t>i</a:t>
            </a:r>
            <a:r>
              <a:rPr lang="zh-CN" altLang="en-US" sz="3200" dirty="0"/>
              <a:t>*</a:t>
            </a:r>
            <a:r>
              <a:rPr lang="en-US" altLang="zh-CN" sz="3200" dirty="0"/>
              <a:t>=2</a:t>
            </a:r>
          </a:p>
          <a:p>
            <a:pPr algn="l"/>
            <a:r>
              <a:rPr lang="en-US" altLang="zh-CN" sz="3200" dirty="0"/>
              <a:t>return  aaff22</a:t>
            </a:r>
            <a:endParaRPr lang="zh-CN" altLang="en-US" sz="32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14AB1A1-A0C2-4A87-B129-F5E3D7B76C11}"/>
              </a:ext>
            </a:extLst>
          </p:cNvPr>
          <p:cNvSpPr/>
          <p:nvPr/>
        </p:nvSpPr>
        <p:spPr>
          <a:xfrm>
            <a:off x="10416540" y="1158240"/>
            <a:ext cx="4819652" cy="625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3CE14BF-6E2C-44EB-BF46-1D6F960DBD96}"/>
              </a:ext>
            </a:extLst>
          </p:cNvPr>
          <p:cNvSpPr txBox="1"/>
          <p:nvPr/>
        </p:nvSpPr>
        <p:spPr>
          <a:xfrm>
            <a:off x="10523220" y="3876267"/>
            <a:ext cx="5257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代码执行：</a:t>
            </a:r>
            <a:endParaRPr lang="en-US" altLang="zh-CN" sz="3200" dirty="0"/>
          </a:p>
          <a:p>
            <a:pPr algn="l"/>
            <a:r>
              <a:rPr lang="en-US" altLang="zh-CN" sz="3200" dirty="0" err="1"/>
              <a:t>i</a:t>
            </a:r>
            <a:r>
              <a:rPr lang="en-US" altLang="zh-CN" sz="3200" dirty="0"/>
              <a:t>=2  4  5  10  11  12 24  25</a:t>
            </a:r>
          </a:p>
          <a:p>
            <a:pPr algn="l"/>
            <a:r>
              <a:rPr lang="en-US" altLang="zh-CN" sz="3200" dirty="0"/>
              <a:t>f=</a:t>
            </a:r>
            <a:r>
              <a:rPr lang="en-US" altLang="zh-CN" sz="3200" dirty="0" err="1"/>
              <a:t>fn</a:t>
            </a:r>
            <a:r>
              <a:rPr lang="en-US" altLang="zh-CN" sz="3200" dirty="0"/>
              <a:t>() = aaff22</a:t>
            </a:r>
          </a:p>
          <a:p>
            <a:pPr algn="l"/>
            <a:r>
              <a:rPr lang="en-US" altLang="zh-CN" sz="3200" dirty="0"/>
              <a:t>f(3)=aaff22() =&gt;15</a:t>
            </a:r>
          </a:p>
          <a:p>
            <a:pPr algn="l"/>
            <a:r>
              <a:rPr lang="en-US" altLang="zh-CN" sz="3200" dirty="0" err="1"/>
              <a:t>fn</a:t>
            </a:r>
            <a:r>
              <a:rPr lang="en-US" altLang="zh-CN" sz="3200" dirty="0"/>
              <a:t>()(3)=aaff11()() =&gt;33</a:t>
            </a:r>
          </a:p>
          <a:p>
            <a:pPr algn="l"/>
            <a:r>
              <a:rPr lang="en-US" altLang="zh-CN" sz="3200" dirty="0"/>
              <a:t>f(4)=aaff22= 48</a:t>
            </a:r>
          </a:p>
          <a:p>
            <a:pPr algn="l"/>
            <a:r>
              <a:rPr lang="en-US" altLang="zh-CN" sz="3200" dirty="0" err="1"/>
              <a:t>fn</a:t>
            </a:r>
            <a:r>
              <a:rPr lang="en-US" altLang="zh-CN" sz="3200" dirty="0"/>
              <a:t>()(4)=aaff11()(4)= 100</a:t>
            </a:r>
          </a:p>
          <a:p>
            <a:pPr algn="l"/>
            <a:endParaRPr lang="en-US" altLang="zh-CN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DBAD8E-1393-4B09-85B0-0821DAA86DA9}"/>
              </a:ext>
            </a:extLst>
          </p:cNvPr>
          <p:cNvSpPr txBox="1"/>
          <p:nvPr/>
        </p:nvSpPr>
        <p:spPr>
          <a:xfrm>
            <a:off x="15826740" y="418238"/>
            <a:ext cx="4099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aaff11( )</a:t>
            </a:r>
            <a:endParaRPr lang="zh-CN" altLang="en-US" sz="3200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187436F-9DA2-4B57-91A0-059337064A3F}"/>
              </a:ext>
            </a:extLst>
          </p:cNvPr>
          <p:cNvCxnSpPr/>
          <p:nvPr/>
        </p:nvCxnSpPr>
        <p:spPr>
          <a:xfrm>
            <a:off x="10896600" y="4450080"/>
            <a:ext cx="259080" cy="4214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784ADBD6-D79E-4442-82E1-77A71E99A86B}"/>
              </a:ext>
            </a:extLst>
          </p:cNvPr>
          <p:cNvSpPr/>
          <p:nvPr/>
        </p:nvSpPr>
        <p:spPr>
          <a:xfrm>
            <a:off x="15704820" y="5553202"/>
            <a:ext cx="4160520" cy="33264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C9BA46B-F42F-442F-985B-74FA234BDFB3}"/>
              </a:ext>
            </a:extLst>
          </p:cNvPr>
          <p:cNvCxnSpPr/>
          <p:nvPr/>
        </p:nvCxnSpPr>
        <p:spPr>
          <a:xfrm>
            <a:off x="15765780" y="7108505"/>
            <a:ext cx="4099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10636F4-3DDC-41AD-BC58-F6323E30F000}"/>
              </a:ext>
            </a:extLst>
          </p:cNvPr>
          <p:cNvSpPr txBox="1"/>
          <p:nvPr/>
        </p:nvSpPr>
        <p:spPr>
          <a:xfrm>
            <a:off x="15765780" y="5553202"/>
            <a:ext cx="3840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形参赋值：</a:t>
            </a:r>
            <a:r>
              <a:rPr lang="en-US" altLang="zh-CN" sz="3200" dirty="0"/>
              <a:t>n=3</a:t>
            </a:r>
          </a:p>
          <a:p>
            <a:pPr algn="l"/>
            <a:r>
              <a:rPr lang="zh-CN" altLang="en-US" sz="3200" dirty="0"/>
              <a:t>变量提升：无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2C9767E-51ED-4967-8266-731CCD08D04A}"/>
              </a:ext>
            </a:extLst>
          </p:cNvPr>
          <p:cNvSpPr txBox="1"/>
          <p:nvPr/>
        </p:nvSpPr>
        <p:spPr>
          <a:xfrm>
            <a:off x="15826740" y="7274815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n*(++</a:t>
            </a:r>
            <a:r>
              <a:rPr lang="en-US" altLang="zh-CN" sz="3200" dirty="0" err="1"/>
              <a:t>i</a:t>
            </a:r>
            <a:r>
              <a:rPr lang="en-US" altLang="zh-CN" sz="3200" dirty="0"/>
              <a:t>)=3*5=15</a:t>
            </a:r>
            <a:endParaRPr lang="zh-CN" altLang="en-US" sz="3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6E194AD-E4F6-438C-BCBC-744AB4201AE9}"/>
              </a:ext>
            </a:extLst>
          </p:cNvPr>
          <p:cNvSpPr txBox="1"/>
          <p:nvPr/>
        </p:nvSpPr>
        <p:spPr>
          <a:xfrm>
            <a:off x="15765780" y="4871560"/>
            <a:ext cx="4099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aaff22( )</a:t>
            </a:r>
            <a:endParaRPr lang="zh-CN" altLang="en-US" sz="3200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C8972C1-3E84-42AA-83B6-FE1C0E94A2E7}"/>
              </a:ext>
            </a:extLst>
          </p:cNvPr>
          <p:cNvCxnSpPr/>
          <p:nvPr/>
        </p:nvCxnSpPr>
        <p:spPr>
          <a:xfrm>
            <a:off x="11277600" y="4450080"/>
            <a:ext cx="259080" cy="4214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42F811F8-154A-4F84-8060-7C013BD12508}"/>
              </a:ext>
            </a:extLst>
          </p:cNvPr>
          <p:cNvSpPr/>
          <p:nvPr/>
        </p:nvSpPr>
        <p:spPr>
          <a:xfrm>
            <a:off x="20398740" y="1158240"/>
            <a:ext cx="4160520" cy="3169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7A6E2D5-5057-43EB-98AA-72638C8A05BE}"/>
              </a:ext>
            </a:extLst>
          </p:cNvPr>
          <p:cNvCxnSpPr/>
          <p:nvPr/>
        </p:nvCxnSpPr>
        <p:spPr>
          <a:xfrm>
            <a:off x="20459700" y="2713543"/>
            <a:ext cx="4099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FAB8F4E-2DC0-4EBB-8594-8B3571BD83E3}"/>
              </a:ext>
            </a:extLst>
          </p:cNvPr>
          <p:cNvSpPr txBox="1"/>
          <p:nvPr/>
        </p:nvSpPr>
        <p:spPr>
          <a:xfrm>
            <a:off x="20459700" y="1158240"/>
            <a:ext cx="3840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形参赋值：无</a:t>
            </a:r>
            <a:endParaRPr lang="en-US" altLang="zh-CN" sz="3200" dirty="0"/>
          </a:p>
          <a:p>
            <a:pPr algn="l"/>
            <a:r>
              <a:rPr lang="zh-CN" altLang="en-US" sz="3200" dirty="0"/>
              <a:t>变量提升：无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2342CEB-0CB5-49B7-A1A1-C5AC64A89264}"/>
              </a:ext>
            </a:extLst>
          </p:cNvPr>
          <p:cNvSpPr txBox="1"/>
          <p:nvPr/>
        </p:nvSpPr>
        <p:spPr>
          <a:xfrm>
            <a:off x="20520660" y="2879853"/>
            <a:ext cx="403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 err="1"/>
              <a:t>i</a:t>
            </a:r>
            <a:r>
              <a:rPr lang="zh-CN" altLang="en-US" sz="3200" dirty="0"/>
              <a:t>*</a:t>
            </a:r>
            <a:r>
              <a:rPr lang="en-US" altLang="zh-CN" sz="3200" dirty="0"/>
              <a:t>=2</a:t>
            </a:r>
          </a:p>
          <a:p>
            <a:pPr algn="l"/>
            <a:r>
              <a:rPr lang="en-US" altLang="zh-CN" sz="3200" dirty="0"/>
              <a:t>return  aaff22</a:t>
            </a:r>
            <a:endParaRPr lang="zh-CN" altLang="en-US" sz="32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A7C8AB4-5ED4-4294-97B0-8C69C145FB37}"/>
              </a:ext>
            </a:extLst>
          </p:cNvPr>
          <p:cNvSpPr txBox="1"/>
          <p:nvPr/>
        </p:nvSpPr>
        <p:spPr>
          <a:xfrm>
            <a:off x="20459700" y="476598"/>
            <a:ext cx="4099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aaff11( )</a:t>
            </a:r>
            <a:endParaRPr lang="zh-CN" altLang="en-US" sz="3200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CD60B71-2D52-417F-8000-BCFFCF571D0C}"/>
              </a:ext>
            </a:extLst>
          </p:cNvPr>
          <p:cNvCxnSpPr/>
          <p:nvPr/>
        </p:nvCxnSpPr>
        <p:spPr>
          <a:xfrm>
            <a:off x="11620500" y="4450080"/>
            <a:ext cx="251460" cy="3816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3B172CA-5FEE-4B48-AB41-BC3A0EB34E84}"/>
              </a:ext>
            </a:extLst>
          </p:cNvPr>
          <p:cNvCxnSpPr/>
          <p:nvPr/>
        </p:nvCxnSpPr>
        <p:spPr>
          <a:xfrm>
            <a:off x="20459700" y="7114347"/>
            <a:ext cx="4099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A15A2154-48A1-4223-BCEC-8BE592C6EDCD}"/>
              </a:ext>
            </a:extLst>
          </p:cNvPr>
          <p:cNvSpPr txBox="1"/>
          <p:nvPr/>
        </p:nvSpPr>
        <p:spPr>
          <a:xfrm>
            <a:off x="20459700" y="5559044"/>
            <a:ext cx="3840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形参赋值：</a:t>
            </a:r>
            <a:r>
              <a:rPr lang="en-US" altLang="zh-CN" sz="3200" dirty="0"/>
              <a:t>n=3</a:t>
            </a:r>
          </a:p>
          <a:p>
            <a:pPr algn="l"/>
            <a:r>
              <a:rPr lang="zh-CN" altLang="en-US" sz="3200" dirty="0"/>
              <a:t>变量提升：无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3523028-171C-4855-8E9B-EB1D0A150C60}"/>
              </a:ext>
            </a:extLst>
          </p:cNvPr>
          <p:cNvSpPr txBox="1"/>
          <p:nvPr/>
        </p:nvSpPr>
        <p:spPr>
          <a:xfrm>
            <a:off x="20520660" y="7280657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n*(++</a:t>
            </a:r>
            <a:r>
              <a:rPr lang="en-US" altLang="zh-CN" sz="3200" dirty="0" err="1"/>
              <a:t>i</a:t>
            </a:r>
            <a:r>
              <a:rPr lang="en-US" altLang="zh-CN" sz="3200" dirty="0"/>
              <a:t>)=3*11=33</a:t>
            </a:r>
            <a:endParaRPr lang="zh-CN" altLang="en-US" sz="32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E82D376-125B-4904-BE15-7EA3A263378B}"/>
              </a:ext>
            </a:extLst>
          </p:cNvPr>
          <p:cNvSpPr txBox="1"/>
          <p:nvPr/>
        </p:nvSpPr>
        <p:spPr>
          <a:xfrm>
            <a:off x="20459700" y="4877402"/>
            <a:ext cx="4099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aaff22( )</a:t>
            </a:r>
            <a:endParaRPr lang="zh-CN" altLang="en-US" sz="32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198FC7A-C620-4F9B-8660-41A66D305715}"/>
              </a:ext>
            </a:extLst>
          </p:cNvPr>
          <p:cNvSpPr/>
          <p:nvPr/>
        </p:nvSpPr>
        <p:spPr>
          <a:xfrm>
            <a:off x="20383500" y="5456335"/>
            <a:ext cx="4160520" cy="33264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48" name="直接连接符 2047">
            <a:extLst>
              <a:ext uri="{FF2B5EF4-FFF2-40B4-BE49-F238E27FC236}">
                <a16:creationId xmlns:a16="http://schemas.microsoft.com/office/drawing/2014/main" id="{0095635A-991E-4BA5-8FF9-729A0DED1778}"/>
              </a:ext>
            </a:extLst>
          </p:cNvPr>
          <p:cNvCxnSpPr/>
          <p:nvPr/>
        </p:nvCxnSpPr>
        <p:spPr>
          <a:xfrm>
            <a:off x="12039600" y="4450080"/>
            <a:ext cx="575312" cy="3572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36CEFFB-6078-4246-AF48-8292CACCE4EA}"/>
              </a:ext>
            </a:extLst>
          </p:cNvPr>
          <p:cNvCxnSpPr/>
          <p:nvPr/>
        </p:nvCxnSpPr>
        <p:spPr>
          <a:xfrm>
            <a:off x="579120" y="8141624"/>
            <a:ext cx="4099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FEF0F6B-8B5F-4554-8F2E-A28A775E1464}"/>
              </a:ext>
            </a:extLst>
          </p:cNvPr>
          <p:cNvSpPr txBox="1"/>
          <p:nvPr/>
        </p:nvSpPr>
        <p:spPr>
          <a:xfrm>
            <a:off x="579120" y="6586321"/>
            <a:ext cx="3840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形参赋值：</a:t>
            </a:r>
            <a:r>
              <a:rPr lang="en-US" altLang="zh-CN" sz="3200" dirty="0"/>
              <a:t>n=4</a:t>
            </a:r>
          </a:p>
          <a:p>
            <a:pPr algn="l"/>
            <a:r>
              <a:rPr lang="zh-CN" altLang="en-US" sz="3200" dirty="0"/>
              <a:t>变量提升：无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3ACD16E-9127-46FD-8921-DB545CACFC82}"/>
              </a:ext>
            </a:extLst>
          </p:cNvPr>
          <p:cNvSpPr txBox="1"/>
          <p:nvPr/>
        </p:nvSpPr>
        <p:spPr>
          <a:xfrm>
            <a:off x="640080" y="8270441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n*(++</a:t>
            </a:r>
            <a:r>
              <a:rPr lang="en-US" altLang="zh-CN" sz="3200" dirty="0" err="1"/>
              <a:t>i</a:t>
            </a:r>
            <a:r>
              <a:rPr lang="en-US" altLang="zh-CN" sz="3200" dirty="0"/>
              <a:t>)=4*12=48</a:t>
            </a:r>
            <a:endParaRPr lang="zh-CN" altLang="en-US" sz="3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585A4F9-8C54-494D-AFD4-3F1F3E54FC58}"/>
              </a:ext>
            </a:extLst>
          </p:cNvPr>
          <p:cNvSpPr txBox="1"/>
          <p:nvPr/>
        </p:nvSpPr>
        <p:spPr>
          <a:xfrm>
            <a:off x="579120" y="5904679"/>
            <a:ext cx="4099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aaff22( 4)</a:t>
            </a:r>
            <a:endParaRPr lang="zh-CN" altLang="en-US" sz="32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32FD7B7-08B0-4EB3-9888-8D4290C479DD}"/>
              </a:ext>
            </a:extLst>
          </p:cNvPr>
          <p:cNvSpPr/>
          <p:nvPr/>
        </p:nvSpPr>
        <p:spPr>
          <a:xfrm>
            <a:off x="502920" y="6483612"/>
            <a:ext cx="4160520" cy="2849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51" name="直接连接符 2050">
            <a:extLst>
              <a:ext uri="{FF2B5EF4-FFF2-40B4-BE49-F238E27FC236}">
                <a16:creationId xmlns:a16="http://schemas.microsoft.com/office/drawing/2014/main" id="{024D378E-A612-41F2-B620-80B8FFAB6769}"/>
              </a:ext>
            </a:extLst>
          </p:cNvPr>
          <p:cNvCxnSpPr/>
          <p:nvPr/>
        </p:nvCxnSpPr>
        <p:spPr>
          <a:xfrm>
            <a:off x="12639675" y="4461042"/>
            <a:ext cx="390525" cy="3463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332097F6-FB71-45F5-8432-EFF6F3924AFE}"/>
              </a:ext>
            </a:extLst>
          </p:cNvPr>
          <p:cNvSpPr/>
          <p:nvPr/>
        </p:nvSpPr>
        <p:spPr>
          <a:xfrm>
            <a:off x="5737860" y="1255107"/>
            <a:ext cx="4160520" cy="3169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5CC35278-326C-42AC-AD2B-695427D3F2BE}"/>
              </a:ext>
            </a:extLst>
          </p:cNvPr>
          <p:cNvCxnSpPr/>
          <p:nvPr/>
        </p:nvCxnSpPr>
        <p:spPr>
          <a:xfrm>
            <a:off x="5798820" y="2810410"/>
            <a:ext cx="4099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CFECD105-969E-4D90-94B4-7E97195ACCFE}"/>
              </a:ext>
            </a:extLst>
          </p:cNvPr>
          <p:cNvSpPr txBox="1"/>
          <p:nvPr/>
        </p:nvSpPr>
        <p:spPr>
          <a:xfrm>
            <a:off x="5798820" y="1255107"/>
            <a:ext cx="3840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形参赋值：无</a:t>
            </a:r>
            <a:endParaRPr lang="en-US" altLang="zh-CN" sz="3200" dirty="0"/>
          </a:p>
          <a:p>
            <a:pPr algn="l"/>
            <a:r>
              <a:rPr lang="zh-CN" altLang="en-US" sz="3200" dirty="0"/>
              <a:t>变量提升：无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C4A40FF-D397-4FA9-9EDB-297ED50F3821}"/>
              </a:ext>
            </a:extLst>
          </p:cNvPr>
          <p:cNvSpPr txBox="1"/>
          <p:nvPr/>
        </p:nvSpPr>
        <p:spPr>
          <a:xfrm>
            <a:off x="5859780" y="2976720"/>
            <a:ext cx="403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 err="1"/>
              <a:t>i</a:t>
            </a:r>
            <a:r>
              <a:rPr lang="zh-CN" altLang="en-US" sz="3200" dirty="0"/>
              <a:t>*</a:t>
            </a:r>
            <a:r>
              <a:rPr lang="en-US" altLang="zh-CN" sz="3200" dirty="0"/>
              <a:t>=2</a:t>
            </a:r>
          </a:p>
          <a:p>
            <a:pPr algn="l"/>
            <a:r>
              <a:rPr lang="en-US" altLang="zh-CN" sz="3200" dirty="0"/>
              <a:t>return  aaff22</a:t>
            </a:r>
            <a:endParaRPr lang="zh-CN" altLang="en-US" sz="32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216F963-BED0-4E3B-B48F-5740E259DEB1}"/>
              </a:ext>
            </a:extLst>
          </p:cNvPr>
          <p:cNvSpPr txBox="1"/>
          <p:nvPr/>
        </p:nvSpPr>
        <p:spPr>
          <a:xfrm>
            <a:off x="5798820" y="573465"/>
            <a:ext cx="4099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aaff11( )</a:t>
            </a:r>
            <a:endParaRPr lang="zh-CN" altLang="en-US" sz="3200" dirty="0"/>
          </a:p>
        </p:txBody>
      </p:sp>
      <p:cxnSp>
        <p:nvCxnSpPr>
          <p:cNvPr id="2053" name="直接连接符 2052">
            <a:extLst>
              <a:ext uri="{FF2B5EF4-FFF2-40B4-BE49-F238E27FC236}">
                <a16:creationId xmlns:a16="http://schemas.microsoft.com/office/drawing/2014/main" id="{C75063BF-0697-417B-81A9-02CF037383D6}"/>
              </a:ext>
            </a:extLst>
          </p:cNvPr>
          <p:cNvCxnSpPr/>
          <p:nvPr/>
        </p:nvCxnSpPr>
        <p:spPr>
          <a:xfrm>
            <a:off x="13239752" y="4461042"/>
            <a:ext cx="483868" cy="3463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BB7BE5F7-7FAF-444A-8675-FEEB930F50D6}"/>
              </a:ext>
            </a:extLst>
          </p:cNvPr>
          <p:cNvCxnSpPr/>
          <p:nvPr/>
        </p:nvCxnSpPr>
        <p:spPr>
          <a:xfrm>
            <a:off x="5787392" y="7269588"/>
            <a:ext cx="4099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183F13C3-43C1-40D2-A9EC-B53D2FE6B223}"/>
              </a:ext>
            </a:extLst>
          </p:cNvPr>
          <p:cNvSpPr txBox="1"/>
          <p:nvPr/>
        </p:nvSpPr>
        <p:spPr>
          <a:xfrm>
            <a:off x="5787392" y="5714285"/>
            <a:ext cx="3840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形参赋值：</a:t>
            </a:r>
            <a:r>
              <a:rPr lang="en-US" altLang="zh-CN" sz="3200" dirty="0"/>
              <a:t>n=4</a:t>
            </a:r>
          </a:p>
          <a:p>
            <a:pPr algn="l"/>
            <a:r>
              <a:rPr lang="zh-CN" altLang="en-US" sz="3200" dirty="0"/>
              <a:t>变量提升：无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D6D0403-880C-4CAA-A157-E1711B356CCF}"/>
              </a:ext>
            </a:extLst>
          </p:cNvPr>
          <p:cNvSpPr txBox="1"/>
          <p:nvPr/>
        </p:nvSpPr>
        <p:spPr>
          <a:xfrm>
            <a:off x="5848352" y="7435898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n*(++</a:t>
            </a:r>
            <a:r>
              <a:rPr lang="en-US" altLang="zh-CN" sz="3200" dirty="0" err="1"/>
              <a:t>i</a:t>
            </a:r>
            <a:r>
              <a:rPr lang="en-US" altLang="zh-CN" sz="3200" dirty="0"/>
              <a:t>)=4*25=100</a:t>
            </a:r>
            <a:endParaRPr lang="zh-CN" altLang="en-US" sz="32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1AD7198-CC66-4A92-B6D7-CB35F82116D6}"/>
              </a:ext>
            </a:extLst>
          </p:cNvPr>
          <p:cNvSpPr txBox="1"/>
          <p:nvPr/>
        </p:nvSpPr>
        <p:spPr>
          <a:xfrm>
            <a:off x="5787392" y="5032643"/>
            <a:ext cx="4099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aaff22(4 )</a:t>
            </a:r>
            <a:endParaRPr lang="zh-CN" altLang="en-US" sz="32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6BB231D-D292-41D1-B46B-A8B328001E9C}"/>
              </a:ext>
            </a:extLst>
          </p:cNvPr>
          <p:cNvSpPr/>
          <p:nvPr/>
        </p:nvSpPr>
        <p:spPr>
          <a:xfrm>
            <a:off x="5711192" y="5611576"/>
            <a:ext cx="4160520" cy="33264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55" name="直接连接符 2054">
            <a:extLst>
              <a:ext uri="{FF2B5EF4-FFF2-40B4-BE49-F238E27FC236}">
                <a16:creationId xmlns:a16="http://schemas.microsoft.com/office/drawing/2014/main" id="{62E24CA2-D995-4A08-84E6-F714DA8617AE}"/>
              </a:ext>
            </a:extLst>
          </p:cNvPr>
          <p:cNvCxnSpPr/>
          <p:nvPr/>
        </p:nvCxnSpPr>
        <p:spPr>
          <a:xfrm>
            <a:off x="13723620" y="4493104"/>
            <a:ext cx="510540" cy="3355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05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3437534-D591-4B5E-8822-3294DC9C536F}"/>
              </a:ext>
            </a:extLst>
          </p:cNvPr>
          <p:cNvSpPr/>
          <p:nvPr/>
        </p:nvSpPr>
        <p:spPr>
          <a:xfrm>
            <a:off x="11127808" y="837376"/>
            <a:ext cx="4160520" cy="51671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AC7CFF8-1DAA-462F-B601-0DFC4AA32C54}"/>
              </a:ext>
            </a:extLst>
          </p:cNvPr>
          <p:cNvCxnSpPr/>
          <p:nvPr/>
        </p:nvCxnSpPr>
        <p:spPr>
          <a:xfrm>
            <a:off x="11188768" y="2392680"/>
            <a:ext cx="4099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3E48A951-D372-44AC-8138-7BEA85CA1A2E}"/>
              </a:ext>
            </a:extLst>
          </p:cNvPr>
          <p:cNvSpPr txBox="1"/>
          <p:nvPr/>
        </p:nvSpPr>
        <p:spPr>
          <a:xfrm>
            <a:off x="11188768" y="837377"/>
            <a:ext cx="3840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变量提升：</a:t>
            </a:r>
            <a:endParaRPr lang="en-US" altLang="zh-CN" sz="3200" dirty="0"/>
          </a:p>
          <a:p>
            <a:pPr algn="l"/>
            <a:r>
              <a:rPr lang="en-US" altLang="zh-CN" sz="3200" dirty="0"/>
              <a:t>var obj</a:t>
            </a:r>
          </a:p>
          <a:p>
            <a:pPr algn="l"/>
            <a:r>
              <a:rPr lang="en-US" altLang="zh-CN" sz="3200" dirty="0"/>
              <a:t>var num  var </a:t>
            </a:r>
            <a:r>
              <a:rPr lang="en-US" altLang="zh-CN" sz="3200" dirty="0" err="1"/>
              <a:t>fn</a:t>
            </a:r>
            <a:endParaRPr lang="zh-CN" altLang="en-US" sz="32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6105F9C-1E6A-4041-A73A-9118059FD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43" y="383267"/>
            <a:ext cx="9772561" cy="584989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D603A41-D91B-49DB-A747-996532F01310}"/>
              </a:ext>
            </a:extLst>
          </p:cNvPr>
          <p:cNvSpPr txBox="1"/>
          <p:nvPr/>
        </p:nvSpPr>
        <p:spPr>
          <a:xfrm>
            <a:off x="11188768" y="2407037"/>
            <a:ext cx="47827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代码从上到下执行</a:t>
            </a:r>
            <a:endParaRPr lang="en-US" altLang="zh-CN" sz="3200" dirty="0"/>
          </a:p>
          <a:p>
            <a:pPr algn="l"/>
            <a:r>
              <a:rPr lang="en-US" altLang="zh-CN" sz="3200" dirty="0"/>
              <a:t>num=1 4 14</a:t>
            </a:r>
          </a:p>
          <a:p>
            <a:pPr algn="l"/>
            <a:r>
              <a:rPr lang="en-US" altLang="zh-CN" sz="3200" dirty="0"/>
              <a:t>obj={num:2 22} //aaff11 </a:t>
            </a:r>
          </a:p>
          <a:p>
            <a:pPr algn="l"/>
            <a:r>
              <a:rPr lang="en-US" altLang="zh-CN" sz="3200" dirty="0" err="1"/>
              <a:t>obj.fn</a:t>
            </a:r>
            <a:r>
              <a:rPr lang="en-US" altLang="zh-CN" sz="3200" dirty="0"/>
              <a:t>=aaff22</a:t>
            </a:r>
          </a:p>
          <a:p>
            <a:pPr algn="l"/>
            <a:r>
              <a:rPr lang="en-US" altLang="zh-CN" sz="3200" dirty="0" err="1"/>
              <a:t>fn</a:t>
            </a:r>
            <a:r>
              <a:rPr lang="en-US" altLang="zh-CN" sz="3200" dirty="0"/>
              <a:t>=</a:t>
            </a:r>
            <a:r>
              <a:rPr lang="en-US" altLang="zh-CN" sz="3200" dirty="0" err="1"/>
              <a:t>obj.fn</a:t>
            </a:r>
            <a:r>
              <a:rPr lang="en-US" altLang="zh-CN" sz="3200" dirty="0"/>
              <a:t>=aaff22</a:t>
            </a:r>
          </a:p>
          <a:p>
            <a:pPr algn="l"/>
            <a:r>
              <a:rPr lang="en-US" altLang="zh-CN" sz="3200" dirty="0" err="1"/>
              <a:t>fn</a:t>
            </a:r>
            <a:r>
              <a:rPr lang="en-US" altLang="zh-CN" sz="3200" dirty="0"/>
              <a:t>(10) =aaff22(10) =&gt;4</a:t>
            </a:r>
          </a:p>
          <a:p>
            <a:pPr algn="l"/>
            <a:r>
              <a:rPr lang="en-US" altLang="zh-CN" sz="3200" dirty="0" err="1"/>
              <a:t>obj.fn</a:t>
            </a:r>
            <a:r>
              <a:rPr lang="en-US" altLang="zh-CN" sz="3200" dirty="0"/>
              <a:t>(20)=aaff22(20) =&gt;5</a:t>
            </a:r>
          </a:p>
          <a:p>
            <a:pPr algn="l"/>
            <a:r>
              <a:rPr lang="en-US" altLang="zh-CN" sz="3200" dirty="0"/>
              <a:t>num=&gt;14</a:t>
            </a:r>
          </a:p>
          <a:p>
            <a:pPr algn="l"/>
            <a:r>
              <a:rPr lang="en-US" altLang="zh-CN" sz="3200" dirty="0" err="1"/>
              <a:t>obj.num</a:t>
            </a:r>
            <a:r>
              <a:rPr lang="en-US" altLang="zh-CN" sz="3200" dirty="0"/>
              <a:t>=&gt;22</a:t>
            </a:r>
          </a:p>
          <a:p>
            <a:pPr algn="l"/>
            <a:endParaRPr lang="zh-CN" altLang="en-US" sz="3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C9B7649-97CC-48D8-8919-DC9170786040}"/>
              </a:ext>
            </a:extLst>
          </p:cNvPr>
          <p:cNvSpPr/>
          <p:nvPr/>
        </p:nvSpPr>
        <p:spPr>
          <a:xfrm>
            <a:off x="16122920" y="837377"/>
            <a:ext cx="4160520" cy="4242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11125B1-BDAD-4609-BCB5-D7A6555952DC}"/>
              </a:ext>
            </a:extLst>
          </p:cNvPr>
          <p:cNvSpPr txBox="1"/>
          <p:nvPr/>
        </p:nvSpPr>
        <p:spPr>
          <a:xfrm>
            <a:off x="16166032" y="837377"/>
            <a:ext cx="3840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形参赋值：</a:t>
            </a:r>
            <a:endParaRPr lang="en-US" altLang="zh-CN" sz="3200" dirty="0"/>
          </a:p>
          <a:p>
            <a:pPr algn="l"/>
            <a:r>
              <a:rPr lang="en-US" altLang="zh-CN" sz="3200" dirty="0"/>
              <a:t>num=</a:t>
            </a:r>
            <a:r>
              <a:rPr lang="en-US" altLang="zh-CN" sz="3200" dirty="0" err="1"/>
              <a:t>obj.num</a:t>
            </a:r>
            <a:r>
              <a:rPr lang="en-US" altLang="zh-CN" sz="3200" dirty="0"/>
              <a:t>=2 3 4 5</a:t>
            </a:r>
          </a:p>
          <a:p>
            <a:pPr algn="l"/>
            <a:r>
              <a:rPr lang="zh-CN" altLang="en-US" sz="3200" dirty="0"/>
              <a:t>变量提升：无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F30B3FE-065A-4A6C-BC3B-0FBA708948D1}"/>
              </a:ext>
            </a:extLst>
          </p:cNvPr>
          <p:cNvCxnSpPr/>
          <p:nvPr/>
        </p:nvCxnSpPr>
        <p:spPr>
          <a:xfrm>
            <a:off x="16122920" y="2606040"/>
            <a:ext cx="4160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3D0615C-D3FC-4902-BD56-9E079B71A8A4}"/>
              </a:ext>
            </a:extLst>
          </p:cNvPr>
          <p:cNvSpPr txBox="1"/>
          <p:nvPr/>
        </p:nvSpPr>
        <p:spPr>
          <a:xfrm>
            <a:off x="16166032" y="2743200"/>
            <a:ext cx="39660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 err="1"/>
              <a:t>this.num</a:t>
            </a:r>
            <a:r>
              <a:rPr lang="en-US" altLang="zh-CN" sz="3200" dirty="0"/>
              <a:t>=num*2=4</a:t>
            </a:r>
          </a:p>
          <a:p>
            <a:pPr algn="l"/>
            <a:r>
              <a:rPr lang="en-US" altLang="zh-CN" sz="3200" dirty="0"/>
              <a:t>num++</a:t>
            </a:r>
          </a:p>
          <a:p>
            <a:pPr algn="l"/>
            <a:r>
              <a:rPr lang="en-US" altLang="zh-CN" sz="3200" dirty="0"/>
              <a:t>return aaff22</a:t>
            </a:r>
            <a:endParaRPr lang="zh-CN" altLang="en-US" sz="320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1D340A2-34DF-4B56-854A-33338CDC49F6}"/>
              </a:ext>
            </a:extLst>
          </p:cNvPr>
          <p:cNvCxnSpPr/>
          <p:nvPr/>
        </p:nvCxnSpPr>
        <p:spPr>
          <a:xfrm>
            <a:off x="12207240" y="2971800"/>
            <a:ext cx="259080" cy="3561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F2D664B-FA33-40AB-B032-F9EC87ABBC1B}"/>
              </a:ext>
            </a:extLst>
          </p:cNvPr>
          <p:cNvCxnSpPr/>
          <p:nvPr/>
        </p:nvCxnSpPr>
        <p:spPr>
          <a:xfrm>
            <a:off x="18714720" y="1417320"/>
            <a:ext cx="365760" cy="32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1A69B9E3-72A1-4D8B-9ACF-E39AE1CB6A36}"/>
              </a:ext>
            </a:extLst>
          </p:cNvPr>
          <p:cNvSpPr/>
          <p:nvPr/>
        </p:nvSpPr>
        <p:spPr>
          <a:xfrm>
            <a:off x="11084696" y="6942706"/>
            <a:ext cx="4160520" cy="363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0525697-7F76-4958-B330-64D63A3A07CB}"/>
              </a:ext>
            </a:extLst>
          </p:cNvPr>
          <p:cNvSpPr txBox="1"/>
          <p:nvPr/>
        </p:nvSpPr>
        <p:spPr>
          <a:xfrm>
            <a:off x="11127808" y="6942706"/>
            <a:ext cx="3840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形参赋值：</a:t>
            </a:r>
            <a:endParaRPr lang="en-US" altLang="zh-CN" sz="3200" dirty="0"/>
          </a:p>
          <a:p>
            <a:pPr algn="l"/>
            <a:r>
              <a:rPr lang="en-US" altLang="zh-CN" sz="3200" dirty="0"/>
              <a:t>n=10</a:t>
            </a:r>
          </a:p>
          <a:p>
            <a:pPr algn="l"/>
            <a:r>
              <a:rPr lang="zh-CN" altLang="en-US" sz="3200" dirty="0"/>
              <a:t>变量提升：无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112D27F-3AAA-454D-8107-1B0B77C4D9D6}"/>
              </a:ext>
            </a:extLst>
          </p:cNvPr>
          <p:cNvCxnSpPr/>
          <p:nvPr/>
        </p:nvCxnSpPr>
        <p:spPr>
          <a:xfrm>
            <a:off x="11084696" y="8711369"/>
            <a:ext cx="4160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1CE4749-4D9B-45EC-A426-49BE60C782CA}"/>
              </a:ext>
            </a:extLst>
          </p:cNvPr>
          <p:cNvSpPr txBox="1"/>
          <p:nvPr/>
        </p:nvSpPr>
        <p:spPr>
          <a:xfrm>
            <a:off x="11127808" y="8848529"/>
            <a:ext cx="3966008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 err="1"/>
              <a:t>this.num</a:t>
            </a:r>
            <a:r>
              <a:rPr lang="en-US" altLang="zh-CN" sz="3200" dirty="0"/>
              <a:t>+=n</a:t>
            </a:r>
          </a:p>
          <a:p>
            <a:pPr algn="l"/>
            <a:r>
              <a:rPr lang="en-US" altLang="zh-CN" sz="3200" dirty="0"/>
              <a:t>num++</a:t>
            </a:r>
          </a:p>
          <a:p>
            <a:pPr algn="l"/>
            <a:r>
              <a:rPr lang="en-US" altLang="zh-CN" sz="3200" dirty="0"/>
              <a:t>num=&gt;4</a:t>
            </a:r>
            <a:endParaRPr lang="zh-CN" altLang="en-US" sz="3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3180E2D-364C-4502-8D85-E5B6A32EE466}"/>
              </a:ext>
            </a:extLst>
          </p:cNvPr>
          <p:cNvSpPr txBox="1"/>
          <p:nvPr/>
        </p:nvSpPr>
        <p:spPr>
          <a:xfrm>
            <a:off x="16002000" y="53599"/>
            <a:ext cx="3565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aaff00</a:t>
            </a:r>
            <a:endParaRPr lang="zh-CN" altLang="en-US" sz="32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299AB5E-8838-4D01-A5A8-D1F23872ADFA}"/>
              </a:ext>
            </a:extLst>
          </p:cNvPr>
          <p:cNvSpPr txBox="1"/>
          <p:nvPr/>
        </p:nvSpPr>
        <p:spPr>
          <a:xfrm>
            <a:off x="8856948" y="8258077"/>
            <a:ext cx="1841532" cy="590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aaff22(10)</a:t>
            </a:r>
            <a:endParaRPr lang="zh-CN" altLang="en-US" sz="3200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C7CF2666-3ACC-49C1-A86E-E768D6FCF204}"/>
              </a:ext>
            </a:extLst>
          </p:cNvPr>
          <p:cNvCxnSpPr/>
          <p:nvPr/>
        </p:nvCxnSpPr>
        <p:spPr>
          <a:xfrm>
            <a:off x="12639675" y="2971800"/>
            <a:ext cx="0" cy="3561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3D23A9B-0360-473E-AADC-F61B0B5381E5}"/>
              </a:ext>
            </a:extLst>
          </p:cNvPr>
          <p:cNvCxnSpPr/>
          <p:nvPr/>
        </p:nvCxnSpPr>
        <p:spPr>
          <a:xfrm>
            <a:off x="19080480" y="1417320"/>
            <a:ext cx="137160" cy="2591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9A16C620-E800-4633-8427-BBA84865AA68}"/>
              </a:ext>
            </a:extLst>
          </p:cNvPr>
          <p:cNvSpPr/>
          <p:nvPr/>
        </p:nvSpPr>
        <p:spPr>
          <a:xfrm>
            <a:off x="16166032" y="6942706"/>
            <a:ext cx="4160520" cy="363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8F4B302-1CFC-4502-AA94-3AF7E71D9FCE}"/>
              </a:ext>
            </a:extLst>
          </p:cNvPr>
          <p:cNvSpPr txBox="1"/>
          <p:nvPr/>
        </p:nvSpPr>
        <p:spPr>
          <a:xfrm>
            <a:off x="16209144" y="6942706"/>
            <a:ext cx="3840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形参赋值：</a:t>
            </a:r>
            <a:endParaRPr lang="en-US" altLang="zh-CN" sz="3200" dirty="0"/>
          </a:p>
          <a:p>
            <a:pPr algn="l"/>
            <a:r>
              <a:rPr lang="en-US" altLang="zh-CN" sz="3200" dirty="0"/>
              <a:t>n=20</a:t>
            </a:r>
          </a:p>
          <a:p>
            <a:pPr algn="l"/>
            <a:r>
              <a:rPr lang="zh-CN" altLang="en-US" sz="3200" dirty="0"/>
              <a:t>变量提升：无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1069871-F582-4790-99F1-B184C2020BBB}"/>
              </a:ext>
            </a:extLst>
          </p:cNvPr>
          <p:cNvCxnSpPr/>
          <p:nvPr/>
        </p:nvCxnSpPr>
        <p:spPr>
          <a:xfrm>
            <a:off x="16166032" y="8711369"/>
            <a:ext cx="4160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CF22E5B8-A8A3-4415-91DF-4F30B7D926C6}"/>
              </a:ext>
            </a:extLst>
          </p:cNvPr>
          <p:cNvSpPr txBox="1"/>
          <p:nvPr/>
        </p:nvSpPr>
        <p:spPr>
          <a:xfrm>
            <a:off x="16209144" y="8848529"/>
            <a:ext cx="3966008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 err="1"/>
              <a:t>this.num</a:t>
            </a:r>
            <a:r>
              <a:rPr lang="en-US" altLang="zh-CN" sz="3200" dirty="0"/>
              <a:t>+=n</a:t>
            </a:r>
          </a:p>
          <a:p>
            <a:pPr algn="l"/>
            <a:r>
              <a:rPr lang="en-US" altLang="zh-CN" sz="3200" dirty="0"/>
              <a:t>num++</a:t>
            </a:r>
          </a:p>
          <a:p>
            <a:pPr algn="l"/>
            <a:r>
              <a:rPr lang="en-US" altLang="zh-CN" sz="3200" dirty="0"/>
              <a:t>num=&gt;5</a:t>
            </a:r>
            <a:endParaRPr lang="zh-CN" altLang="en-US" sz="32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2E70E57-80C5-4ADD-9AED-053962C7B0FA}"/>
              </a:ext>
            </a:extLst>
          </p:cNvPr>
          <p:cNvSpPr txBox="1"/>
          <p:nvPr/>
        </p:nvSpPr>
        <p:spPr>
          <a:xfrm>
            <a:off x="16166032" y="6233160"/>
            <a:ext cx="3565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aaff22(20)</a:t>
            </a:r>
            <a:endParaRPr lang="zh-CN" altLang="en-US" sz="3200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8E24FE5-D3B3-4D2F-A151-4D90FC5412A5}"/>
              </a:ext>
            </a:extLst>
          </p:cNvPr>
          <p:cNvCxnSpPr/>
          <p:nvPr/>
        </p:nvCxnSpPr>
        <p:spPr>
          <a:xfrm>
            <a:off x="13017372" y="3327975"/>
            <a:ext cx="180468" cy="5290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19A1DED-30DF-421D-AFB8-B3568DF07E96}"/>
              </a:ext>
            </a:extLst>
          </p:cNvPr>
          <p:cNvCxnSpPr/>
          <p:nvPr/>
        </p:nvCxnSpPr>
        <p:spPr>
          <a:xfrm>
            <a:off x="19431000" y="1417320"/>
            <a:ext cx="136160" cy="383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391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247BDA2-3100-4D2A-B96C-EA4317D81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69" y="391704"/>
            <a:ext cx="10660747" cy="719781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DC6FE0B-BB0D-42FF-B656-55CA3031DBB1}"/>
              </a:ext>
            </a:extLst>
          </p:cNvPr>
          <p:cNvSpPr/>
          <p:nvPr/>
        </p:nvSpPr>
        <p:spPr>
          <a:xfrm>
            <a:off x="11750040" y="1295400"/>
            <a:ext cx="3291840" cy="4104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84B132-BDAE-4F96-9AA7-9818DA75D456}"/>
              </a:ext>
            </a:extLst>
          </p:cNvPr>
          <p:cNvSpPr txBox="1"/>
          <p:nvPr/>
        </p:nvSpPr>
        <p:spPr>
          <a:xfrm>
            <a:off x="11871960" y="2026920"/>
            <a:ext cx="2773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 err="1"/>
              <a:t>this.x</a:t>
            </a:r>
            <a:r>
              <a:rPr lang="en-US" altLang="zh-CN" sz="3200" dirty="0"/>
              <a:t>=num=10</a:t>
            </a:r>
          </a:p>
          <a:p>
            <a:pPr algn="l"/>
            <a:r>
              <a:rPr lang="en-US" altLang="zh-CN" sz="3200" dirty="0" err="1"/>
              <a:t>this.y</a:t>
            </a:r>
            <a:r>
              <a:rPr lang="en-US" altLang="zh-CN" sz="3200" dirty="0"/>
              <a:t>=num=10</a:t>
            </a:r>
            <a:endParaRPr lang="zh-CN" altLang="en-US" sz="3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6127DF1-2391-48C7-B5A9-7162BACBE6DA}"/>
              </a:ext>
            </a:extLst>
          </p:cNvPr>
          <p:cNvSpPr txBox="1"/>
          <p:nvPr/>
        </p:nvSpPr>
        <p:spPr>
          <a:xfrm>
            <a:off x="11871960" y="551164"/>
            <a:ext cx="2773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 err="1">
                <a:solidFill>
                  <a:srgbClr val="FF0000"/>
                </a:solidFill>
              </a:rPr>
              <a:t>Fn</a:t>
            </a:r>
            <a:r>
              <a:rPr lang="en-US" altLang="zh-CN" sz="3200" dirty="0"/>
              <a:t> =&gt;</a:t>
            </a:r>
            <a:r>
              <a:rPr lang="zh-CN" altLang="en-US" sz="3200" dirty="0"/>
              <a:t>构造函数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B281267-BD03-4B34-A666-300A22F8F129}"/>
              </a:ext>
            </a:extLst>
          </p:cNvPr>
          <p:cNvSpPr txBox="1"/>
          <p:nvPr/>
        </p:nvSpPr>
        <p:spPr>
          <a:xfrm>
            <a:off x="12268200" y="4574524"/>
            <a:ext cx="2773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prototype</a:t>
            </a:r>
            <a:endParaRPr lang="zh-CN" altLang="en-US" sz="32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E7BBE06-4ABA-466E-9146-453628A8341F}"/>
              </a:ext>
            </a:extLst>
          </p:cNvPr>
          <p:cNvSpPr/>
          <p:nvPr/>
        </p:nvSpPr>
        <p:spPr>
          <a:xfrm>
            <a:off x="15834360" y="1295399"/>
            <a:ext cx="3291840" cy="2225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D5D850E-F1CB-457F-B6BC-39B5A0B016AD}"/>
              </a:ext>
            </a:extLst>
          </p:cNvPr>
          <p:cNvSpPr txBox="1"/>
          <p:nvPr/>
        </p:nvSpPr>
        <p:spPr>
          <a:xfrm>
            <a:off x="16238220" y="1991618"/>
            <a:ext cx="24841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x:20</a:t>
            </a:r>
          </a:p>
          <a:p>
            <a:pPr algn="l"/>
            <a:r>
              <a:rPr lang="en-US" altLang="zh-CN" sz="3200" dirty="0"/>
              <a:t>sum:xxff11</a:t>
            </a:r>
            <a:endParaRPr lang="zh-CN" altLang="en-US" sz="32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3011268-9E97-4936-A550-F4FAE45DDFD6}"/>
              </a:ext>
            </a:extLst>
          </p:cNvPr>
          <p:cNvSpPr txBox="1"/>
          <p:nvPr/>
        </p:nvSpPr>
        <p:spPr>
          <a:xfrm>
            <a:off x="15834360" y="551163"/>
            <a:ext cx="3627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xxff00 =&gt;prototype</a:t>
            </a:r>
            <a:endParaRPr lang="zh-CN" altLang="en-US" sz="3200" dirty="0"/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ACAA9B6A-A643-49D3-BB64-C8ED2AB77008}"/>
              </a:ext>
            </a:extLst>
          </p:cNvPr>
          <p:cNvCxnSpPr>
            <a:stCxn id="41" idx="1"/>
            <a:endCxn id="37" idx="3"/>
          </p:cNvCxnSpPr>
          <p:nvPr/>
        </p:nvCxnSpPr>
        <p:spPr>
          <a:xfrm rot="10800000" flipV="1">
            <a:off x="15041880" y="843550"/>
            <a:ext cx="792480" cy="4023361"/>
          </a:xfrm>
          <a:prstGeom prst="bentConnector3">
            <a:avLst>
              <a:gd name="adj1" fmla="val 38462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1900C219-361C-44AF-84C2-080224C538D8}"/>
              </a:ext>
            </a:extLst>
          </p:cNvPr>
          <p:cNvSpPr/>
          <p:nvPr/>
        </p:nvSpPr>
        <p:spPr>
          <a:xfrm>
            <a:off x="16093440" y="5159299"/>
            <a:ext cx="2484120" cy="1996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123F800-9F97-4436-A2C6-BC32B3010DBC}"/>
              </a:ext>
            </a:extLst>
          </p:cNvPr>
          <p:cNvSpPr txBox="1"/>
          <p:nvPr/>
        </p:nvSpPr>
        <p:spPr>
          <a:xfrm>
            <a:off x="16093440" y="4506402"/>
            <a:ext cx="2773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f =&gt; </a:t>
            </a:r>
            <a:r>
              <a:rPr lang="en-US" altLang="zh-CN" sz="3200" dirty="0" err="1"/>
              <a:t>Fn</a:t>
            </a:r>
            <a:r>
              <a:rPr lang="zh-CN" altLang="en-US" sz="3200" dirty="0"/>
              <a:t>的实例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2637EC9-E881-421D-8B49-177676850F20}"/>
              </a:ext>
            </a:extLst>
          </p:cNvPr>
          <p:cNvSpPr txBox="1"/>
          <p:nvPr/>
        </p:nvSpPr>
        <p:spPr>
          <a:xfrm>
            <a:off x="16383000" y="5237922"/>
            <a:ext cx="2194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x:10</a:t>
            </a:r>
          </a:p>
          <a:p>
            <a:pPr algn="l"/>
            <a:r>
              <a:rPr lang="en-US" altLang="zh-CN" sz="3200" dirty="0"/>
              <a:t>y:10</a:t>
            </a:r>
            <a:endParaRPr lang="zh-CN" altLang="en-US" sz="32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1EACC62-D698-4779-8EE6-781F7CD653F6}"/>
              </a:ext>
            </a:extLst>
          </p:cNvPr>
          <p:cNvSpPr txBox="1"/>
          <p:nvPr/>
        </p:nvSpPr>
        <p:spPr>
          <a:xfrm>
            <a:off x="16238220" y="6451230"/>
            <a:ext cx="219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_ _proto_ _</a:t>
            </a:r>
            <a:endParaRPr lang="zh-CN" altLang="en-US" sz="3200" dirty="0"/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A70620D6-C10B-4626-9120-9037B344E1E0}"/>
              </a:ext>
            </a:extLst>
          </p:cNvPr>
          <p:cNvCxnSpPr>
            <a:cxnSpLocks/>
            <a:stCxn id="45" idx="3"/>
            <a:endCxn id="39" idx="3"/>
          </p:cNvCxnSpPr>
          <p:nvPr/>
        </p:nvCxnSpPr>
        <p:spPr>
          <a:xfrm flipV="1">
            <a:off x="18432780" y="2407920"/>
            <a:ext cx="693420" cy="4335698"/>
          </a:xfrm>
          <a:prstGeom prst="bentConnector3">
            <a:avLst>
              <a:gd name="adj1" fmla="val 209890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F7632D27-A163-4AC3-9E46-C4B67A98A3A3}"/>
              </a:ext>
            </a:extLst>
          </p:cNvPr>
          <p:cNvSpPr txBox="1"/>
          <p:nvPr/>
        </p:nvSpPr>
        <p:spPr>
          <a:xfrm>
            <a:off x="822960" y="7909560"/>
            <a:ext cx="106607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 err="1"/>
              <a:t>f.__proto__.sum</a:t>
            </a:r>
            <a:r>
              <a:rPr lang="en-US" altLang="zh-CN" sz="3200" dirty="0"/>
              <a:t>== </a:t>
            </a:r>
            <a:r>
              <a:rPr lang="en-US" altLang="zh-CN" sz="3200" dirty="0" err="1"/>
              <a:t>Fn.prototype.sum</a:t>
            </a:r>
            <a:r>
              <a:rPr lang="en-US" altLang="zh-CN" sz="3200" dirty="0"/>
              <a:t>   //true</a:t>
            </a:r>
          </a:p>
          <a:p>
            <a:pPr algn="l"/>
            <a:r>
              <a:rPr lang="en-US" altLang="zh-CN" sz="3200" dirty="0" err="1"/>
              <a:t>f.sum</a:t>
            </a:r>
            <a:r>
              <a:rPr lang="en-US" altLang="zh-CN" sz="3200" dirty="0"/>
              <a:t>() =&gt;</a:t>
            </a:r>
            <a:r>
              <a:rPr lang="en-US" altLang="zh-CN" sz="3200" dirty="0">
                <a:solidFill>
                  <a:srgbClr val="FF0000"/>
                </a:solidFill>
              </a:rPr>
              <a:t>xxff11</a:t>
            </a:r>
            <a:r>
              <a:rPr lang="en-US" altLang="zh-CN" sz="3200" dirty="0"/>
              <a:t>() =&gt;20</a:t>
            </a:r>
          </a:p>
          <a:p>
            <a:pPr algn="l"/>
            <a:r>
              <a:rPr lang="en-US" altLang="zh-CN" sz="3200" dirty="0" err="1"/>
              <a:t>Fn.prototype.sum</a:t>
            </a:r>
            <a:r>
              <a:rPr lang="en-US" altLang="zh-CN" sz="3200" dirty="0"/>
              <a:t>()=&gt;</a:t>
            </a:r>
            <a:r>
              <a:rPr lang="en-US" altLang="zh-CN" sz="3200" dirty="0">
                <a:solidFill>
                  <a:srgbClr val="00B050"/>
                </a:solidFill>
              </a:rPr>
              <a:t>xxff11</a:t>
            </a:r>
            <a:r>
              <a:rPr lang="en-US" altLang="zh-CN" sz="3200" dirty="0"/>
              <a:t>()=&gt; </a:t>
            </a:r>
            <a:r>
              <a:rPr lang="en-US" altLang="zh-CN" sz="3200" dirty="0" err="1"/>
              <a:t>NaN</a:t>
            </a:r>
            <a:endParaRPr lang="en-US" altLang="zh-CN" sz="3200" dirty="0"/>
          </a:p>
          <a:p>
            <a:pPr algn="l"/>
            <a:r>
              <a:rPr lang="en-US" altLang="zh-CN" sz="3200" dirty="0" err="1"/>
              <a:t>f.constructor</a:t>
            </a:r>
            <a:r>
              <a:rPr lang="en-US" altLang="zh-CN" sz="3200" dirty="0"/>
              <a:t>=&gt;Object=&gt;f()</a:t>
            </a:r>
            <a:endParaRPr lang="zh-CN" altLang="en-US" sz="32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2B9CAA0-1A4F-447A-9F6D-386683C24168}"/>
              </a:ext>
            </a:extLst>
          </p:cNvPr>
          <p:cNvSpPr/>
          <p:nvPr/>
        </p:nvSpPr>
        <p:spPr>
          <a:xfrm>
            <a:off x="11811001" y="6743619"/>
            <a:ext cx="2834640" cy="134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6C559DD-9359-4530-81EF-AB3777B1B2D2}"/>
              </a:ext>
            </a:extLst>
          </p:cNvPr>
          <p:cNvSpPr txBox="1"/>
          <p:nvPr/>
        </p:nvSpPr>
        <p:spPr>
          <a:xfrm>
            <a:off x="11750040" y="6044910"/>
            <a:ext cx="2773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solidFill>
                  <a:srgbClr val="FF0000"/>
                </a:solidFill>
              </a:rPr>
              <a:t>xxff11()</a:t>
            </a:r>
            <a:endParaRPr lang="zh-CN" altLang="en-US" sz="32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EBF88BD-B0C1-4143-9007-B0911F9C0C77}"/>
              </a:ext>
            </a:extLst>
          </p:cNvPr>
          <p:cNvSpPr txBox="1"/>
          <p:nvPr/>
        </p:nvSpPr>
        <p:spPr>
          <a:xfrm>
            <a:off x="11901068" y="6896205"/>
            <a:ext cx="3291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 err="1"/>
              <a:t>this.x+this.y</a:t>
            </a:r>
            <a:endParaRPr lang="en-US" altLang="zh-CN" sz="3200" dirty="0"/>
          </a:p>
          <a:p>
            <a:pPr algn="l"/>
            <a:r>
              <a:rPr lang="en-US" altLang="zh-CN" sz="3200" dirty="0" err="1"/>
              <a:t>f.x+f.y</a:t>
            </a:r>
            <a:r>
              <a:rPr lang="en-US" altLang="zh-CN" sz="3200" dirty="0"/>
              <a:t>=10+10=20</a:t>
            </a:r>
            <a:endParaRPr lang="zh-CN" altLang="en-US" sz="32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CFE6300-5173-43FC-AE27-8DE09BB2702E}"/>
              </a:ext>
            </a:extLst>
          </p:cNvPr>
          <p:cNvSpPr/>
          <p:nvPr/>
        </p:nvSpPr>
        <p:spPr>
          <a:xfrm>
            <a:off x="11818988" y="9138152"/>
            <a:ext cx="8602612" cy="134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2C46E1E-FA56-41BA-AAF1-9C5A7CCE44DE}"/>
              </a:ext>
            </a:extLst>
          </p:cNvPr>
          <p:cNvSpPr txBox="1"/>
          <p:nvPr/>
        </p:nvSpPr>
        <p:spPr>
          <a:xfrm>
            <a:off x="11758027" y="8439443"/>
            <a:ext cx="2773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solidFill>
                  <a:srgbClr val="00B050"/>
                </a:solidFill>
              </a:rPr>
              <a:t>xxff11()</a:t>
            </a:r>
            <a:endParaRPr lang="zh-CN" altLang="en-US" sz="3200" dirty="0">
              <a:solidFill>
                <a:srgbClr val="00B05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24CCDE6-4B49-46AE-809A-A20041CCE03B}"/>
              </a:ext>
            </a:extLst>
          </p:cNvPr>
          <p:cNvSpPr txBox="1"/>
          <p:nvPr/>
        </p:nvSpPr>
        <p:spPr>
          <a:xfrm>
            <a:off x="11811001" y="9285099"/>
            <a:ext cx="95183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 err="1"/>
              <a:t>this.x+this.y</a:t>
            </a:r>
            <a:endParaRPr lang="en-US" altLang="zh-CN" sz="3200" dirty="0"/>
          </a:p>
          <a:p>
            <a:pPr algn="l"/>
            <a:r>
              <a:rPr lang="en-US" altLang="zh-CN" sz="3200" dirty="0" err="1"/>
              <a:t>Fn.prototype.x+Fn.prototype.y</a:t>
            </a:r>
            <a:r>
              <a:rPr lang="en-US" altLang="zh-CN" sz="3200" dirty="0"/>
              <a:t>=20+undefined=</a:t>
            </a:r>
            <a:r>
              <a:rPr lang="en-US" altLang="zh-CN" sz="3200" dirty="0" err="1"/>
              <a:t>NaN</a:t>
            </a:r>
            <a:endParaRPr lang="en-US" altLang="zh-CN" sz="3200" dirty="0"/>
          </a:p>
          <a:p>
            <a:pPr algn="l"/>
            <a:endParaRPr lang="zh-CN" altLang="en-US" sz="3200" dirty="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20A441B7-38F1-4594-B0D4-213C32D808CD}"/>
              </a:ext>
            </a:extLst>
          </p:cNvPr>
          <p:cNvCxnSpPr/>
          <p:nvPr/>
        </p:nvCxnSpPr>
        <p:spPr>
          <a:xfrm>
            <a:off x="15834360" y="2026920"/>
            <a:ext cx="3291840" cy="0"/>
          </a:xfrm>
          <a:prstGeom prst="line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B0607D7F-44B7-474C-B506-434B767DB561}"/>
              </a:ext>
            </a:extLst>
          </p:cNvPr>
          <p:cNvSpPr txBox="1"/>
          <p:nvPr/>
        </p:nvSpPr>
        <p:spPr>
          <a:xfrm>
            <a:off x="15956280" y="1396820"/>
            <a:ext cx="3169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accent4"/>
                </a:solidFill>
              </a:rPr>
              <a:t>constructor:</a:t>
            </a:r>
            <a:r>
              <a:rPr lang="zh-CN" altLang="en-US" sz="3200" dirty="0">
                <a:solidFill>
                  <a:schemeClr val="accent4"/>
                </a:solidFill>
              </a:rPr>
              <a:t>消失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404E82-BF58-42D1-844F-9D98F3C2E16E}"/>
              </a:ext>
            </a:extLst>
          </p:cNvPr>
          <p:cNvSpPr txBox="1"/>
          <p:nvPr/>
        </p:nvSpPr>
        <p:spPr>
          <a:xfrm>
            <a:off x="16459200" y="3073079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_ _proto_ _</a:t>
            </a:r>
            <a:endParaRPr lang="zh-CN" altLang="en-US" sz="24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9BC1B3F-9757-4B9D-A264-5F72676C4C44}"/>
              </a:ext>
            </a:extLst>
          </p:cNvPr>
          <p:cNvSpPr/>
          <p:nvPr/>
        </p:nvSpPr>
        <p:spPr>
          <a:xfrm>
            <a:off x="20421600" y="1295398"/>
            <a:ext cx="3291840" cy="47495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Object.prototype</a:t>
            </a:r>
            <a:endParaRPr lang="zh-CN" altLang="en-US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2096CD1-F44D-40E4-8ECE-ACD80E143EB9}"/>
              </a:ext>
            </a:extLst>
          </p:cNvPr>
          <p:cNvSpPr txBox="1"/>
          <p:nvPr/>
        </p:nvSpPr>
        <p:spPr>
          <a:xfrm>
            <a:off x="20421600" y="1442145"/>
            <a:ext cx="3291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 err="1">
                <a:solidFill>
                  <a:srgbClr val="92D050"/>
                </a:solidFill>
              </a:rPr>
              <a:t>constructor:Object</a:t>
            </a:r>
            <a:endParaRPr lang="zh-CN" altLang="en-US" sz="3200" dirty="0">
              <a:solidFill>
                <a:srgbClr val="92D050"/>
              </a:solidFill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9EE519A-8661-4558-9EEB-A2E56EDE4180}"/>
              </a:ext>
            </a:extLst>
          </p:cNvPr>
          <p:cNvCxnSpPr>
            <a:endCxn id="64" idx="1"/>
          </p:cNvCxnSpPr>
          <p:nvPr/>
        </p:nvCxnSpPr>
        <p:spPr>
          <a:xfrm flipV="1">
            <a:off x="19126200" y="1734533"/>
            <a:ext cx="1295400" cy="1618267"/>
          </a:xfrm>
          <a:prstGeom prst="straightConnector1">
            <a:avLst/>
          </a:prstGeom>
          <a:ln w="571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695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B4CE14A-3121-4D9E-A312-42685DA31E8C}"/>
              </a:ext>
            </a:extLst>
          </p:cNvPr>
          <p:cNvSpPr/>
          <p:nvPr/>
        </p:nvSpPr>
        <p:spPr>
          <a:xfrm>
            <a:off x="1417320" y="919321"/>
            <a:ext cx="3383280" cy="4480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err="1">
                <a:solidFill>
                  <a:srgbClr val="FF0000"/>
                </a:solidFill>
              </a:rPr>
              <a:t>Fn</a:t>
            </a:r>
            <a:r>
              <a:rPr lang="zh-CN" altLang="en-US" sz="4800" dirty="0">
                <a:solidFill>
                  <a:srgbClr val="FF0000"/>
                </a:solidFill>
              </a:rPr>
              <a:t>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106481-54EE-4CA0-9623-5EB966687D29}"/>
              </a:ext>
            </a:extLst>
          </p:cNvPr>
          <p:cNvSpPr/>
          <p:nvPr/>
        </p:nvSpPr>
        <p:spPr>
          <a:xfrm>
            <a:off x="3368040" y="7419017"/>
            <a:ext cx="3124200" cy="2807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E64A94-8FD6-439D-8749-8B9EEB441079}"/>
              </a:ext>
            </a:extLst>
          </p:cNvPr>
          <p:cNvSpPr txBox="1"/>
          <p:nvPr/>
        </p:nvSpPr>
        <p:spPr>
          <a:xfrm>
            <a:off x="3596640" y="7649849"/>
            <a:ext cx="2346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私有属性：</a:t>
            </a:r>
            <a:endParaRPr lang="en-US" altLang="zh-CN" sz="3200" dirty="0"/>
          </a:p>
          <a:p>
            <a:pPr algn="l"/>
            <a:r>
              <a:rPr lang="en-US" altLang="zh-CN" sz="3200" dirty="0" err="1"/>
              <a:t>name:’china</a:t>
            </a:r>
            <a:r>
              <a:rPr lang="en-US" altLang="zh-CN" sz="3200" dirty="0"/>
              <a:t>’,</a:t>
            </a:r>
          </a:p>
          <a:p>
            <a:pPr algn="l"/>
            <a:r>
              <a:rPr lang="en-US" altLang="zh-CN" sz="3200" dirty="0" err="1"/>
              <a:t>say:’name</a:t>
            </a:r>
            <a:r>
              <a:rPr lang="en-US" altLang="zh-CN" sz="3200" dirty="0"/>
              <a:t>’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E69258-CCFA-4B84-B158-715EF0EFBBC4}"/>
              </a:ext>
            </a:extLst>
          </p:cNvPr>
          <p:cNvSpPr txBox="1"/>
          <p:nvPr/>
        </p:nvSpPr>
        <p:spPr>
          <a:xfrm>
            <a:off x="4069080" y="6649576"/>
            <a:ext cx="2346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 dirty="0"/>
              <a:t>f(</a:t>
            </a:r>
            <a:r>
              <a:rPr lang="zh-CN" altLang="en-US" sz="4400" dirty="0"/>
              <a:t>实例</a:t>
            </a:r>
            <a:r>
              <a:rPr lang="en-US" altLang="zh-CN" sz="4400" dirty="0"/>
              <a:t>)</a:t>
            </a:r>
            <a:endParaRPr lang="zh-CN" altLang="en-US" sz="4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B6DDD7-C75D-486B-8FB9-7787DBD1685F}"/>
              </a:ext>
            </a:extLst>
          </p:cNvPr>
          <p:cNvSpPr txBox="1"/>
          <p:nvPr/>
        </p:nvSpPr>
        <p:spPr>
          <a:xfrm>
            <a:off x="1501140" y="4576578"/>
            <a:ext cx="3215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dirty="0"/>
              <a:t>prototype(</a:t>
            </a:r>
            <a:r>
              <a:rPr lang="zh-CN" altLang="en-US" sz="3600" dirty="0">
                <a:solidFill>
                  <a:srgbClr val="7030A0"/>
                </a:solidFill>
              </a:rPr>
              <a:t>原型</a:t>
            </a:r>
            <a:r>
              <a:rPr lang="en-US" altLang="zh-CN" sz="3600" dirty="0"/>
              <a:t>)</a:t>
            </a:r>
            <a:endParaRPr lang="zh-CN" altLang="en-US" sz="3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AEA92F-1D0C-487E-B740-7AC3DDBEC722}"/>
              </a:ext>
            </a:extLst>
          </p:cNvPr>
          <p:cNvSpPr/>
          <p:nvPr/>
        </p:nvSpPr>
        <p:spPr>
          <a:xfrm>
            <a:off x="6141720" y="919321"/>
            <a:ext cx="3154680" cy="4480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589F8B-16E6-41F9-ACCA-0A80BBD11EB8}"/>
              </a:ext>
            </a:extLst>
          </p:cNvPr>
          <p:cNvSpPr txBox="1"/>
          <p:nvPr/>
        </p:nvSpPr>
        <p:spPr>
          <a:xfrm>
            <a:off x="6324600" y="2082383"/>
            <a:ext cx="3154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公有属性</a:t>
            </a:r>
            <a:endParaRPr lang="en-US" altLang="zh-CN" sz="3200" dirty="0"/>
          </a:p>
          <a:p>
            <a:pPr algn="l"/>
            <a:r>
              <a:rPr lang="en-US" altLang="zh-CN" sz="3200" dirty="0" err="1"/>
              <a:t>getX:function</a:t>
            </a:r>
            <a:r>
              <a:rPr lang="en-US" altLang="zh-CN" sz="3200" dirty="0"/>
              <a:t>(){}</a:t>
            </a:r>
          </a:p>
          <a:p>
            <a:pPr algn="l"/>
            <a:r>
              <a:rPr lang="en-US" altLang="zh-CN" sz="3200" dirty="0"/>
              <a:t>name:’</a:t>
            </a:r>
            <a:r>
              <a:rPr lang="en-US" altLang="zh-CN" sz="3200" dirty="0" err="1"/>
              <a:t>zfpx</a:t>
            </a:r>
            <a:r>
              <a:rPr lang="en-US" altLang="zh-CN" sz="3200" dirty="0"/>
              <a:t>’</a:t>
            </a:r>
            <a:endParaRPr lang="zh-CN" altLang="en-US" sz="32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A21CF42-87F9-43C1-A96A-430F350F8408}"/>
              </a:ext>
            </a:extLst>
          </p:cNvPr>
          <p:cNvCxnSpPr/>
          <p:nvPr/>
        </p:nvCxnSpPr>
        <p:spPr>
          <a:xfrm flipV="1">
            <a:off x="4541520" y="2636520"/>
            <a:ext cx="1600200" cy="23029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0F32520-4716-4C0A-9384-3DF7C934BFA9}"/>
              </a:ext>
            </a:extLst>
          </p:cNvPr>
          <p:cNvSpPr txBox="1"/>
          <p:nvPr/>
        </p:nvSpPr>
        <p:spPr>
          <a:xfrm>
            <a:off x="6233160" y="997470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 err="1"/>
              <a:t>constructor:</a:t>
            </a:r>
            <a:r>
              <a:rPr lang="en-US" altLang="zh-CN" sz="3200" dirty="0" err="1">
                <a:solidFill>
                  <a:srgbClr val="FF0000"/>
                </a:solidFill>
              </a:rPr>
              <a:t>Fn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B3734E93-722F-4292-ACBF-843BC05781A1}"/>
              </a:ext>
            </a:extLst>
          </p:cNvPr>
          <p:cNvCxnSpPr>
            <a:stCxn id="11" idx="3"/>
            <a:endCxn id="2" idx="0"/>
          </p:cNvCxnSpPr>
          <p:nvPr/>
        </p:nvCxnSpPr>
        <p:spPr>
          <a:xfrm flipH="1" flipV="1">
            <a:off x="3108960" y="919321"/>
            <a:ext cx="6096000" cy="370537"/>
          </a:xfrm>
          <a:prstGeom prst="bentConnector4">
            <a:avLst>
              <a:gd name="adj1" fmla="val -3750"/>
              <a:gd name="adj2" fmla="val 27274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8AC9F45-6858-4116-A909-88399AA0979C}"/>
              </a:ext>
            </a:extLst>
          </p:cNvPr>
          <p:cNvCxnSpPr/>
          <p:nvPr/>
        </p:nvCxnSpPr>
        <p:spPr>
          <a:xfrm>
            <a:off x="6156960" y="1798320"/>
            <a:ext cx="3139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11B5BD2-B539-4F64-AAEC-B6D4D4DE50A3}"/>
              </a:ext>
            </a:extLst>
          </p:cNvPr>
          <p:cNvSpPr txBox="1"/>
          <p:nvPr/>
        </p:nvSpPr>
        <p:spPr>
          <a:xfrm>
            <a:off x="1645920" y="1104589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 err="1"/>
              <a:t>this.xxx</a:t>
            </a:r>
            <a:r>
              <a:rPr lang="en-US" altLang="zh-CN" sz="3200" dirty="0"/>
              <a:t> =xxx</a:t>
            </a:r>
            <a:endParaRPr lang="zh-CN" altLang="en-US" sz="3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51CE7E-5117-40EC-8CED-4CD5DAC7B1A6}"/>
              </a:ext>
            </a:extLst>
          </p:cNvPr>
          <p:cNvSpPr txBox="1"/>
          <p:nvPr/>
        </p:nvSpPr>
        <p:spPr>
          <a:xfrm>
            <a:off x="3672840" y="9289209"/>
            <a:ext cx="256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dirty="0">
                <a:solidFill>
                  <a:srgbClr val="00B050"/>
                </a:solidFill>
              </a:rPr>
              <a:t>__proto__</a:t>
            </a:r>
            <a:endParaRPr lang="zh-CN" altLang="en-US" sz="4000" dirty="0">
              <a:solidFill>
                <a:srgbClr val="00B050"/>
              </a:solidFill>
            </a:endParaRP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1C3152D9-8D03-4A42-948A-FC365736588D}"/>
              </a:ext>
            </a:extLst>
          </p:cNvPr>
          <p:cNvCxnSpPr>
            <a:stCxn id="18" idx="3"/>
            <a:endCxn id="7" idx="2"/>
          </p:cNvCxnSpPr>
          <p:nvPr/>
        </p:nvCxnSpPr>
        <p:spPr>
          <a:xfrm flipV="1">
            <a:off x="6233160" y="5399881"/>
            <a:ext cx="1485900" cy="4243271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对话气泡: 椭圆形 21">
            <a:extLst>
              <a:ext uri="{FF2B5EF4-FFF2-40B4-BE49-F238E27FC236}">
                <a16:creationId xmlns:a16="http://schemas.microsoft.com/office/drawing/2014/main" id="{56A4A825-3A80-4C78-A058-B7D5B770195E}"/>
              </a:ext>
            </a:extLst>
          </p:cNvPr>
          <p:cNvSpPr/>
          <p:nvPr/>
        </p:nvSpPr>
        <p:spPr>
          <a:xfrm>
            <a:off x="987479" y="8671560"/>
            <a:ext cx="2121481" cy="971592"/>
          </a:xfrm>
          <a:prstGeom prst="wedgeEllipseCallout">
            <a:avLst>
              <a:gd name="adj1" fmla="val 79020"/>
              <a:gd name="adj2" fmla="val 62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原型链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F7DFD7-E8FB-4873-AA3E-61BD92B29B63}"/>
              </a:ext>
            </a:extLst>
          </p:cNvPr>
          <p:cNvSpPr txBox="1"/>
          <p:nvPr/>
        </p:nvSpPr>
        <p:spPr>
          <a:xfrm>
            <a:off x="6543330" y="4537475"/>
            <a:ext cx="256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dirty="0">
                <a:solidFill>
                  <a:srgbClr val="00B050"/>
                </a:solidFill>
              </a:rPr>
              <a:t>__proto__</a:t>
            </a:r>
            <a:endParaRPr lang="zh-CN" altLang="en-US" sz="4000" dirty="0">
              <a:solidFill>
                <a:srgbClr val="00B05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72686BF-F5FA-4044-8BD4-91A5D0E54C3B}"/>
              </a:ext>
            </a:extLst>
          </p:cNvPr>
          <p:cNvSpPr/>
          <p:nvPr/>
        </p:nvSpPr>
        <p:spPr>
          <a:xfrm>
            <a:off x="18082258" y="764801"/>
            <a:ext cx="3604261" cy="4480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400" dirty="0">
                <a:solidFill>
                  <a:srgbClr val="FF0000"/>
                </a:solidFill>
              </a:rPr>
              <a:t>Object</a:t>
            </a:r>
            <a:r>
              <a:rPr lang="en-US" altLang="zh-C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CN" alt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基类</a:t>
            </a:r>
            <a:r>
              <a:rPr lang="en-US" altLang="zh-C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zh-CN" altLang="en-US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BD5F1B4-8431-4BDD-9936-B9C2DA8C1FD3}"/>
              </a:ext>
            </a:extLst>
          </p:cNvPr>
          <p:cNvSpPr/>
          <p:nvPr/>
        </p:nvSpPr>
        <p:spPr>
          <a:xfrm>
            <a:off x="13830298" y="764801"/>
            <a:ext cx="3604261" cy="4480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prototype(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原型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zh-CN" alt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7658E2B0-E36B-4C37-85F4-7374D3424351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 flipV="1">
            <a:off x="9103650" y="3005081"/>
            <a:ext cx="4726648" cy="1886337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6D07F5B-70C2-46F7-B166-3E810331280B}"/>
              </a:ext>
            </a:extLst>
          </p:cNvPr>
          <p:cNvSpPr txBox="1"/>
          <p:nvPr/>
        </p:nvSpPr>
        <p:spPr>
          <a:xfrm>
            <a:off x="18276568" y="4520779"/>
            <a:ext cx="3215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dirty="0"/>
              <a:t>prototype(</a:t>
            </a:r>
            <a:r>
              <a:rPr lang="zh-CN" altLang="en-US" sz="3600" dirty="0">
                <a:solidFill>
                  <a:srgbClr val="7030A0"/>
                </a:solidFill>
              </a:rPr>
              <a:t>原型</a:t>
            </a:r>
            <a:r>
              <a:rPr lang="en-US" altLang="zh-CN" sz="3600" dirty="0"/>
              <a:t>)</a:t>
            </a:r>
            <a:endParaRPr lang="zh-CN" altLang="en-US" sz="36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A886EB5-731E-4B1C-9B81-8FA723915D94}"/>
              </a:ext>
            </a:extLst>
          </p:cNvPr>
          <p:cNvCxnSpPr>
            <a:stCxn id="29" idx="1"/>
            <a:endCxn id="26" idx="3"/>
          </p:cNvCxnSpPr>
          <p:nvPr/>
        </p:nvCxnSpPr>
        <p:spPr>
          <a:xfrm flipH="1" flipV="1">
            <a:off x="17434559" y="3005081"/>
            <a:ext cx="842009" cy="183886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480E39C9-80C7-4B94-AF3F-0A26D43FD5C4}"/>
              </a:ext>
            </a:extLst>
          </p:cNvPr>
          <p:cNvSpPr txBox="1"/>
          <p:nvPr/>
        </p:nvSpPr>
        <p:spPr>
          <a:xfrm>
            <a:off x="13921738" y="994755"/>
            <a:ext cx="3604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 err="1"/>
              <a:t>constructor:</a:t>
            </a:r>
            <a:r>
              <a:rPr lang="en-US" altLang="zh-CN" sz="3200" dirty="0" err="1">
                <a:solidFill>
                  <a:srgbClr val="FF0000"/>
                </a:solidFill>
              </a:rPr>
              <a:t>Object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B706B4-1F57-41FE-AE92-99F5E1DB2DF6}"/>
              </a:ext>
            </a:extLst>
          </p:cNvPr>
          <p:cNvSpPr txBox="1"/>
          <p:nvPr/>
        </p:nvSpPr>
        <p:spPr>
          <a:xfrm>
            <a:off x="14277974" y="4459224"/>
            <a:ext cx="256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dirty="0">
                <a:solidFill>
                  <a:srgbClr val="00B050"/>
                </a:solidFill>
              </a:rPr>
              <a:t>__proto__</a:t>
            </a:r>
            <a:endParaRPr lang="zh-CN" altLang="en-US" sz="4000" dirty="0">
              <a:solidFill>
                <a:srgbClr val="00B050"/>
              </a:solidFill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BDF2D18-C49E-4977-B3A2-CA7CDE3E34F2}"/>
              </a:ext>
            </a:extLst>
          </p:cNvPr>
          <p:cNvCxnSpPr/>
          <p:nvPr/>
        </p:nvCxnSpPr>
        <p:spPr>
          <a:xfrm>
            <a:off x="14024608" y="4889664"/>
            <a:ext cx="30689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1DE33FC2-7AC9-460D-9B83-9B637ECAAA04}"/>
              </a:ext>
            </a:extLst>
          </p:cNvPr>
          <p:cNvCxnSpPr>
            <a:stCxn id="35" idx="2"/>
          </p:cNvCxnSpPr>
          <p:nvPr/>
        </p:nvCxnSpPr>
        <p:spPr>
          <a:xfrm rot="16200000" flipH="1">
            <a:off x="15399442" y="5325802"/>
            <a:ext cx="1020330" cy="70294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65AADBE-B91A-4029-81B1-8A76546D8219}"/>
              </a:ext>
            </a:extLst>
          </p:cNvPr>
          <p:cNvSpPr txBox="1"/>
          <p:nvPr/>
        </p:nvSpPr>
        <p:spPr>
          <a:xfrm>
            <a:off x="15946756" y="6110521"/>
            <a:ext cx="891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null</a:t>
            </a:r>
            <a:endParaRPr lang="zh-CN" altLang="en-US" sz="32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7D5DB7D-4D0E-4FFA-A907-45AB3958C607}"/>
              </a:ext>
            </a:extLst>
          </p:cNvPr>
          <p:cNvSpPr txBox="1"/>
          <p:nvPr/>
        </p:nvSpPr>
        <p:spPr>
          <a:xfrm>
            <a:off x="14072234" y="1582245"/>
            <a:ext cx="3021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 err="1"/>
              <a:t>toString</a:t>
            </a:r>
            <a:r>
              <a:rPr lang="en-US" altLang="zh-CN" sz="3200" dirty="0"/>
              <a:t>()</a:t>
            </a:r>
            <a:endParaRPr lang="zh-CN" altLang="en-US" sz="3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ABC9A28-6B77-4233-9C90-ABE150AAD479}"/>
              </a:ext>
            </a:extLst>
          </p:cNvPr>
          <p:cNvSpPr/>
          <p:nvPr/>
        </p:nvSpPr>
        <p:spPr>
          <a:xfrm>
            <a:off x="8590597" y="7419017"/>
            <a:ext cx="3124200" cy="2807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791E390-AB5A-4D16-9897-94BEB76D1706}"/>
              </a:ext>
            </a:extLst>
          </p:cNvPr>
          <p:cNvSpPr txBox="1"/>
          <p:nvPr/>
        </p:nvSpPr>
        <p:spPr>
          <a:xfrm>
            <a:off x="8819197" y="7649849"/>
            <a:ext cx="2346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私有属性：</a:t>
            </a:r>
            <a:endParaRPr lang="en-US" altLang="zh-CN" sz="3200" dirty="0"/>
          </a:p>
          <a:p>
            <a:pPr algn="l"/>
            <a:r>
              <a:rPr lang="en-US" altLang="zh-CN" sz="3200" dirty="0" err="1"/>
              <a:t>name:’china</a:t>
            </a:r>
            <a:r>
              <a:rPr lang="en-US" altLang="zh-CN" sz="3200" dirty="0"/>
              <a:t>’,</a:t>
            </a:r>
          </a:p>
          <a:p>
            <a:pPr algn="l"/>
            <a:r>
              <a:rPr lang="en-US" altLang="zh-CN" sz="3200" dirty="0" err="1"/>
              <a:t>say:’name</a:t>
            </a:r>
            <a:r>
              <a:rPr lang="en-US" altLang="zh-CN" sz="3200" dirty="0"/>
              <a:t>’</a:t>
            </a:r>
            <a:endParaRPr lang="zh-CN" altLang="en-US" sz="32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C049EF8-CDEF-4CA3-A756-FB26EC40A52F}"/>
              </a:ext>
            </a:extLst>
          </p:cNvPr>
          <p:cNvSpPr txBox="1"/>
          <p:nvPr/>
        </p:nvSpPr>
        <p:spPr>
          <a:xfrm>
            <a:off x="9291637" y="6649576"/>
            <a:ext cx="2346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 dirty="0"/>
              <a:t>f1(</a:t>
            </a:r>
            <a:r>
              <a:rPr lang="zh-CN" altLang="en-US" sz="4400" dirty="0"/>
              <a:t>实例</a:t>
            </a:r>
            <a:r>
              <a:rPr lang="en-US" altLang="zh-CN" sz="4400" dirty="0"/>
              <a:t>)</a:t>
            </a:r>
            <a:endParaRPr lang="zh-CN" altLang="en-US" sz="44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5FB32A8-9BC3-4BEB-95FE-A62BA26B55D5}"/>
              </a:ext>
            </a:extLst>
          </p:cNvPr>
          <p:cNvSpPr txBox="1"/>
          <p:nvPr/>
        </p:nvSpPr>
        <p:spPr>
          <a:xfrm>
            <a:off x="8895397" y="9289209"/>
            <a:ext cx="256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dirty="0">
                <a:solidFill>
                  <a:srgbClr val="00B050"/>
                </a:solidFill>
              </a:rPr>
              <a:t>__proto__</a:t>
            </a:r>
            <a:endParaRPr lang="zh-CN" altLang="en-US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816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B4CE14A-3121-4D9E-A312-42685DA31E8C}"/>
              </a:ext>
            </a:extLst>
          </p:cNvPr>
          <p:cNvSpPr/>
          <p:nvPr/>
        </p:nvSpPr>
        <p:spPr>
          <a:xfrm>
            <a:off x="1417320" y="919321"/>
            <a:ext cx="3383280" cy="4480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err="1">
                <a:solidFill>
                  <a:srgbClr val="FF0000"/>
                </a:solidFill>
              </a:rPr>
              <a:t>Fn</a:t>
            </a:r>
            <a:r>
              <a:rPr lang="zh-CN" altLang="en-US" sz="4800" dirty="0">
                <a:solidFill>
                  <a:srgbClr val="FF0000"/>
                </a:solidFill>
              </a:rPr>
              <a:t>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106481-54EE-4CA0-9623-5EB966687D29}"/>
              </a:ext>
            </a:extLst>
          </p:cNvPr>
          <p:cNvSpPr/>
          <p:nvPr/>
        </p:nvSpPr>
        <p:spPr>
          <a:xfrm>
            <a:off x="3368040" y="7419017"/>
            <a:ext cx="3124200" cy="2807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E64A94-8FD6-439D-8749-8B9EEB441079}"/>
              </a:ext>
            </a:extLst>
          </p:cNvPr>
          <p:cNvSpPr txBox="1"/>
          <p:nvPr/>
        </p:nvSpPr>
        <p:spPr>
          <a:xfrm>
            <a:off x="3596640" y="7649849"/>
            <a:ext cx="2346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私有属性：</a:t>
            </a:r>
            <a:endParaRPr lang="en-US" altLang="zh-CN" sz="3200" dirty="0"/>
          </a:p>
          <a:p>
            <a:pPr algn="l"/>
            <a:r>
              <a:rPr lang="en-US" altLang="zh-CN" sz="3200" dirty="0" err="1"/>
              <a:t>name:’china</a:t>
            </a:r>
            <a:r>
              <a:rPr lang="en-US" altLang="zh-CN" sz="3200" dirty="0"/>
              <a:t>’,</a:t>
            </a:r>
          </a:p>
          <a:p>
            <a:pPr algn="l"/>
            <a:r>
              <a:rPr lang="en-US" altLang="zh-CN" sz="3200" dirty="0" err="1"/>
              <a:t>say:’name</a:t>
            </a:r>
            <a:r>
              <a:rPr lang="en-US" altLang="zh-CN" sz="3200" dirty="0"/>
              <a:t>’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E69258-CCFA-4B84-B158-715EF0EFBBC4}"/>
              </a:ext>
            </a:extLst>
          </p:cNvPr>
          <p:cNvSpPr txBox="1"/>
          <p:nvPr/>
        </p:nvSpPr>
        <p:spPr>
          <a:xfrm>
            <a:off x="4069080" y="6649576"/>
            <a:ext cx="2346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 dirty="0"/>
              <a:t>f(</a:t>
            </a:r>
            <a:r>
              <a:rPr lang="zh-CN" altLang="en-US" sz="4400" dirty="0"/>
              <a:t>实例</a:t>
            </a:r>
            <a:r>
              <a:rPr lang="en-US" altLang="zh-CN" sz="4400" dirty="0"/>
              <a:t>)</a:t>
            </a:r>
            <a:endParaRPr lang="zh-CN" altLang="en-US" sz="4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B6DDD7-C75D-486B-8FB9-7787DBD1685F}"/>
              </a:ext>
            </a:extLst>
          </p:cNvPr>
          <p:cNvSpPr txBox="1"/>
          <p:nvPr/>
        </p:nvSpPr>
        <p:spPr>
          <a:xfrm>
            <a:off x="1501140" y="4576578"/>
            <a:ext cx="3215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dirty="0"/>
              <a:t>prototype(</a:t>
            </a:r>
            <a:r>
              <a:rPr lang="zh-CN" altLang="en-US" sz="3600" dirty="0">
                <a:solidFill>
                  <a:srgbClr val="7030A0"/>
                </a:solidFill>
              </a:rPr>
              <a:t>原型</a:t>
            </a:r>
            <a:r>
              <a:rPr lang="en-US" altLang="zh-CN" sz="3600" dirty="0"/>
              <a:t>)</a:t>
            </a:r>
            <a:endParaRPr lang="zh-CN" altLang="en-US" sz="3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AEA92F-1D0C-487E-B740-7AC3DDBEC722}"/>
              </a:ext>
            </a:extLst>
          </p:cNvPr>
          <p:cNvSpPr/>
          <p:nvPr/>
        </p:nvSpPr>
        <p:spPr>
          <a:xfrm>
            <a:off x="6141720" y="919321"/>
            <a:ext cx="3154680" cy="4480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589F8B-16E6-41F9-ACCA-0A80BBD11EB8}"/>
              </a:ext>
            </a:extLst>
          </p:cNvPr>
          <p:cNvSpPr txBox="1"/>
          <p:nvPr/>
        </p:nvSpPr>
        <p:spPr>
          <a:xfrm>
            <a:off x="6324600" y="2082383"/>
            <a:ext cx="2331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公有属性</a:t>
            </a:r>
            <a:endParaRPr lang="en-US" altLang="zh-CN" sz="3200" dirty="0"/>
          </a:p>
          <a:p>
            <a:pPr algn="l"/>
            <a:r>
              <a:rPr lang="zh-CN" altLang="en-US" sz="3200" dirty="0"/>
              <a:t>空对象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A21CF42-87F9-43C1-A96A-430F350F8408}"/>
              </a:ext>
            </a:extLst>
          </p:cNvPr>
          <p:cNvCxnSpPr/>
          <p:nvPr/>
        </p:nvCxnSpPr>
        <p:spPr>
          <a:xfrm flipV="1">
            <a:off x="4541520" y="2636520"/>
            <a:ext cx="1600200" cy="23029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B3734E93-722F-4292-ACBF-843BC05781A1}"/>
              </a:ext>
            </a:extLst>
          </p:cNvPr>
          <p:cNvCxnSpPr>
            <a:cxnSpLocks/>
            <a:endCxn id="2" idx="0"/>
          </p:cNvCxnSpPr>
          <p:nvPr/>
        </p:nvCxnSpPr>
        <p:spPr>
          <a:xfrm flipH="1" flipV="1">
            <a:off x="3108960" y="919321"/>
            <a:ext cx="6096000" cy="370537"/>
          </a:xfrm>
          <a:prstGeom prst="bentConnector4">
            <a:avLst>
              <a:gd name="adj1" fmla="val -3750"/>
              <a:gd name="adj2" fmla="val 27274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8AC9F45-6858-4116-A909-88399AA0979C}"/>
              </a:ext>
            </a:extLst>
          </p:cNvPr>
          <p:cNvCxnSpPr/>
          <p:nvPr/>
        </p:nvCxnSpPr>
        <p:spPr>
          <a:xfrm>
            <a:off x="6156960" y="1798320"/>
            <a:ext cx="3139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11B5BD2-B539-4F64-AAEC-B6D4D4DE50A3}"/>
              </a:ext>
            </a:extLst>
          </p:cNvPr>
          <p:cNvSpPr txBox="1"/>
          <p:nvPr/>
        </p:nvSpPr>
        <p:spPr>
          <a:xfrm>
            <a:off x="1645920" y="1104589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 err="1"/>
              <a:t>this.xxx</a:t>
            </a:r>
            <a:r>
              <a:rPr lang="en-US" altLang="zh-CN" sz="3200" dirty="0"/>
              <a:t> =xxx</a:t>
            </a:r>
            <a:endParaRPr lang="zh-CN" altLang="en-US" sz="3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51CE7E-5117-40EC-8CED-4CD5DAC7B1A6}"/>
              </a:ext>
            </a:extLst>
          </p:cNvPr>
          <p:cNvSpPr txBox="1"/>
          <p:nvPr/>
        </p:nvSpPr>
        <p:spPr>
          <a:xfrm>
            <a:off x="3672840" y="9289209"/>
            <a:ext cx="256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dirty="0">
                <a:solidFill>
                  <a:srgbClr val="00B050"/>
                </a:solidFill>
              </a:rPr>
              <a:t>__proto__</a:t>
            </a:r>
            <a:endParaRPr lang="zh-CN" altLang="en-US" sz="4000" dirty="0">
              <a:solidFill>
                <a:srgbClr val="00B050"/>
              </a:solidFill>
            </a:endParaRP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1C3152D9-8D03-4A42-948A-FC365736588D}"/>
              </a:ext>
            </a:extLst>
          </p:cNvPr>
          <p:cNvCxnSpPr>
            <a:stCxn id="18" idx="3"/>
            <a:endCxn id="7" idx="2"/>
          </p:cNvCxnSpPr>
          <p:nvPr/>
        </p:nvCxnSpPr>
        <p:spPr>
          <a:xfrm flipV="1">
            <a:off x="6233160" y="5399881"/>
            <a:ext cx="1485900" cy="4243271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对话气泡: 椭圆形 21">
            <a:extLst>
              <a:ext uri="{FF2B5EF4-FFF2-40B4-BE49-F238E27FC236}">
                <a16:creationId xmlns:a16="http://schemas.microsoft.com/office/drawing/2014/main" id="{56A4A825-3A80-4C78-A058-B7D5B770195E}"/>
              </a:ext>
            </a:extLst>
          </p:cNvPr>
          <p:cNvSpPr/>
          <p:nvPr/>
        </p:nvSpPr>
        <p:spPr>
          <a:xfrm>
            <a:off x="987479" y="8671560"/>
            <a:ext cx="2121481" cy="971592"/>
          </a:xfrm>
          <a:prstGeom prst="wedgeEllipseCallout">
            <a:avLst>
              <a:gd name="adj1" fmla="val 79020"/>
              <a:gd name="adj2" fmla="val 62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原型链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F7DFD7-E8FB-4873-AA3E-61BD92B29B63}"/>
              </a:ext>
            </a:extLst>
          </p:cNvPr>
          <p:cNvSpPr txBox="1"/>
          <p:nvPr/>
        </p:nvSpPr>
        <p:spPr>
          <a:xfrm>
            <a:off x="6543330" y="4537475"/>
            <a:ext cx="256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dirty="0">
                <a:solidFill>
                  <a:srgbClr val="00B050"/>
                </a:solidFill>
              </a:rPr>
              <a:t>__proto__</a:t>
            </a:r>
            <a:endParaRPr lang="zh-CN" altLang="en-US" sz="4000" dirty="0">
              <a:solidFill>
                <a:srgbClr val="00B05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72686BF-F5FA-4044-8BD4-91A5D0E54C3B}"/>
              </a:ext>
            </a:extLst>
          </p:cNvPr>
          <p:cNvSpPr/>
          <p:nvPr/>
        </p:nvSpPr>
        <p:spPr>
          <a:xfrm>
            <a:off x="18082258" y="764801"/>
            <a:ext cx="3604261" cy="4480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400" dirty="0">
                <a:solidFill>
                  <a:srgbClr val="FF0000"/>
                </a:solidFill>
              </a:rPr>
              <a:t>Object</a:t>
            </a:r>
            <a:r>
              <a:rPr lang="en-US" altLang="zh-C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CN" alt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基类</a:t>
            </a:r>
            <a:r>
              <a:rPr lang="en-US" altLang="zh-C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zh-CN" altLang="en-US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BD5F1B4-8431-4BDD-9936-B9C2DA8C1FD3}"/>
              </a:ext>
            </a:extLst>
          </p:cNvPr>
          <p:cNvSpPr/>
          <p:nvPr/>
        </p:nvSpPr>
        <p:spPr>
          <a:xfrm>
            <a:off x="13830298" y="764801"/>
            <a:ext cx="3604261" cy="4480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prototype(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原型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zh-CN" alt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7658E2B0-E36B-4C37-85F4-7374D3424351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 flipV="1">
            <a:off x="9103650" y="3005081"/>
            <a:ext cx="4726648" cy="1886337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6D07F5B-70C2-46F7-B166-3E810331280B}"/>
              </a:ext>
            </a:extLst>
          </p:cNvPr>
          <p:cNvSpPr txBox="1"/>
          <p:nvPr/>
        </p:nvSpPr>
        <p:spPr>
          <a:xfrm>
            <a:off x="18276568" y="4520779"/>
            <a:ext cx="3215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dirty="0"/>
              <a:t>prototype(</a:t>
            </a:r>
            <a:r>
              <a:rPr lang="zh-CN" altLang="en-US" sz="3600" dirty="0">
                <a:solidFill>
                  <a:srgbClr val="7030A0"/>
                </a:solidFill>
              </a:rPr>
              <a:t>原型</a:t>
            </a:r>
            <a:r>
              <a:rPr lang="en-US" altLang="zh-CN" sz="3600" dirty="0"/>
              <a:t>)</a:t>
            </a:r>
            <a:endParaRPr lang="zh-CN" altLang="en-US" sz="36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A886EB5-731E-4B1C-9B81-8FA723915D94}"/>
              </a:ext>
            </a:extLst>
          </p:cNvPr>
          <p:cNvCxnSpPr>
            <a:stCxn id="29" idx="1"/>
            <a:endCxn id="26" idx="3"/>
          </p:cNvCxnSpPr>
          <p:nvPr/>
        </p:nvCxnSpPr>
        <p:spPr>
          <a:xfrm flipH="1" flipV="1">
            <a:off x="17434559" y="3005081"/>
            <a:ext cx="842009" cy="183886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480E39C9-80C7-4B94-AF3F-0A26D43FD5C4}"/>
              </a:ext>
            </a:extLst>
          </p:cNvPr>
          <p:cNvSpPr txBox="1"/>
          <p:nvPr/>
        </p:nvSpPr>
        <p:spPr>
          <a:xfrm>
            <a:off x="13921738" y="994755"/>
            <a:ext cx="3604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constructor : </a:t>
            </a:r>
            <a:r>
              <a:rPr lang="en-US" altLang="zh-CN" sz="3200" dirty="0">
                <a:solidFill>
                  <a:srgbClr val="FF0000"/>
                </a:solidFill>
              </a:rPr>
              <a:t>Object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B706B4-1F57-41FE-AE92-99F5E1DB2DF6}"/>
              </a:ext>
            </a:extLst>
          </p:cNvPr>
          <p:cNvSpPr txBox="1"/>
          <p:nvPr/>
        </p:nvSpPr>
        <p:spPr>
          <a:xfrm>
            <a:off x="14277974" y="4459224"/>
            <a:ext cx="256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dirty="0">
                <a:solidFill>
                  <a:srgbClr val="00B050"/>
                </a:solidFill>
              </a:rPr>
              <a:t>__proto__</a:t>
            </a:r>
            <a:endParaRPr lang="zh-CN" altLang="en-US" sz="4000" dirty="0">
              <a:solidFill>
                <a:srgbClr val="00B050"/>
              </a:solidFill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BDF2D18-C49E-4977-B3A2-CA7CDE3E34F2}"/>
              </a:ext>
            </a:extLst>
          </p:cNvPr>
          <p:cNvCxnSpPr/>
          <p:nvPr/>
        </p:nvCxnSpPr>
        <p:spPr>
          <a:xfrm>
            <a:off x="14024608" y="4889664"/>
            <a:ext cx="30689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1DE33FC2-7AC9-460D-9B83-9B637ECAAA04}"/>
              </a:ext>
            </a:extLst>
          </p:cNvPr>
          <p:cNvCxnSpPr>
            <a:stCxn id="35" idx="2"/>
          </p:cNvCxnSpPr>
          <p:nvPr/>
        </p:nvCxnSpPr>
        <p:spPr>
          <a:xfrm rot="16200000" flipH="1">
            <a:off x="15399442" y="5325802"/>
            <a:ext cx="1020330" cy="70294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65AADBE-B91A-4029-81B1-8A76546D8219}"/>
              </a:ext>
            </a:extLst>
          </p:cNvPr>
          <p:cNvSpPr txBox="1"/>
          <p:nvPr/>
        </p:nvSpPr>
        <p:spPr>
          <a:xfrm>
            <a:off x="15946756" y="6110521"/>
            <a:ext cx="891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null</a:t>
            </a:r>
            <a:endParaRPr lang="zh-CN" altLang="en-US" sz="32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7D5DB7D-4D0E-4FFA-A907-45AB3958C607}"/>
              </a:ext>
            </a:extLst>
          </p:cNvPr>
          <p:cNvSpPr txBox="1"/>
          <p:nvPr/>
        </p:nvSpPr>
        <p:spPr>
          <a:xfrm>
            <a:off x="14072234" y="1582245"/>
            <a:ext cx="3021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 err="1"/>
              <a:t>toString</a:t>
            </a:r>
            <a:r>
              <a:rPr lang="en-US" altLang="zh-CN" sz="3200" dirty="0"/>
              <a:t>()</a:t>
            </a:r>
            <a:endParaRPr lang="zh-CN" altLang="en-US" sz="3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ABC9A28-6B77-4233-9C90-ABE150AAD479}"/>
              </a:ext>
            </a:extLst>
          </p:cNvPr>
          <p:cNvSpPr/>
          <p:nvPr/>
        </p:nvSpPr>
        <p:spPr>
          <a:xfrm>
            <a:off x="8590597" y="7419017"/>
            <a:ext cx="3124200" cy="2807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791E390-AB5A-4D16-9897-94BEB76D1706}"/>
              </a:ext>
            </a:extLst>
          </p:cNvPr>
          <p:cNvSpPr txBox="1"/>
          <p:nvPr/>
        </p:nvSpPr>
        <p:spPr>
          <a:xfrm>
            <a:off x="8819197" y="7649849"/>
            <a:ext cx="2346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私有属性：</a:t>
            </a:r>
            <a:endParaRPr lang="en-US" altLang="zh-CN" sz="3200" dirty="0"/>
          </a:p>
          <a:p>
            <a:pPr algn="l"/>
            <a:r>
              <a:rPr lang="en-US" altLang="zh-CN" sz="3200" dirty="0" err="1"/>
              <a:t>name:’china</a:t>
            </a:r>
            <a:r>
              <a:rPr lang="en-US" altLang="zh-CN" sz="3200" dirty="0"/>
              <a:t>’,</a:t>
            </a:r>
          </a:p>
          <a:p>
            <a:pPr algn="l"/>
            <a:r>
              <a:rPr lang="en-US" altLang="zh-CN" sz="3200" dirty="0" err="1"/>
              <a:t>say:’name</a:t>
            </a:r>
            <a:r>
              <a:rPr lang="en-US" altLang="zh-CN" sz="3200" dirty="0"/>
              <a:t>’</a:t>
            </a:r>
            <a:endParaRPr lang="zh-CN" altLang="en-US" sz="32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C049EF8-CDEF-4CA3-A756-FB26EC40A52F}"/>
              </a:ext>
            </a:extLst>
          </p:cNvPr>
          <p:cNvSpPr txBox="1"/>
          <p:nvPr/>
        </p:nvSpPr>
        <p:spPr>
          <a:xfrm>
            <a:off x="9291637" y="6649576"/>
            <a:ext cx="2346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 dirty="0"/>
              <a:t>f1(</a:t>
            </a:r>
            <a:r>
              <a:rPr lang="zh-CN" altLang="en-US" sz="4400" dirty="0"/>
              <a:t>实例</a:t>
            </a:r>
            <a:r>
              <a:rPr lang="en-US" altLang="zh-CN" sz="4400" dirty="0"/>
              <a:t>)</a:t>
            </a:r>
            <a:endParaRPr lang="zh-CN" altLang="en-US" sz="44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5FB32A8-9BC3-4BEB-95FE-A62BA26B55D5}"/>
              </a:ext>
            </a:extLst>
          </p:cNvPr>
          <p:cNvSpPr txBox="1"/>
          <p:nvPr/>
        </p:nvSpPr>
        <p:spPr>
          <a:xfrm>
            <a:off x="8895397" y="9289209"/>
            <a:ext cx="256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dirty="0">
                <a:solidFill>
                  <a:srgbClr val="00B050"/>
                </a:solidFill>
              </a:rPr>
              <a:t>__proto__</a:t>
            </a:r>
            <a:endParaRPr lang="zh-CN" altLang="en-US" sz="4000" dirty="0">
              <a:solidFill>
                <a:srgbClr val="00B050"/>
              </a:solidFill>
            </a:endParaRPr>
          </a:p>
        </p:txBody>
      </p:sp>
      <p:sp>
        <p:nvSpPr>
          <p:cNvPr id="9" name="对话气泡: 椭圆形 8">
            <a:extLst>
              <a:ext uri="{FF2B5EF4-FFF2-40B4-BE49-F238E27FC236}">
                <a16:creationId xmlns:a16="http://schemas.microsoft.com/office/drawing/2014/main" id="{8954CB07-7C1C-4C09-9204-C6897F2726C0}"/>
              </a:ext>
            </a:extLst>
          </p:cNvPr>
          <p:cNvSpPr/>
          <p:nvPr/>
        </p:nvSpPr>
        <p:spPr>
          <a:xfrm>
            <a:off x="9917084" y="669882"/>
            <a:ext cx="3448393" cy="1128425"/>
          </a:xfrm>
          <a:prstGeom prst="wedgeEllipseCallout">
            <a:avLst>
              <a:gd name="adj1" fmla="val -82111"/>
              <a:gd name="adj2" fmla="val 167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constructor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丢失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E3678D-DA03-4348-97A6-8A79BFA8C5B2}"/>
              </a:ext>
            </a:extLst>
          </p:cNvPr>
          <p:cNvSpPr txBox="1"/>
          <p:nvPr/>
        </p:nvSpPr>
        <p:spPr>
          <a:xfrm>
            <a:off x="12313920" y="7208520"/>
            <a:ext cx="1112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 dirty="0">
                <a:solidFill>
                  <a:srgbClr val="FF0000"/>
                </a:solidFill>
              </a:rPr>
              <a:t>f1.constructor==</a:t>
            </a:r>
            <a:r>
              <a:rPr lang="en-US" altLang="zh-CN" sz="4400" dirty="0" err="1">
                <a:solidFill>
                  <a:srgbClr val="FF0000"/>
                </a:solidFill>
              </a:rPr>
              <a:t>Fn.prototype.constructor</a:t>
            </a:r>
            <a:r>
              <a:rPr lang="en-US" altLang="zh-CN" sz="4400" dirty="0">
                <a:solidFill>
                  <a:srgbClr val="FF0000"/>
                </a:solidFill>
              </a:rPr>
              <a:t>//true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80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sz="4400" dirty="0" smtClean="0">
            <a:solidFill>
              <a:schemeClr val="tx1">
                <a:lumMod val="95000"/>
                <a:lumOff val="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3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1257</TotalTime>
  <Words>1117</Words>
  <Application>Microsoft Office PowerPoint</Application>
  <PresentationFormat>自定义</PresentationFormat>
  <Paragraphs>257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monty yvan</dc:creator>
  <cp:lastModifiedBy>monty yvan</cp:lastModifiedBy>
  <cp:revision>32</cp:revision>
  <dcterms:created xsi:type="dcterms:W3CDTF">2018-06-13T12:21:33Z</dcterms:created>
  <dcterms:modified xsi:type="dcterms:W3CDTF">2018-06-19T10:48:23Z</dcterms:modified>
</cp:coreProperties>
</file>