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309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D0988-133B-4403-9D23-C193DE70808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5012-3332-4723-8EE6-6FDBF9C2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t>Introduction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CB9A79-7CCE-49F0-9083-C8C00930A4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8/5/2020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3342C8-3D6E-4FDF-912B-B19E4BFA97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8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7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355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16549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3AD34-B530-463E-A04A-C1E6999385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C7802-6468-4845-A23D-374F64F677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966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40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626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4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12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ACB287-0DB8-4E61-A0EF-256FAFF0C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Topic: Access Control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Users and groups</a:t>
            </a:r>
          </a:p>
          <a:p>
            <a:pPr eaLnBrk="1" hangingPunct="1"/>
            <a:r>
              <a:rPr lang="en-US" dirty="0"/>
              <a:t>Authentication</a:t>
            </a:r>
          </a:p>
          <a:p>
            <a:pPr eaLnBrk="1" hangingPunct="1"/>
            <a:r>
              <a:rPr lang="en-US" dirty="0"/>
              <a:t>Passwords</a:t>
            </a:r>
          </a:p>
          <a:p>
            <a:pPr eaLnBrk="1" hangingPunct="1"/>
            <a:r>
              <a:rPr lang="en-US" dirty="0"/>
              <a:t>File protection</a:t>
            </a:r>
          </a:p>
          <a:p>
            <a:pPr eaLnBrk="1" hangingPunct="1"/>
            <a:r>
              <a:rPr lang="en-US"/>
              <a:t>Access control lists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300038" indent="-300038">
              <a:tabLst>
                <a:tab pos="25400" algn="l"/>
                <a:tab pos="482600" algn="l"/>
                <a:tab pos="939800" algn="l"/>
                <a:tab pos="1397000" algn="l"/>
                <a:tab pos="1854200" algn="l"/>
                <a:tab pos="2311400" algn="l"/>
                <a:tab pos="2768600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Which users can read/write which files?</a:t>
            </a:r>
          </a:p>
          <a:p>
            <a:pPr marL="300038" indent="-300038">
              <a:tabLst>
                <a:tab pos="25400" algn="l"/>
                <a:tab pos="482600" algn="l"/>
                <a:tab pos="939800" algn="l"/>
                <a:tab pos="1397000" algn="l"/>
                <a:tab pos="1854200" algn="l"/>
                <a:tab pos="2311400" algn="l"/>
                <a:tab pos="2768600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Are my files really safe?</a:t>
            </a:r>
          </a:p>
          <a:p>
            <a:pPr marL="300038" indent="-300038">
              <a:tabLst>
                <a:tab pos="25400" algn="l"/>
                <a:tab pos="482600" algn="l"/>
                <a:tab pos="939800" algn="l"/>
                <a:tab pos="1397000" algn="l"/>
                <a:tab pos="1854200" algn="l"/>
                <a:tab pos="2311400" algn="l"/>
                <a:tab pos="2768600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does it mean to be root?</a:t>
            </a:r>
          </a:p>
          <a:p>
            <a:pPr marL="300038" indent="-300038">
              <a:tabLst>
                <a:tab pos="25400" algn="l"/>
                <a:tab pos="482600" algn="l"/>
                <a:tab pos="939800" algn="l"/>
                <a:tab pos="1397000" algn="l"/>
                <a:tab pos="1854200" algn="l"/>
                <a:tab pos="2311400" algn="l"/>
                <a:tab pos="2768600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do we really want to control?</a:t>
            </a:r>
          </a:p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A0D3BF-7BB2-46A4-BEB4-6F8DCC2894BB}" type="datetime1">
              <a:rPr lang="en-US" sz="1200">
                <a:solidFill>
                  <a:srgbClr val="000000"/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8/5/2020</a:t>
            </a:fld>
            <a:endParaRPr lang="en-US" sz="1200">
              <a:solidFill>
                <a:srgbClr val="000000"/>
              </a:solidFill>
              <a:latin typeface="Arial" charset="0"/>
              <a:sym typeface="Arial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latin typeface="Arial" charset="0"/>
                <a:sym typeface="Arial" charset="0"/>
              </a:rPr>
              <a:t>Introduction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BC5CBD-5A84-4344-8A19-DEFA5D14767D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 table that defines permissions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row of this table is associated with a </a:t>
            </a:r>
            <a:r>
              <a:rPr lang="en-US" b="1" dirty="0"/>
              <a:t>subject, </a:t>
            </a:r>
            <a:r>
              <a:rPr lang="en-US" dirty="0"/>
              <a:t>which is a user, group, or system that can</a:t>
            </a:r>
            <a:r>
              <a:rPr lang="en-US" b="1" dirty="0"/>
              <a:t> </a:t>
            </a:r>
            <a:r>
              <a:rPr lang="en-US" dirty="0"/>
              <a:t>perform actions. </a:t>
            </a:r>
          </a:p>
          <a:p>
            <a:pPr lvl="1"/>
            <a:r>
              <a:rPr lang="en-US" dirty="0"/>
              <a:t>Each column of the table is associated with an </a:t>
            </a:r>
            <a:r>
              <a:rPr lang="en-US" b="1" dirty="0"/>
              <a:t>object, </a:t>
            </a:r>
            <a:r>
              <a:rPr lang="en-US" dirty="0"/>
              <a:t>which is a file, directory, document, device, resource, or any other entity for which we want to define access rights. </a:t>
            </a:r>
          </a:p>
          <a:p>
            <a:pPr lvl="1"/>
            <a:r>
              <a:rPr lang="en-US" dirty="0"/>
              <a:t>Each cell of the table is then filled with the access rights for the associated combination of subject and object. </a:t>
            </a:r>
          </a:p>
          <a:p>
            <a:pPr lvl="1"/>
            <a:r>
              <a:rPr lang="en-US" dirty="0"/>
              <a:t>Access rights can include actions such as reading, writing, copying, executing, deleting, and annotating. </a:t>
            </a:r>
          </a:p>
          <a:p>
            <a:pPr lvl="1"/>
            <a:r>
              <a:rPr lang="en-US" dirty="0"/>
              <a:t>An empty cell means that no access rights are 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Access Control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11910"/>
            <a:ext cx="8839200" cy="218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defines, for each object, o, a list, L, called </a:t>
            </a:r>
            <a:r>
              <a:rPr lang="en-US" sz="2800" dirty="0" err="1"/>
              <a:t>o’s</a:t>
            </a:r>
            <a:r>
              <a:rPr lang="en-US" sz="2800" dirty="0"/>
              <a:t> access control list, which enumerates all the subjects that have access rights for o and, for each such subject, s, gives the access rights that s has for object o.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0F83344-94F1-41FF-A056-9AA0CD6B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3657600"/>
            <a:ext cx="1600200" cy="55713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6" name="Rectangle 5"/>
          <p:cNvSpPr/>
          <p:nvPr/>
        </p:nvSpPr>
        <p:spPr>
          <a:xfrm>
            <a:off x="4800600" y="3657600"/>
            <a:ext cx="1447800" cy="55713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6553200" y="3657600"/>
            <a:ext cx="1447800" cy="55713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8" name="Rectangle 7"/>
          <p:cNvSpPr/>
          <p:nvPr/>
        </p:nvSpPr>
        <p:spPr>
          <a:xfrm>
            <a:off x="8229600" y="3657600"/>
            <a:ext cx="1447800" cy="55713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9" name="TextBox 8"/>
          <p:cNvSpPr txBox="1"/>
          <p:nvPr/>
        </p:nvSpPr>
        <p:spPr>
          <a:xfrm>
            <a:off x="2895601" y="3745469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/etc/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passwd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1" y="373380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usr</a:t>
            </a: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/bin/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1" y="3733801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/u/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roberto</a:t>
            </a: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1" y="3733801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/admin/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9600" y="4800600"/>
            <a:ext cx="1447800" cy="1066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4" name="TextBox 13"/>
          <p:cNvSpPr txBox="1"/>
          <p:nvPr/>
        </p:nvSpPr>
        <p:spPr>
          <a:xfrm>
            <a:off x="8229600" y="5029201"/>
            <a:ext cx="936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root: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r,w,x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backup: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3200" y="4800600"/>
            <a:ext cx="14478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6" name="TextBox 15"/>
          <p:cNvSpPr txBox="1"/>
          <p:nvPr/>
        </p:nvSpPr>
        <p:spPr>
          <a:xfrm>
            <a:off x="6553200" y="5029201"/>
            <a:ext cx="108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root: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r,w,x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roberto</a:t>
            </a: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r,w,x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backup: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4800600"/>
            <a:ext cx="14478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8" name="TextBox 17"/>
          <p:cNvSpPr txBox="1"/>
          <p:nvPr/>
        </p:nvSpPr>
        <p:spPr>
          <a:xfrm>
            <a:off x="4800600" y="5040869"/>
            <a:ext cx="936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root: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r,w,x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mike: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roberto</a:t>
            </a: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backup: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r,x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4800600"/>
            <a:ext cx="1447800" cy="1676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69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20" name="TextBox 19"/>
          <p:cNvSpPr txBox="1"/>
          <p:nvPr/>
        </p:nvSpPr>
        <p:spPr>
          <a:xfrm>
            <a:off x="2971801" y="5029201"/>
            <a:ext cx="824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root: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r,w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mike: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roberto</a:t>
            </a: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: 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backup: </a:t>
            </a:r>
            <a:r>
              <a:rPr lang="en-US" sz="1200" dirty="0" err="1">
                <a:solidFill>
                  <a:srgbClr val="000000"/>
                </a:solidFill>
                <a:latin typeface="Palatino"/>
                <a:cs typeface="Palatino"/>
                <a:sym typeface="Arial" charset="0"/>
              </a:rPr>
              <a:t>r</a:t>
            </a:r>
            <a:endParaRPr lang="en-US" sz="1200" dirty="0">
              <a:solidFill>
                <a:srgbClr val="000000"/>
              </a:solidFill>
              <a:latin typeface="Palatino"/>
              <a:cs typeface="Palatino"/>
              <a:sym typeface="Arial" charset="0"/>
            </a:endParaRPr>
          </a:p>
        </p:txBody>
      </p:sp>
      <p:cxnSp>
        <p:nvCxnSpPr>
          <p:cNvPr id="21" name="Straight Arrow Connector 20"/>
          <p:cNvCxnSpPr>
            <a:stCxn id="8" idx="2"/>
            <a:endCxn id="13" idx="0"/>
          </p:cNvCxnSpPr>
          <p:nvPr/>
        </p:nvCxnSpPr>
        <p:spPr>
          <a:xfrm rot="5400000">
            <a:off x="8660567" y="4507667"/>
            <a:ext cx="58586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5" idx="0"/>
          </p:cNvCxnSpPr>
          <p:nvPr/>
        </p:nvCxnSpPr>
        <p:spPr>
          <a:xfrm rot="5400000">
            <a:off x="6984167" y="4507667"/>
            <a:ext cx="58586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7" idx="0"/>
          </p:cNvCxnSpPr>
          <p:nvPr/>
        </p:nvCxnSpPr>
        <p:spPr>
          <a:xfrm rot="5400000">
            <a:off x="5231567" y="4507667"/>
            <a:ext cx="58586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9" idx="0"/>
          </p:cNvCxnSpPr>
          <p:nvPr/>
        </p:nvCxnSpPr>
        <p:spPr>
          <a:xfrm rot="5400000">
            <a:off x="3402767" y="4507667"/>
            <a:ext cx="58586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91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Takes a subject-centered approach to access control. It defines, for each subject s, the list of the objects for which s has nonempty access control rights, together with the specific rights for each such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45767" y="1295400"/>
            <a:ext cx="4017433" cy="762000"/>
            <a:chOff x="914400" y="609600"/>
            <a:chExt cx="5562600" cy="762000"/>
          </a:xfrm>
        </p:grpSpPr>
        <p:sp>
          <p:nvSpPr>
            <p:cNvPr id="6" name="Rectangle 5"/>
            <p:cNvSpPr/>
            <p:nvPr/>
          </p:nvSpPr>
          <p:spPr>
            <a:xfrm>
              <a:off x="2438400" y="609600"/>
              <a:ext cx="4038600" cy="76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914400" y="762000"/>
              <a:ext cx="838200" cy="457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2514600" y="609600"/>
              <a:ext cx="3460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/etc/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passwd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r,w,x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usr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/bin: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r,w,x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/u/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roberto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r,w,x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/admin/: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r,w,x</a:t>
              </a:r>
              <a:endPara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0600" y="762000"/>
              <a:ext cx="639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root</a:t>
              </a:r>
            </a:p>
          </p:txBody>
        </p: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752600" y="990600"/>
              <a:ext cx="6858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4600" y="3733800"/>
            <a:ext cx="3962400" cy="762000"/>
            <a:chOff x="914400" y="3657600"/>
            <a:chExt cx="5486400" cy="762000"/>
          </a:xfrm>
        </p:grpSpPr>
        <p:sp>
          <p:nvSpPr>
            <p:cNvPr id="12" name="Rectangle 11"/>
            <p:cNvSpPr/>
            <p:nvPr/>
          </p:nvSpPr>
          <p:spPr>
            <a:xfrm>
              <a:off x="2362200" y="3657600"/>
              <a:ext cx="4038600" cy="76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914400" y="3810000"/>
              <a:ext cx="914400" cy="457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2514600" y="3657600"/>
              <a:ext cx="2710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usr/passwd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usr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/bin: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/u/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roberto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r,w,x</a:t>
              </a:r>
              <a:endPara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2" idx="1"/>
            </p:cNvCxnSpPr>
            <p:nvPr/>
          </p:nvCxnSpPr>
          <p:spPr>
            <a:xfrm>
              <a:off x="1828800" y="4038600"/>
              <a:ext cx="5334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3810000"/>
              <a:ext cx="94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roberto</a:t>
              </a:r>
              <a:endPara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0" y="2667000"/>
            <a:ext cx="3962400" cy="457200"/>
            <a:chOff x="914400" y="2438400"/>
            <a:chExt cx="5486400" cy="457200"/>
          </a:xfrm>
        </p:grpSpPr>
        <p:sp>
          <p:nvSpPr>
            <p:cNvPr id="18" name="Rectangle 17"/>
            <p:cNvSpPr/>
            <p:nvPr/>
          </p:nvSpPr>
          <p:spPr>
            <a:xfrm>
              <a:off x="2362200" y="2438400"/>
              <a:ext cx="4038600" cy="457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914400" y="2438400"/>
              <a:ext cx="838200" cy="457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2514600" y="2438400"/>
              <a:ext cx="2813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usr/passwd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usr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/bin: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r,x</a:t>
              </a:r>
              <a:endPara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endParaRPr>
            </a:p>
          </p:txBody>
        </p:sp>
        <p:cxnSp>
          <p:nvCxnSpPr>
            <p:cNvPr id="21" name="Straight Arrow Connector 20"/>
            <p:cNvCxnSpPr>
              <a:stCxn id="19" idx="3"/>
              <a:endCxn id="18" idx="1"/>
            </p:cNvCxnSpPr>
            <p:nvPr/>
          </p:nvCxnSpPr>
          <p:spPr>
            <a:xfrm>
              <a:off x="1752600" y="2667000"/>
              <a:ext cx="6096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90600" y="2438400"/>
              <a:ext cx="726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mike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24600" y="5105400"/>
            <a:ext cx="3962400" cy="762000"/>
            <a:chOff x="914400" y="5181600"/>
            <a:chExt cx="5486400" cy="762000"/>
          </a:xfrm>
        </p:grpSpPr>
        <p:sp>
          <p:nvSpPr>
            <p:cNvPr id="24" name="Rectangle 23"/>
            <p:cNvSpPr/>
            <p:nvPr/>
          </p:nvSpPr>
          <p:spPr>
            <a:xfrm>
              <a:off x="914400" y="5334000"/>
              <a:ext cx="1066800" cy="457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cxnSp>
          <p:nvCxnSpPr>
            <p:cNvPr id="25" name="Straight Arrow Connector 24"/>
            <p:cNvCxnSpPr>
              <a:stCxn id="24" idx="3"/>
              <a:endCxn id="27" idx="1"/>
            </p:cNvCxnSpPr>
            <p:nvPr/>
          </p:nvCxnSpPr>
          <p:spPr>
            <a:xfrm>
              <a:off x="1981200" y="5562600"/>
              <a:ext cx="3810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0600" y="5334000"/>
              <a:ext cx="950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backup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5181600"/>
              <a:ext cx="4038600" cy="76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69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2514600" y="5181600"/>
              <a:ext cx="303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/etc/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passwd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r,x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usr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/bin: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r,x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/u/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roberto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r,x</a:t>
              </a:r>
              <a:r>
                <a:rPr lang="en-US" sz="1200" dirty="0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; /admin/: </a:t>
              </a:r>
              <a:r>
                <a:rPr lang="en-US" sz="1200" dirty="0" err="1">
                  <a:solidFill>
                    <a:srgbClr val="000000"/>
                  </a:solidFill>
                  <a:latin typeface="Palatino"/>
                  <a:cs typeface="Palatino"/>
                  <a:sym typeface="Arial" charset="0"/>
                </a:rPr>
                <a:t>r,x</a:t>
              </a:r>
              <a:endParaRPr lang="en-US" sz="1200" dirty="0">
                <a:solidFill>
                  <a:srgbClr val="000000"/>
                </a:solidFill>
                <a:latin typeface="Palatino"/>
                <a:cs typeface="Palatino"/>
                <a:sym typeface="Arial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/>
              <a:t>roles </a:t>
            </a:r>
            <a:r>
              <a:rPr lang="en-US" dirty="0"/>
              <a:t>and then specify access control rights for these roles, rather than for subjects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3AD34-B530-463E-A04A-C1E6999385A4}" type="slidenum">
              <a:rPr lang="en-US">
                <a:solidFill>
                  <a:prstClr val="black">
                    <a:tint val="75000"/>
                  </a:prstClr>
                </a:solidFill>
                <a:latin typeface="Arial" charset="0"/>
                <a:sym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sym typeface="Arial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14600" y="2819400"/>
            <a:ext cx="7391400" cy="3886200"/>
            <a:chOff x="228600" y="76200"/>
            <a:chExt cx="8915400" cy="5410200"/>
          </a:xfrm>
        </p:grpSpPr>
        <p:cxnSp>
          <p:nvCxnSpPr>
            <p:cNvPr id="5" name="Straight Connector 4"/>
            <p:cNvCxnSpPr>
              <a:stCxn id="32" idx="0"/>
              <a:endCxn id="38" idx="2"/>
            </p:cNvCxnSpPr>
            <p:nvPr/>
          </p:nvCxnSpPr>
          <p:spPr>
            <a:xfrm rot="16200000" flipV="1">
              <a:off x="4486275" y="2047875"/>
              <a:ext cx="3048000" cy="323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31" idx="0"/>
              <a:endCxn id="38" idx="2"/>
            </p:cNvCxnSpPr>
            <p:nvPr/>
          </p:nvCxnSpPr>
          <p:spPr>
            <a:xfrm rot="5400000" flipH="1" flipV="1">
              <a:off x="3316275" y="-1027125"/>
              <a:ext cx="819150" cy="424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0" idx="0"/>
              <a:endCxn id="41" idx="2"/>
            </p:cNvCxnSpPr>
            <p:nvPr/>
          </p:nvCxnSpPr>
          <p:spPr>
            <a:xfrm rot="5400000" flipH="1" flipV="1">
              <a:off x="4695825" y="2295525"/>
              <a:ext cx="47625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9" idx="0"/>
              <a:endCxn id="31" idx="2"/>
            </p:cNvCxnSpPr>
            <p:nvPr/>
          </p:nvCxnSpPr>
          <p:spPr>
            <a:xfrm rot="5400000" flipH="1" flipV="1">
              <a:off x="1001700" y="1989150"/>
              <a:ext cx="476250" cy="72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0" idx="0"/>
              <a:endCxn id="31" idx="2"/>
            </p:cNvCxnSpPr>
            <p:nvPr/>
          </p:nvCxnSpPr>
          <p:spPr>
            <a:xfrm rot="16200000" flipV="1">
              <a:off x="1687500" y="2030400"/>
              <a:ext cx="476250" cy="644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0" idx="2"/>
              <a:endCxn id="39" idx="0"/>
            </p:cNvCxnSpPr>
            <p:nvPr/>
          </p:nvCxnSpPr>
          <p:spPr>
            <a:xfrm rot="5400000">
              <a:off x="4229100" y="3086100"/>
              <a:ext cx="533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9" idx="0"/>
              <a:endCxn id="33" idx="2"/>
            </p:cNvCxnSpPr>
            <p:nvPr/>
          </p:nvCxnSpPr>
          <p:spPr>
            <a:xfrm rot="16200000" flipV="1">
              <a:off x="3581400" y="3200400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4" idx="2"/>
              <a:endCxn id="33" idx="0"/>
            </p:cNvCxnSpPr>
            <p:nvPr/>
          </p:nvCxnSpPr>
          <p:spPr>
            <a:xfrm rot="5400000">
              <a:off x="3343275" y="2352675"/>
              <a:ext cx="4762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9" idx="2"/>
              <a:endCxn id="28" idx="0"/>
            </p:cNvCxnSpPr>
            <p:nvPr/>
          </p:nvCxnSpPr>
          <p:spPr>
            <a:xfrm rot="16200000" flipH="1">
              <a:off x="915975" y="3160725"/>
              <a:ext cx="533400" cy="612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0" idx="2"/>
              <a:endCxn id="28" idx="0"/>
            </p:cNvCxnSpPr>
            <p:nvPr/>
          </p:nvCxnSpPr>
          <p:spPr>
            <a:xfrm rot="5400000">
              <a:off x="1601775" y="3087675"/>
              <a:ext cx="533400" cy="758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0"/>
              <a:endCxn id="32" idx="2"/>
            </p:cNvCxnSpPr>
            <p:nvPr/>
          </p:nvCxnSpPr>
          <p:spPr>
            <a:xfrm rot="5400000" flipH="1" flipV="1">
              <a:off x="5133975" y="3838575"/>
              <a:ext cx="533400" cy="1543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5" idx="2"/>
              <a:endCxn id="27" idx="0"/>
            </p:cNvCxnSpPr>
            <p:nvPr/>
          </p:nvCxnSpPr>
          <p:spPr>
            <a:xfrm rot="5400000">
              <a:off x="5934075" y="3038475"/>
              <a:ext cx="533400" cy="3143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5" idx="0"/>
              <a:endCxn id="37" idx="2"/>
            </p:cNvCxnSpPr>
            <p:nvPr/>
          </p:nvCxnSpPr>
          <p:spPr>
            <a:xfrm rot="5400000" flipH="1" flipV="1">
              <a:off x="7848600" y="3124200"/>
              <a:ext cx="533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5" idx="0"/>
              <a:endCxn id="36" idx="2"/>
            </p:cNvCxnSpPr>
            <p:nvPr/>
          </p:nvCxnSpPr>
          <p:spPr>
            <a:xfrm rot="16200000" flipV="1">
              <a:off x="7124700" y="3086100"/>
              <a:ext cx="533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7" idx="0"/>
              <a:endCxn id="28" idx="2"/>
            </p:cNvCxnSpPr>
            <p:nvPr/>
          </p:nvCxnSpPr>
          <p:spPr>
            <a:xfrm rot="16200000" flipV="1">
              <a:off x="2792400" y="3040050"/>
              <a:ext cx="533400" cy="3140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7" idx="0"/>
              <a:endCxn id="39" idx="2"/>
            </p:cNvCxnSpPr>
            <p:nvPr/>
          </p:nvCxnSpPr>
          <p:spPr>
            <a:xfrm rot="16200000" flipV="1">
              <a:off x="4105275" y="4352925"/>
              <a:ext cx="533400" cy="51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4" idx="0"/>
              <a:endCxn id="38" idx="2"/>
            </p:cNvCxnSpPr>
            <p:nvPr/>
          </p:nvCxnSpPr>
          <p:spPr>
            <a:xfrm rot="5400000" flipH="1" flipV="1">
              <a:off x="4305300" y="-38100"/>
              <a:ext cx="819150" cy="2266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1" idx="0"/>
              <a:endCxn id="38" idx="2"/>
            </p:cNvCxnSpPr>
            <p:nvPr/>
          </p:nvCxnSpPr>
          <p:spPr>
            <a:xfrm rot="5400000" flipH="1" flipV="1">
              <a:off x="5010150" y="666750"/>
              <a:ext cx="819150" cy="857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2" idx="0"/>
              <a:endCxn id="38" idx="2"/>
            </p:cNvCxnSpPr>
            <p:nvPr/>
          </p:nvCxnSpPr>
          <p:spPr>
            <a:xfrm rot="16200000" flipV="1">
              <a:off x="6076950" y="457200"/>
              <a:ext cx="819150" cy="127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3" idx="0"/>
              <a:endCxn id="38" idx="2"/>
            </p:cNvCxnSpPr>
            <p:nvPr/>
          </p:nvCxnSpPr>
          <p:spPr>
            <a:xfrm rot="16200000" flipV="1">
              <a:off x="6800850" y="-266700"/>
              <a:ext cx="819150" cy="272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0"/>
              <a:endCxn id="42" idx="2"/>
            </p:cNvCxnSpPr>
            <p:nvPr/>
          </p:nvCxnSpPr>
          <p:spPr>
            <a:xfrm rot="5400000" flipH="1" flipV="1">
              <a:off x="6829425" y="2295525"/>
              <a:ext cx="47625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7" idx="0"/>
              <a:endCxn id="43" idx="2"/>
            </p:cNvCxnSpPr>
            <p:nvPr/>
          </p:nvCxnSpPr>
          <p:spPr>
            <a:xfrm rot="5400000" flipH="1" flipV="1">
              <a:off x="8277225" y="2295525"/>
              <a:ext cx="47625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Flowchart: Alternate Process 26"/>
            <p:cNvSpPr/>
            <p:nvPr/>
          </p:nvSpPr>
          <p:spPr>
            <a:xfrm>
              <a:off x="3886200" y="4876800"/>
              <a:ext cx="14859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Department Member</a:t>
              </a:r>
            </a:p>
          </p:txBody>
        </p:sp>
        <p:sp>
          <p:nvSpPr>
            <p:cNvPr id="28" name="Flowchart: Alternate Process 27"/>
            <p:cNvSpPr/>
            <p:nvPr/>
          </p:nvSpPr>
          <p:spPr>
            <a:xfrm>
              <a:off x="727050" y="3733800"/>
              <a:ext cx="15240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Administrative Personnel</a:t>
              </a:r>
            </a:p>
          </p:txBody>
        </p:sp>
        <p:sp>
          <p:nvSpPr>
            <p:cNvPr id="29" name="Flowchart: Alternate Process 28"/>
            <p:cNvSpPr/>
            <p:nvPr/>
          </p:nvSpPr>
          <p:spPr>
            <a:xfrm>
              <a:off x="228600" y="2590800"/>
              <a:ext cx="12954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Accountant</a:t>
              </a:r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1676400" y="2590800"/>
              <a:ext cx="11430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Secretary</a:t>
              </a:r>
            </a:p>
          </p:txBody>
        </p:sp>
        <p:sp>
          <p:nvSpPr>
            <p:cNvPr id="31" name="Flowchart: Alternate Process 30"/>
            <p:cNvSpPr/>
            <p:nvPr/>
          </p:nvSpPr>
          <p:spPr>
            <a:xfrm>
              <a:off x="803250" y="1504950"/>
              <a:ext cx="16002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Administrative Manager</a:t>
              </a:r>
            </a:p>
          </p:txBody>
        </p:sp>
        <p:sp>
          <p:nvSpPr>
            <p:cNvPr id="32" name="Flowchart: Alternate Process 31"/>
            <p:cNvSpPr/>
            <p:nvPr/>
          </p:nvSpPr>
          <p:spPr>
            <a:xfrm>
              <a:off x="5676900" y="3733800"/>
              <a:ext cx="9906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Faculty</a:t>
              </a:r>
            </a:p>
          </p:txBody>
        </p:sp>
        <p:sp>
          <p:nvSpPr>
            <p:cNvPr id="33" name="Flowchart: Alternate Process 32"/>
            <p:cNvSpPr/>
            <p:nvPr/>
          </p:nvSpPr>
          <p:spPr>
            <a:xfrm>
              <a:off x="2971800" y="2590800"/>
              <a:ext cx="12192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Lab Technician</a:t>
              </a:r>
            </a:p>
          </p:txBody>
        </p:sp>
        <p:sp>
          <p:nvSpPr>
            <p:cNvPr id="34" name="Flowchart: Alternate Process 33"/>
            <p:cNvSpPr/>
            <p:nvPr/>
          </p:nvSpPr>
          <p:spPr>
            <a:xfrm>
              <a:off x="3048000" y="1504950"/>
              <a:ext cx="10668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Lab Manager</a:t>
              </a:r>
            </a:p>
          </p:txBody>
        </p:sp>
        <p:sp>
          <p:nvSpPr>
            <p:cNvPr id="35" name="Flowchart: Alternate Process 34"/>
            <p:cNvSpPr/>
            <p:nvPr/>
          </p:nvSpPr>
          <p:spPr>
            <a:xfrm>
              <a:off x="7124700" y="3733800"/>
              <a:ext cx="12954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Student</a:t>
              </a:r>
            </a:p>
          </p:txBody>
        </p:sp>
        <p:sp>
          <p:nvSpPr>
            <p:cNvPr id="36" name="Flowchart: Alternate Process 35"/>
            <p:cNvSpPr/>
            <p:nvPr/>
          </p:nvSpPr>
          <p:spPr>
            <a:xfrm>
              <a:off x="6210300" y="2590800"/>
              <a:ext cx="16002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Undergraduate Student</a:t>
              </a:r>
            </a:p>
          </p:txBody>
        </p:sp>
        <p:sp>
          <p:nvSpPr>
            <p:cNvPr id="37" name="Flowchart: Alternate Process 36"/>
            <p:cNvSpPr/>
            <p:nvPr/>
          </p:nvSpPr>
          <p:spPr>
            <a:xfrm>
              <a:off x="7886700" y="2590800"/>
              <a:ext cx="11430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Graduate Student</a:t>
              </a:r>
            </a:p>
          </p:txBody>
        </p:sp>
        <p:sp>
          <p:nvSpPr>
            <p:cNvPr id="38" name="Flowchart: Alternate Process 37"/>
            <p:cNvSpPr/>
            <p:nvPr/>
          </p:nvSpPr>
          <p:spPr>
            <a:xfrm>
              <a:off x="5143500" y="76200"/>
              <a:ext cx="14097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Department Chair</a:t>
              </a:r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3467100" y="3733800"/>
              <a:ext cx="12954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Technical Personnel</a:t>
              </a:r>
            </a:p>
          </p:txBody>
        </p:sp>
        <p:sp>
          <p:nvSpPr>
            <p:cNvPr id="40" name="Flowchart: Alternate Process 39"/>
            <p:cNvSpPr/>
            <p:nvPr/>
          </p:nvSpPr>
          <p:spPr>
            <a:xfrm>
              <a:off x="4343400" y="2590800"/>
              <a:ext cx="10668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Backup Agent</a:t>
              </a:r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4267200" y="1504950"/>
              <a:ext cx="14478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System Administrator</a:t>
              </a:r>
            </a:p>
          </p:txBody>
        </p:sp>
        <p:sp>
          <p:nvSpPr>
            <p:cNvPr id="42" name="Flowchart: Alternate Process 41"/>
            <p:cNvSpPr/>
            <p:nvPr/>
          </p:nvSpPr>
          <p:spPr>
            <a:xfrm>
              <a:off x="6324600" y="1504950"/>
              <a:ext cx="16002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Undergraduate TA</a:t>
              </a:r>
            </a:p>
          </p:txBody>
        </p:sp>
        <p:sp>
          <p:nvSpPr>
            <p:cNvPr id="43" name="Flowchart: Alternate Process 42"/>
            <p:cNvSpPr/>
            <p:nvPr/>
          </p:nvSpPr>
          <p:spPr>
            <a:xfrm>
              <a:off x="8001000" y="1504950"/>
              <a:ext cx="1143000" cy="6096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Calibri"/>
                  <a:sym typeface="Arial" charset="0"/>
                </a:rPr>
                <a:t>Graduate TA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530</Words>
  <Application>Microsoft Office PowerPoint</Application>
  <PresentationFormat>Widescreen</PresentationFormat>
  <Paragraphs>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Palatino</vt:lpstr>
      <vt:lpstr>1_Office Theme</vt:lpstr>
      <vt:lpstr>Topic: Access Control</vt:lpstr>
      <vt:lpstr>Access Control Matrices</vt:lpstr>
      <vt:lpstr>Example Access Control Matrix</vt:lpstr>
      <vt:lpstr>Access Control Lists</vt:lpstr>
      <vt:lpstr>Capabilities</vt:lpstr>
      <vt:lpstr>Role-based Access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Access Control</dc:title>
  <dc:creator>Wilbur Roberts</dc:creator>
  <cp:lastModifiedBy>Wilbur Roberts</cp:lastModifiedBy>
  <cp:revision>1</cp:revision>
  <dcterms:created xsi:type="dcterms:W3CDTF">2020-08-05T15:40:41Z</dcterms:created>
  <dcterms:modified xsi:type="dcterms:W3CDTF">2020-08-05T15:44:34Z</dcterms:modified>
</cp:coreProperties>
</file>