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4F049-2952-47DA-9A47-26A6DD55DF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56F3-B0AB-4B3A-816E-DB99E36F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t>Introduction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CB9A79-7CCE-49F0-9083-C8C00930A4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8/6/2020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3342C8-3D6E-4FDF-912B-B19E4BFA97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fld id="{40D0D5C7-66C6-4EE0-BB10-E1A505821A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Gothic" pitchFamily="49" charset="-128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itchFamily="18" charset="0"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Gothic" pitchFamily="49" charset="-128"/>
              <a:cs typeface="+mn-cs"/>
              <a:sym typeface="Arial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solidFill>
            <a:srgbClr val="FFFFFF"/>
          </a:solidFill>
          <a:ln/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458" y="4344521"/>
            <a:ext cx="5485084" cy="4118110"/>
          </a:xfrm>
          <a:noFill/>
          <a:ln/>
        </p:spPr>
        <p:txBody>
          <a:bodyPr wrap="none" anchor="ctr"/>
          <a:lstStyle/>
          <a:p>
            <a:endParaRPr lang="it-IT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fld id="{F0D5CC9A-D3E0-4F77-A9C4-3B5D4CC4479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Gothic" pitchFamily="49" charset="-128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itchFamily="18" charset="0"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Gothic" pitchFamily="49" charset="-128"/>
              <a:cs typeface="+mn-cs"/>
              <a:sym typeface="Arial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4080" y="8686908"/>
            <a:ext cx="2972824" cy="457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ABA406-440A-48DD-8396-510CBFC7279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3884080" y="8686908"/>
            <a:ext cx="2972824" cy="457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1468BFD-B8E3-4948-B97E-87B370D60D9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2254565" y="685641"/>
            <a:ext cx="2348870" cy="3430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0182" name="Text Box 4"/>
          <p:cNvSpPr txBox="1">
            <a:spLocks noGrp="1" noChangeArrowheads="1"/>
          </p:cNvSpPr>
          <p:nvPr>
            <p:ph type="body"/>
          </p:nvPr>
        </p:nvSpPr>
        <p:spPr>
          <a:xfrm>
            <a:off x="686458" y="4344522"/>
            <a:ext cx="5485084" cy="4115975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Arial" pitchFamily="34" charset="0"/>
                <a:ea typeface="MS Gothic" pitchFamily="49" charset="-128"/>
              </a:rPr>
              <a:t>Spostare in altra sezione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pitchFamily="34" charset="0"/>
              <a:ea typeface="MS Gothic" pitchFamily="4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fld id="{97F121C8-8877-444A-BE7B-35557C13BF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Gothic" pitchFamily="49" charset="-128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itchFamily="18" charset="0"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Gothic" pitchFamily="49" charset="-128"/>
              <a:cs typeface="+mn-cs"/>
              <a:sym typeface="Arial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solidFill>
            <a:srgbClr val="FFFFFF"/>
          </a:solidFill>
          <a:ln/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458" y="4344521"/>
            <a:ext cx="5485084" cy="4118110"/>
          </a:xfrm>
          <a:noFill/>
          <a:ln/>
        </p:spPr>
        <p:txBody>
          <a:bodyPr wrap="none" anchor="ctr"/>
          <a:lstStyle/>
          <a:p>
            <a:endParaRPr lang="it-IT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fld id="{3D1B2BF6-9F65-40DD-9814-B942C115C5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Gothic" pitchFamily="49" charset="-128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itchFamily="18" charset="0"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Gothic" pitchFamily="49" charset="-128"/>
              <a:cs typeface="+mn-cs"/>
              <a:sym typeface="Arial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84080" y="8686908"/>
            <a:ext cx="2972824" cy="457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9DB295-20F9-4844-BC4D-DEB1D2C330A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3884080" y="8686908"/>
            <a:ext cx="2972824" cy="457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A745F31-C1C3-4479-9123-74A927741F01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2254565" y="685641"/>
            <a:ext cx="2348870" cy="3430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2230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686458" y="4344521"/>
            <a:ext cx="5485084" cy="4118110"/>
          </a:xfrm>
          <a:noFill/>
          <a:ln/>
        </p:spPr>
        <p:txBody>
          <a:bodyPr wrap="none" anchor="ctr"/>
          <a:lstStyle/>
          <a:p>
            <a:endParaRPr lang="it-IT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fld id="{D8316ACA-E547-48E2-85DE-8152BD94C44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Gothic" pitchFamily="49" charset="-128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itchFamily="18" charset="0"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Gothic" pitchFamily="49" charset="-128"/>
              <a:cs typeface="+mn-cs"/>
              <a:sym typeface="Arial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4080" y="8686908"/>
            <a:ext cx="2972824" cy="457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699A724-0AD6-4B2D-BA9A-4FB341B6DE2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3884080" y="8686908"/>
            <a:ext cx="2972824" cy="4570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22A2BF-F93F-40B3-AAE9-6C32FFE153A0}" type="slidenum"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2254565" y="685641"/>
            <a:ext cx="2348870" cy="3430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53254" name="Rectangle 4"/>
          <p:cNvSpPr txBox="1">
            <a:spLocks noGrp="1" noChangeArrowheads="1"/>
          </p:cNvSpPr>
          <p:nvPr>
            <p:ph type="body"/>
          </p:nvPr>
        </p:nvSpPr>
        <p:spPr>
          <a:xfrm>
            <a:off x="686458" y="4344521"/>
            <a:ext cx="5485084" cy="4118110"/>
          </a:xfrm>
          <a:noFill/>
          <a:ln/>
        </p:spPr>
        <p:txBody>
          <a:bodyPr wrap="none" anchor="ctr"/>
          <a:lstStyle/>
          <a:p>
            <a:endParaRPr lang="it-IT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fld id="{0909C793-3CFE-4EE1-B241-C2201553EC4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Gothic" pitchFamily="49" charset="-128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itchFamily="18" charset="0"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Gothic" pitchFamily="49" charset="-128"/>
              <a:cs typeface="+mn-cs"/>
              <a:sym typeface="Arial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solidFill>
            <a:srgbClr val="FFFFFF"/>
          </a:solidFill>
          <a:ln/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458" y="4344521"/>
            <a:ext cx="5485084" cy="4118110"/>
          </a:xfrm>
          <a:noFill/>
          <a:ln/>
        </p:spPr>
        <p:txBody>
          <a:bodyPr wrap="none" anchor="ctr"/>
          <a:lstStyle/>
          <a:p>
            <a:endParaRPr lang="it-IT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991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00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13888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3AD34-B530-463E-A04A-C1E6999385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C7802-6468-4845-A23D-374F64F677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941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45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4088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48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2846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176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Public-key encryption provides a method for doing digital signatures</a:t>
            </a:r>
          </a:p>
          <a:p>
            <a:r>
              <a:rPr lang="en-US" dirty="0"/>
              <a:t>To sign a message, M, Alice just encrypts it with her private key, SA, creating C = E</a:t>
            </a:r>
            <a:r>
              <a:rPr lang="en-US" baseline="-25000" dirty="0"/>
              <a:t>SA</a:t>
            </a:r>
            <a:r>
              <a:rPr lang="en-US" dirty="0"/>
              <a:t>(M).</a:t>
            </a:r>
          </a:p>
          <a:p>
            <a:r>
              <a:rPr lang="en-US" dirty="0"/>
              <a:t>Anyone can decrypt this message using Alice’s public key, as M’ = D</a:t>
            </a:r>
            <a:r>
              <a:rPr lang="en-US" baseline="-25000" dirty="0"/>
              <a:t>PA</a:t>
            </a:r>
            <a:r>
              <a:rPr lang="en-US" dirty="0"/>
              <a:t>(C), and compare that to the message 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3AD34-B530-463E-A04A-C1E6999385A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9620D77-888F-49E0-8CC0-1727F8471E79}" type="slidenum">
              <a:rPr lang="en-US" sz="1200">
                <a:solidFill>
                  <a:prstClr val="black"/>
                </a:solidFill>
                <a:latin typeface="Calibri" pitchFamily="34" charset="0"/>
                <a:sym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524000" y="196851"/>
            <a:ext cx="8229600" cy="1298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90513" algn="l"/>
                <a:tab pos="1204913" algn="l"/>
                <a:tab pos="2119313" algn="l"/>
                <a:tab pos="3033713" algn="l"/>
                <a:tab pos="3948113" algn="l"/>
                <a:tab pos="4862513" algn="l"/>
                <a:tab pos="5776913" algn="l"/>
                <a:tab pos="6691313" algn="l"/>
                <a:tab pos="7605713" algn="l"/>
                <a:tab pos="8520113" algn="l"/>
                <a:tab pos="9434513" algn="l"/>
                <a:tab pos="10348913" algn="l"/>
              </a:tabLst>
            </a:pPr>
            <a:r>
              <a:rPr lang="en-US" sz="4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Password Validity: Brute Force Test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279650" y="1416051"/>
            <a:ext cx="8388350" cy="474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88925" indent="-288925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Password does not change for 60 days</a:t>
            </a:r>
          </a:p>
          <a:p>
            <a:pPr marL="288925" indent="-288925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how many passwords should I try for each second?</a:t>
            </a:r>
          </a:p>
          <a:p>
            <a:pPr marL="765175" lvl="1" indent="-28416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5 </a:t>
            </a:r>
            <a:r>
              <a:rPr lang="de-CH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characters</a:t>
            </a: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:                    1,415 PW /sec</a:t>
            </a:r>
          </a:p>
          <a:p>
            <a:pPr marL="765175" lvl="1" indent="-28416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 </a:t>
            </a:r>
            <a:r>
              <a:rPr lang="de-CH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characters</a:t>
            </a: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:                133,076 PW /sec</a:t>
            </a:r>
          </a:p>
          <a:p>
            <a:pPr marL="765175" lvl="1" indent="-28416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7 </a:t>
            </a:r>
            <a:r>
              <a:rPr lang="de-CH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characters</a:t>
            </a: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:           12,509,214 PW /sec</a:t>
            </a:r>
          </a:p>
          <a:p>
            <a:pPr marL="765175" lvl="1" indent="-28416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8 </a:t>
            </a:r>
            <a:r>
              <a:rPr lang="de-CH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characters</a:t>
            </a: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:      1,175,866,008 PW /sec</a:t>
            </a:r>
          </a:p>
          <a:p>
            <a:pPr marL="765175" lvl="1" indent="-28416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9 </a:t>
            </a:r>
            <a:r>
              <a:rPr lang="de-CH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characters</a:t>
            </a: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:  110,531,404,750 PW /sec</a:t>
            </a:r>
          </a:p>
          <a:p>
            <a:pPr marL="288925" indent="-288925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endParaRPr lang="en-US" sz="3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Secure Passwords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981200" y="1260476"/>
            <a:ext cx="8229600" cy="4530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A strong password includes characters from at least three of the following groups:</a:t>
            </a:r>
          </a:p>
          <a:p>
            <a:pPr marL="341313" indent="-34131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  <a:p>
            <a:pPr marL="341313" indent="-34131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  <a:p>
            <a:pPr marL="341313" indent="-34131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  <a:p>
            <a:pPr marL="341313" indent="-34131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  <a:p>
            <a:pPr marL="341313" indent="-341313" fontAlgn="base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Use pass phrases eg. "I re@lly want to buy 11 Dogs!"  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1314579-868F-45CF-9243-BC3E99C2D0BF}" type="slidenum">
              <a:rPr lang="en-US" sz="1200">
                <a:solidFill>
                  <a:prstClr val="black"/>
                </a:solidFill>
                <a:latin typeface="Calibri" pitchFamily="34" charset="0"/>
                <a:sym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209800"/>
            <a:ext cx="7448550" cy="2038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Pretexting</a:t>
            </a:r>
            <a:r>
              <a:rPr lang="en-US" dirty="0"/>
              <a:t>: creating a story that convinces an administrator or operator into revealing secret information.</a:t>
            </a:r>
          </a:p>
          <a:p>
            <a:r>
              <a:rPr lang="en-US" b="1" dirty="0"/>
              <a:t>Baiting:</a:t>
            </a:r>
            <a:r>
              <a:rPr lang="en-US" dirty="0"/>
              <a:t> offering a kind of “gift” to get a user or agent to perform an insecure action.</a:t>
            </a:r>
          </a:p>
          <a:p>
            <a:r>
              <a:rPr lang="en-US" b="1" dirty="0"/>
              <a:t>Quid pro quo:</a:t>
            </a:r>
            <a:r>
              <a:rPr lang="en-US" dirty="0"/>
              <a:t> offering an action or service and then expecting something in return.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checksum on a message, M, that is:</a:t>
            </a:r>
          </a:p>
          <a:p>
            <a:r>
              <a:rPr lang="en-US" b="1" dirty="0"/>
              <a:t>One-way</a:t>
            </a:r>
            <a:r>
              <a:rPr lang="en-US" dirty="0"/>
              <a:t>: it should be easy to compute Y=H(M), but hard to find M given only Y</a:t>
            </a:r>
          </a:p>
          <a:p>
            <a:r>
              <a:rPr lang="en-US" b="1" dirty="0"/>
              <a:t>Collision-resistant:</a:t>
            </a:r>
            <a:r>
              <a:rPr lang="en-US" dirty="0"/>
              <a:t> it should be hard to find two messages, M and N, such that H(M)=H(N).</a:t>
            </a:r>
          </a:p>
          <a:p>
            <a:r>
              <a:rPr lang="en-US" b="1" dirty="0"/>
              <a:t>Examples: </a:t>
            </a:r>
            <a:r>
              <a:rPr lang="en-US" dirty="0"/>
              <a:t>SHA-1, SHA-256.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Allows for Alice and Bob to have data integrity, if they share a secret key.</a:t>
            </a:r>
          </a:p>
          <a:p>
            <a:r>
              <a:rPr lang="en-US" sz="2400" dirty="0"/>
              <a:t>Given a message M, Alice computes H(K||M) and sends M and this hash to Bob.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981200" y="3157716"/>
            <a:ext cx="8305800" cy="3547884"/>
            <a:chOff x="76200" y="228600"/>
            <a:chExt cx="11810999" cy="6894862"/>
          </a:xfrm>
        </p:grpSpPr>
        <p:pic>
          <p:nvPicPr>
            <p:cNvPr id="5" name="Picture 4" descr="01-08d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400" y="4419600"/>
              <a:ext cx="1260475" cy="1606550"/>
            </a:xfrm>
            <a:prstGeom prst="rect">
              <a:avLst/>
            </a:prstGeom>
          </p:spPr>
        </p:pic>
        <p:pic>
          <p:nvPicPr>
            <p:cNvPr id="6" name="Picture 5" descr="01-08a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4114800"/>
              <a:ext cx="1817725" cy="1764792"/>
            </a:xfrm>
            <a:prstGeom prst="rect">
              <a:avLst/>
            </a:prstGeom>
          </p:spPr>
        </p:pic>
        <p:pic>
          <p:nvPicPr>
            <p:cNvPr id="7" name="Picture 2" descr="C:\Users\Roberto\AppData\Local\Microsoft\Windows\Temporary Internet Files\Content.IE5\RTRFORL5\MCj04339030000[1]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</a:blip>
            <a:srcRect/>
            <a:stretch>
              <a:fillRect/>
            </a:stretch>
          </p:blipFill>
          <p:spPr bwMode="auto">
            <a:xfrm>
              <a:off x="1600200" y="4191000"/>
              <a:ext cx="788670" cy="78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 descr="C:\Users\Roberto\AppData\Local\Microsoft\Windows\Temporary Internet Files\Content.IE5\RTRFORL5\MCj04339030000[1].png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</a:blip>
            <a:srcRect/>
            <a:stretch>
              <a:fillRect/>
            </a:stretch>
          </p:blipFill>
          <p:spPr bwMode="auto">
            <a:xfrm>
              <a:off x="9448800" y="4191000"/>
              <a:ext cx="788670" cy="78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01-12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4200" y="2802072"/>
              <a:ext cx="1120776" cy="931728"/>
            </a:xfrm>
            <a:prstGeom prst="rect">
              <a:avLst/>
            </a:prstGeom>
          </p:spPr>
        </p:pic>
        <p:pic>
          <p:nvPicPr>
            <p:cNvPr id="10" name="Picture 9" descr="01-12.w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600" y="1371600"/>
              <a:ext cx="1120776" cy="931728"/>
            </a:xfrm>
            <a:prstGeom prst="rect">
              <a:avLst/>
            </a:prstGeom>
          </p:spPr>
        </p:pic>
        <p:pic>
          <p:nvPicPr>
            <p:cNvPr id="11" name="Picture 10" descr="01-08b.w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8875579">
              <a:off x="177904" y="2552193"/>
              <a:ext cx="1008768" cy="1135714"/>
            </a:xfrm>
            <a:prstGeom prst="rect">
              <a:avLst/>
            </a:prstGeom>
          </p:spPr>
        </p:pic>
        <p:pic>
          <p:nvPicPr>
            <p:cNvPr id="12" name="Picture 11" descr="01-08c.w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" y="4495800"/>
              <a:ext cx="1136650" cy="142875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400800" y="2667001"/>
              <a:ext cx="3200400" cy="11364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(attack detected)</a:t>
              </a:r>
              <a:br>
                <a:rPr lang="en-US" sz="1600" b="1" dirty="0">
                  <a:solidFill>
                    <a:srgbClr val="000000"/>
                  </a:solidFill>
                  <a:latin typeface="Calibri"/>
                  <a:sym typeface="Arial" charset="0"/>
                </a:rPr>
              </a:br>
              <a:r>
                <a:rPr lang="en-US" sz="1600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=?</a:t>
              </a:r>
              <a:endParaRPr lang="en-US" sz="1600" b="1" dirty="0">
                <a:solidFill>
                  <a:srgbClr val="000000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58240" y="3130127"/>
              <a:ext cx="44196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84295" y="3502968"/>
              <a:ext cx="764453" cy="598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MAC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1675884" y="2977727"/>
              <a:ext cx="686832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/>
                  <a:sym typeface="Arial" charset="0"/>
                </a:rPr>
                <a:t>h</a:t>
              </a:r>
            </a:p>
          </p:txBody>
        </p:sp>
        <p:sp>
          <p:nvSpPr>
            <p:cNvPr id="17" name="Down Arrow 16"/>
            <p:cNvSpPr/>
            <p:nvPr/>
          </p:nvSpPr>
          <p:spPr bwMode="auto">
            <a:xfrm flipV="1">
              <a:off x="1771650" y="3716272"/>
              <a:ext cx="495300" cy="457200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4800601"/>
              <a:ext cx="1447799" cy="1614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sym typeface="Arial" charset="0"/>
                </a:rPr>
                <a:t>shared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secret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sym typeface="Arial" charset="0"/>
                </a:rPr>
                <a:t>key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4993" y="228600"/>
              <a:ext cx="2414081" cy="1256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Communication</a:t>
              </a:r>
              <a:br>
                <a:rPr lang="en-US" b="1" dirty="0">
                  <a:solidFill>
                    <a:srgbClr val="000000"/>
                  </a:solidFill>
                  <a:latin typeface="Calibri"/>
                  <a:sym typeface="Arial" charset="0"/>
                </a:rPr>
              </a:br>
              <a:r>
                <a:rPr lang="en-US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channel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199" y="6029981"/>
              <a:ext cx="1276975" cy="717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S</a:t>
              </a:r>
              <a:r>
                <a:rPr lang="en-US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ender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65580" y="6029981"/>
              <a:ext cx="1586257" cy="717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R</a:t>
              </a:r>
              <a:r>
                <a:rPr lang="en-US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ecipient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447800" y="2743200"/>
              <a:ext cx="48768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267200" y="2743200"/>
              <a:ext cx="48768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41659" y="5867400"/>
              <a:ext cx="2049726" cy="12560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Calibri"/>
                  <a:sym typeface="Arial" charset="0"/>
                </a:rPr>
                <a:t>Attacker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(modifying)</a:t>
              </a:r>
              <a:endParaRPr lang="en-US" b="1" dirty="0">
                <a:solidFill>
                  <a:srgbClr val="000000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733800" y="3130127"/>
              <a:ext cx="121920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5791200" y="3130127"/>
              <a:ext cx="114300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7" name="Bent Arrow 26"/>
            <p:cNvSpPr/>
            <p:nvPr/>
          </p:nvSpPr>
          <p:spPr>
            <a:xfrm>
              <a:off x="533400" y="1676400"/>
              <a:ext cx="4191000" cy="990600"/>
            </a:xfrm>
            <a:prstGeom prst="bentArrow">
              <a:avLst>
                <a:gd name="adj1" fmla="val 19406"/>
                <a:gd name="adj2" fmla="val 19406"/>
                <a:gd name="adj3" fmla="val 25000"/>
                <a:gd name="adj4" fmla="val 4375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8" name="Bent Arrow 27"/>
            <p:cNvSpPr/>
            <p:nvPr/>
          </p:nvSpPr>
          <p:spPr>
            <a:xfrm rot="5400000">
              <a:off x="8153400" y="-362528"/>
              <a:ext cx="990600" cy="5257800"/>
            </a:xfrm>
            <a:prstGeom prst="bentArrow">
              <a:avLst>
                <a:gd name="adj1" fmla="val 19406"/>
                <a:gd name="adj2" fmla="val 19406"/>
                <a:gd name="adj3" fmla="val 25000"/>
                <a:gd name="adj4" fmla="val 4375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72761" y="3502968"/>
              <a:ext cx="764453" cy="598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MAC</a:t>
              </a:r>
            </a:p>
          </p:txBody>
        </p:sp>
        <p:sp>
          <p:nvSpPr>
            <p:cNvPr id="30" name="Flowchart: Predefined Process 29"/>
            <p:cNvSpPr/>
            <p:nvPr/>
          </p:nvSpPr>
          <p:spPr>
            <a:xfrm>
              <a:off x="2971800" y="3206327"/>
              <a:ext cx="685800" cy="228600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/>
                  <a:sym typeface="Arial" charset="0"/>
                </a:rPr>
                <a:t>6B34339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438400" y="3130127"/>
              <a:ext cx="44196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32" name="Flowchart: Predefined Process 31"/>
            <p:cNvSpPr/>
            <p:nvPr/>
          </p:nvSpPr>
          <p:spPr>
            <a:xfrm>
              <a:off x="5023621" y="3206327"/>
              <a:ext cx="685800" cy="228600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/>
                  <a:sym typeface="Arial" charset="0"/>
                </a:rPr>
                <a:t>4C66809</a:t>
              </a:r>
            </a:p>
          </p:txBody>
        </p:sp>
        <p:sp>
          <p:nvSpPr>
            <p:cNvPr id="33" name="Right Arrow 32"/>
            <p:cNvSpPr/>
            <p:nvPr/>
          </p:nvSpPr>
          <p:spPr>
            <a:xfrm flipH="1">
              <a:off x="10207568" y="3130127"/>
              <a:ext cx="44196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34" name="Flowchart: Predefined Process 33"/>
            <p:cNvSpPr/>
            <p:nvPr/>
          </p:nvSpPr>
          <p:spPr>
            <a:xfrm>
              <a:off x="6986909" y="3203363"/>
              <a:ext cx="685800" cy="228600"/>
            </a:xfrm>
            <a:prstGeom prst="flowChartPredefined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/>
                  <a:sym typeface="Arial" charset="0"/>
                </a:rPr>
                <a:t>4C66809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86999" y="3733800"/>
              <a:ext cx="1600200" cy="598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message M’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 flipH="1">
              <a:off x="8991600" y="3130127"/>
              <a:ext cx="441960" cy="381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9469068" y="2971800"/>
              <a:ext cx="686832" cy="685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/>
                  <a:sym typeface="Arial" charset="0"/>
                </a:rPr>
                <a:t>h</a:t>
              </a:r>
            </a:p>
          </p:txBody>
        </p:sp>
        <p:sp>
          <p:nvSpPr>
            <p:cNvPr id="38" name="Down Arrow 37"/>
            <p:cNvSpPr/>
            <p:nvPr/>
          </p:nvSpPr>
          <p:spPr bwMode="auto">
            <a:xfrm flipV="1">
              <a:off x="9564834" y="3710345"/>
              <a:ext cx="495300" cy="457200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>
                <a:solidFill>
                  <a:prstClr val="black"/>
                </a:solidFill>
                <a:latin typeface="Calibri"/>
                <a:sym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3999" y="4794673"/>
              <a:ext cx="1295400" cy="1614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sym typeface="Arial" charset="0"/>
                </a:rPr>
                <a:t>shared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sym typeface="Arial" charset="0"/>
                </a:rPr>
                <a:t>secret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sym typeface="Arial" charset="0"/>
                </a:rPr>
                <a:t>key</a:t>
              </a:r>
            </a:p>
          </p:txBody>
        </p:sp>
        <p:sp>
          <p:nvSpPr>
            <p:cNvPr id="40" name="Flowchart: Predefined Process 39"/>
            <p:cNvSpPr/>
            <p:nvPr/>
          </p:nvSpPr>
          <p:spPr>
            <a:xfrm>
              <a:off x="8262839" y="3203363"/>
              <a:ext cx="685800" cy="228600"/>
            </a:xfrm>
            <a:prstGeom prst="flowChartPredefinedProcess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prstClr val="black"/>
                  </a:solidFill>
                  <a:latin typeface="Calibri"/>
                  <a:sym typeface="Arial" charset="0"/>
                </a:rPr>
                <a:t>87F9024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56926" y="3505201"/>
              <a:ext cx="1145767" cy="1016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received</a:t>
              </a:r>
              <a:b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</a:b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MAC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45733" y="3505201"/>
              <a:ext cx="1320011" cy="1016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computed</a:t>
              </a:r>
              <a:b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</a:b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MAC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200" y="3581400"/>
              <a:ext cx="1574444" cy="598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sym typeface="Arial" charset="0"/>
                </a:rPr>
                <a:t>message 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962400" cy="4525963"/>
          </a:xfrm>
        </p:spPr>
        <p:txBody>
          <a:bodyPr/>
          <a:lstStyle/>
          <a:p>
            <a:r>
              <a:rPr lang="en-US" b="1" dirty="0"/>
              <a:t>certificate authority (CA)</a:t>
            </a:r>
            <a:r>
              <a:rPr lang="en-US" dirty="0"/>
              <a:t> digitally signs a binding between an identity and the public key for that identity.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 l="50753" t="16080" r="22111" b="33266"/>
          <a:stretch>
            <a:fillRect/>
          </a:stretch>
        </p:blipFill>
        <p:spPr bwMode="auto">
          <a:xfrm>
            <a:off x="6096000" y="1447801"/>
            <a:ext cx="4267200" cy="497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sequence of characters used as a means to authenticate someone via a secret that they know.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Userid</a:t>
            </a:r>
            <a:r>
              <a:rPr lang="en-US" dirty="0"/>
              <a:t>: _________________</a:t>
            </a:r>
          </a:p>
          <a:p>
            <a:r>
              <a:rPr lang="en-US" dirty="0"/>
              <a:t>Password: ______________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4400" dirty="0">
                <a:solidFill>
                  <a:prstClr val="black"/>
                </a:solidFill>
                <a:latin typeface="Calibri" pitchFamily="34" charset="0"/>
                <a:sym typeface="Arial" charset="0"/>
              </a:rPr>
              <a:t>How a password is stored?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086600" y="2209800"/>
            <a:ext cx="3149600" cy="579438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ts val="80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Password file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590800" y="1981200"/>
            <a:ext cx="3149600" cy="5334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320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User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239000" y="2971800"/>
            <a:ext cx="2438400" cy="2819400"/>
          </a:xfrm>
          <a:prstGeom prst="rect">
            <a:avLst/>
          </a:prstGeom>
          <a:solidFill>
            <a:srgbClr val="4F81BD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   Butch:ASDSA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   21QW3R50E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   ERWWER323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  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  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prstClr val="black"/>
              </a:solidFill>
              <a:latin typeface="Comic Sans MS" pitchFamily="66" charset="0"/>
              <a:sym typeface="Arial" charset="0"/>
            </a:endParaRPr>
          </a:p>
        </p:txBody>
      </p:sp>
      <p:sp>
        <p:nvSpPr>
          <p:cNvPr id="20486" name="Freeform 5"/>
          <p:cNvSpPr>
            <a:spLocks/>
          </p:cNvSpPr>
          <p:nvPr/>
        </p:nvSpPr>
        <p:spPr bwMode="auto">
          <a:xfrm>
            <a:off x="5105400" y="3429001"/>
            <a:ext cx="2355850" cy="688975"/>
          </a:xfrm>
          <a:custGeom>
            <a:avLst/>
            <a:gdLst>
              <a:gd name="T0" fmla="*/ 0 w 1484"/>
              <a:gd name="T1" fmla="*/ 0 h 434"/>
              <a:gd name="T2" fmla="*/ 407988 w 1484"/>
              <a:gd name="T3" fmla="*/ 630238 h 434"/>
              <a:gd name="T4" fmla="*/ 1830388 w 1484"/>
              <a:gd name="T5" fmla="*/ 354012 h 434"/>
              <a:gd name="T6" fmla="*/ 2355850 w 1484"/>
              <a:gd name="T7" fmla="*/ 381000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1484"/>
              <a:gd name="T13" fmla="*/ 0 h 434"/>
              <a:gd name="T14" fmla="*/ 1484 w 1484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4" h="434">
                <a:moveTo>
                  <a:pt x="0" y="0"/>
                </a:moveTo>
                <a:cubicBezTo>
                  <a:pt x="43" y="66"/>
                  <a:pt x="65" y="360"/>
                  <a:pt x="257" y="397"/>
                </a:cubicBezTo>
                <a:cubicBezTo>
                  <a:pt x="449" y="434"/>
                  <a:pt x="949" y="249"/>
                  <a:pt x="1153" y="223"/>
                </a:cubicBezTo>
                <a:cubicBezTo>
                  <a:pt x="1357" y="197"/>
                  <a:pt x="1415" y="237"/>
                  <a:pt x="1484" y="240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prstClr val="black"/>
              </a:solidFill>
              <a:latin typeface="Arial" charset="0"/>
              <a:sym typeface="Arial" charset="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889501" y="4203810"/>
            <a:ext cx="1151575" cy="27918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hash function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4038600" y="2438400"/>
            <a:ext cx="2133600" cy="1219200"/>
          </a:xfrm>
          <a:prstGeom prst="cloudCallout">
            <a:avLst>
              <a:gd name="adj1" fmla="val -64838"/>
              <a:gd name="adj2" fmla="val 59931"/>
            </a:avLst>
          </a:prstGeom>
          <a:solidFill>
            <a:srgbClr val="C3D69B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mic Sans MS" pitchFamily="66" charset="0"/>
                <a:sym typeface="Arial" charset="0"/>
              </a:rPr>
              <a:t>Dog124</a:t>
            </a:r>
          </a:p>
        </p:txBody>
      </p:sp>
      <p:pic>
        <p:nvPicPr>
          <p:cNvPr id="10" name="Picture 9" descr="01-9b-2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1" y="3962400"/>
            <a:ext cx="1996885" cy="1828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B8911EE-0996-4752-9CC5-FEF8FFA455AB}" type="slidenum">
              <a:rPr lang="en-US" sz="1200">
                <a:solidFill>
                  <a:prstClr val="black"/>
                </a:solidFill>
                <a:latin typeface="Calibri" pitchFamily="34" charset="0"/>
                <a:sym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5240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CH" sz="4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Strong Passwords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279650" y="1341438"/>
            <a:ext cx="8388350" cy="477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88925" indent="-288925" fontAlgn="base"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What is a strong password</a:t>
            </a:r>
          </a:p>
          <a:p>
            <a:pPr marL="765175" lvl="1" indent="-284163" fontAlgn="base"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UPPER/lower case characters</a:t>
            </a:r>
          </a:p>
          <a:p>
            <a:pPr marL="765175" lvl="1" indent="-284163" fontAlgn="base"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Special characters</a:t>
            </a:r>
          </a:p>
          <a:p>
            <a:pPr marL="765175" lvl="1" indent="-284163" fontAlgn="base"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Numbers</a:t>
            </a:r>
          </a:p>
          <a:p>
            <a:pPr marL="288925" indent="-288925" fontAlgn="base">
              <a:spcBef>
                <a:spcPts val="8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32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When is a password strong?</a:t>
            </a:r>
          </a:p>
          <a:p>
            <a:pPr marL="765175" lvl="1" indent="-284163" fontAlgn="base"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Seattle1</a:t>
            </a:r>
          </a:p>
          <a:p>
            <a:pPr marL="765175" lvl="1" indent="-284163" fontAlgn="base"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M1ke03</a:t>
            </a:r>
          </a:p>
          <a:p>
            <a:pPr marL="765175" lvl="1" indent="-284163" fontAlgn="base"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P@$$w0rd</a:t>
            </a:r>
          </a:p>
          <a:p>
            <a:pPr marL="765175" lvl="1" indent="-284163" fontAlgn="base"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TD2k5secV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534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Password Complexity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981200" y="1295401"/>
            <a:ext cx="8229600" cy="468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88925" indent="-288925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A fixed 6 symbols password:</a:t>
            </a:r>
          </a:p>
          <a:p>
            <a:pPr marL="688975" lvl="1" indent="-29051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Numbers </a:t>
            </a:r>
            <a:b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</a:b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10</a:t>
            </a:r>
            <a:r>
              <a:rPr lang="en-US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</a:t>
            </a: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1,000,000</a:t>
            </a:r>
          </a:p>
          <a:p>
            <a:pPr marL="688975" lvl="1" indent="-29051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UPPER or lower case 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characters</a:t>
            </a:r>
            <a:b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</a:b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26</a:t>
            </a:r>
            <a:r>
              <a:rPr lang="en-US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</a:t>
            </a: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308,915,776</a:t>
            </a:r>
          </a:p>
          <a:p>
            <a:pPr marL="688975" lvl="1" indent="-29051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UPPER and lower case characters </a:t>
            </a:r>
            <a:b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</a:b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52</a:t>
            </a:r>
            <a:r>
              <a:rPr lang="en-US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</a:t>
            </a: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19,770,609,664</a:t>
            </a:r>
          </a:p>
          <a:p>
            <a:pPr marL="688975" lvl="1" indent="-29051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32 special characters  (&amp;, %, $, £, “, |, ^, §, etc.)</a:t>
            </a:r>
            <a:b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</a:b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32</a:t>
            </a:r>
            <a:r>
              <a:rPr lang="en-US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</a:t>
            </a: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1,073,741,824</a:t>
            </a:r>
          </a:p>
          <a:p>
            <a:pPr marL="288925" indent="-288925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94 practical symbols available</a:t>
            </a:r>
          </a:p>
          <a:p>
            <a:pPr marL="688975" lvl="1" indent="-29051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94</a:t>
            </a:r>
            <a:r>
              <a:rPr lang="de-CH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689,869,781,056</a:t>
            </a:r>
          </a:p>
          <a:p>
            <a:pPr marL="288925" indent="-288925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ASCII standard 7 bit 2</a:t>
            </a:r>
            <a:r>
              <a:rPr lang="de-CH" sz="28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7</a:t>
            </a:r>
            <a:r>
              <a:rPr lang="de-CH" sz="28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=128 symbols</a:t>
            </a:r>
          </a:p>
          <a:p>
            <a:pPr marL="688975" lvl="1" indent="-290513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128</a:t>
            </a:r>
            <a:r>
              <a:rPr lang="de-CH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4,398,046,511,104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757DE4F-2709-4AB4-8A8C-2D29E690B9AF}" type="slidenum">
              <a:rPr lang="en-US" sz="1200">
                <a:solidFill>
                  <a:prstClr val="black"/>
                </a:solidFill>
                <a:latin typeface="Calibri" pitchFamily="34" charset="0"/>
                <a:sym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4788" y="5688013"/>
            <a:ext cx="9193213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54C07C-69D3-4836-9C49-E4521F20D18F}" type="slidenum">
              <a:rPr lang="en-US" sz="1200">
                <a:solidFill>
                  <a:prstClr val="black"/>
                </a:solidFill>
                <a:latin typeface="Calibri" pitchFamily="34" charset="0"/>
                <a:sym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prstClr val="black"/>
              </a:solidFill>
              <a:latin typeface="Calibri" pitchFamily="34" charset="0"/>
              <a:sym typeface="Arial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5240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Password Length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279650" y="1416050"/>
            <a:ext cx="8388350" cy="410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88925" indent="-288925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26 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UPPER/lower case characters </a:t>
            </a: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= 52 characters</a:t>
            </a:r>
          </a:p>
          <a:p>
            <a:pPr marL="288925" indent="-288925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10 numbers</a:t>
            </a:r>
          </a:p>
          <a:p>
            <a:pPr marL="288925" indent="-288925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32 special characters </a:t>
            </a:r>
          </a:p>
          <a:p>
            <a:pPr marL="288925" indent="-288925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=&gt; 94 characters available</a:t>
            </a:r>
          </a:p>
          <a:p>
            <a:pPr marL="288925" indent="-288925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en-US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</a:t>
            </a:r>
          </a:p>
          <a:p>
            <a:pPr marL="288925" indent="-288925" fontAlgn="base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5 characters: 94</a:t>
            </a:r>
            <a:r>
              <a:rPr lang="de-CH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5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                           7,339,040,224</a:t>
            </a:r>
          </a:p>
          <a:p>
            <a:pPr marL="288925" indent="-288925" fontAlgn="base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 characters: 94</a:t>
            </a:r>
            <a:r>
              <a:rPr lang="de-CH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6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                       689,869,781,056</a:t>
            </a:r>
          </a:p>
          <a:p>
            <a:pPr marL="288925" indent="-288925" fontAlgn="base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7 characters: 94</a:t>
            </a:r>
            <a:r>
              <a:rPr lang="de-CH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7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                  64,847,759,419,264</a:t>
            </a:r>
          </a:p>
          <a:p>
            <a:pPr marL="288925" indent="-288925" fontAlgn="base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8 characters: 94</a:t>
            </a:r>
            <a:r>
              <a:rPr lang="de-CH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8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             6,095,689,385,410,816</a:t>
            </a:r>
          </a:p>
          <a:p>
            <a:pPr marL="288925" indent="-288925" fontAlgn="base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Char char="•"/>
              <a:tabLst>
                <a:tab pos="858838" algn="l"/>
                <a:tab pos="1773238" algn="l"/>
                <a:tab pos="2687638" algn="l"/>
                <a:tab pos="3602038" algn="l"/>
                <a:tab pos="4516438" algn="l"/>
                <a:tab pos="5430838" algn="l"/>
                <a:tab pos="6345238" algn="l"/>
                <a:tab pos="7259638" algn="l"/>
                <a:tab pos="8174038" algn="l"/>
                <a:tab pos="9088438" algn="l"/>
                <a:tab pos="10002838" algn="l"/>
              </a:tabLst>
            </a:pP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9 characters: 94</a:t>
            </a:r>
            <a:r>
              <a:rPr lang="de-CH" sz="2400" baseline="300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9</a:t>
            </a:r>
            <a:r>
              <a:rPr lang="de-CH" sz="2400">
                <a:solidFill>
                  <a:prstClr val="black"/>
                </a:solidFill>
                <a:latin typeface="Calibri" pitchFamily="34" charset="0"/>
                <a:sym typeface="Arial" charset="0"/>
              </a:rPr>
              <a:t> =          572,994,802,228,616,704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0963" y="5535613"/>
            <a:ext cx="7023100" cy="755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604</Words>
  <Application>Microsoft Office PowerPoint</Application>
  <PresentationFormat>Widescreen</PresentationFormat>
  <Paragraphs>130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Times New Roman</vt:lpstr>
      <vt:lpstr>1_Office Theme</vt:lpstr>
      <vt:lpstr>Digital Signatures</vt:lpstr>
      <vt:lpstr>Cryptographic Hash Functions</vt:lpstr>
      <vt:lpstr>Message Authentication Codes</vt:lpstr>
      <vt:lpstr>Digital Certificates</vt:lpstr>
      <vt:lpstr>Passwords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Wilbur Roberts</dc:creator>
  <cp:lastModifiedBy>Wilbur Roberts</cp:lastModifiedBy>
  <cp:revision>2</cp:revision>
  <dcterms:created xsi:type="dcterms:W3CDTF">2020-08-06T19:34:09Z</dcterms:created>
  <dcterms:modified xsi:type="dcterms:W3CDTF">2020-08-06T19:39:32Z</dcterms:modified>
</cp:coreProperties>
</file>