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0" r:id="rId3"/>
    <p:sldId id="279" r:id="rId4"/>
    <p:sldId id="280" r:id="rId5"/>
    <p:sldId id="281" r:id="rId6"/>
    <p:sldId id="282" r:id="rId7"/>
    <p:sldId id="283" r:id="rId8"/>
    <p:sldId id="284"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7C79D-1A8F-470E-B1CA-97EDC507BF0B}"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248CE-CC9F-40A0-920A-75971E42759C}" type="slidenum">
              <a:rPr lang="en-US" smtClean="0"/>
              <a:t>‹#›</a:t>
            </a:fld>
            <a:endParaRPr lang="en-US"/>
          </a:p>
        </p:txBody>
      </p:sp>
    </p:spTree>
    <p:extLst>
      <p:ext uri="{BB962C8B-B14F-4D97-AF65-F5344CB8AC3E}">
        <p14:creationId xmlns:p14="http://schemas.microsoft.com/office/powerpoint/2010/main" val="43321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a:p>
        </p:txBody>
      </p:sp>
      <p:sp>
        <p:nvSpPr>
          <p:cNvPr id="32772"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44C391-192D-4A46-B5B0-2CF28D968FC9}"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sym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endParaRPr>
          </a:p>
        </p:txBody>
      </p:sp>
      <p:sp>
        <p:nvSpPr>
          <p:cNvPr id="32773" name="Date Placeholder 4"/>
          <p:cNvSpPr>
            <a:spLocks noGrp="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29A4D6-6B0E-49E1-B1D9-CCB46C2F6D3C}" type="datetime1">
              <a:rPr kumimoji="0" lang="en-US" sz="1200" b="0" i="0" u="none" strike="noStrike" kern="1200" cap="none" spc="0" normalizeH="0" baseline="0" noProof="0" smtClean="0">
                <a:ln>
                  <a:noFill/>
                </a:ln>
                <a:solidFill>
                  <a:srgbClr val="000000"/>
                </a:solidFill>
                <a:effectLst/>
                <a:uLnTx/>
                <a:uFillTx/>
                <a:latin typeface="Arial" charset="0"/>
                <a:ea typeface="+mn-ea"/>
                <a:cs typeface="+mn-cs"/>
                <a:sym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8/5/2020</a:t>
            </a:fld>
            <a:endPar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endParaRPr>
          </a:p>
        </p:txBody>
      </p:sp>
      <p:sp>
        <p:nvSpPr>
          <p:cNvPr id="32774" name="Header Placeholder 5"/>
          <p:cNvSpPr>
            <a:spLocks noGrp="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rPr>
              <a:t>Introduction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rPr>
              <a:t>Introduction</a:t>
            </a:r>
          </a:p>
        </p:txBody>
      </p:sp>
      <p:sp>
        <p:nvSpPr>
          <p:cNvPr id="35845" name="Date Placeholder 4"/>
          <p:cNvSpPr>
            <a:spLocks noGrp="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16BA02-805E-4B96-ACA4-BC577367CC2E}" type="datetime1">
              <a:rPr kumimoji="0" lang="en-US" sz="1200" b="0" i="0" u="none" strike="noStrike" kern="1200" cap="none" spc="0" normalizeH="0" baseline="0" noProof="0" smtClean="0">
                <a:ln>
                  <a:noFill/>
                </a:ln>
                <a:solidFill>
                  <a:srgbClr val="000000"/>
                </a:solidFill>
                <a:effectLst/>
                <a:uLnTx/>
                <a:uFillTx/>
                <a:latin typeface="Arial" charset="0"/>
                <a:ea typeface="+mn-ea"/>
                <a:cs typeface="+mn-cs"/>
                <a:sym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8/5/2020</a:t>
            </a:fld>
            <a:endPar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endParaRPr>
          </a:p>
        </p:txBody>
      </p:sp>
      <p:sp>
        <p:nvSpPr>
          <p:cNvPr id="35846" name="Slide Number Placeholder 5"/>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8A3342-CDBE-4EBE-B303-D68213BE323F}"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sym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sym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295125295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38144460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730536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E383AD34-B530-463E-A04A-C1E6999385A4}" type="slidenum">
              <a:rPr lang="en-US" smtClean="0"/>
              <a:pPr>
                <a:defRPr/>
              </a:pPr>
              <a:t>‹#›</a:t>
            </a:fld>
            <a:endParaRPr lang="en-US"/>
          </a:p>
        </p:txBody>
      </p:sp>
    </p:spTree>
    <p:extLst>
      <p:ext uri="{BB962C8B-B14F-4D97-AF65-F5344CB8AC3E}">
        <p14:creationId xmlns:p14="http://schemas.microsoft.com/office/powerpoint/2010/main" val="317964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9B7C7802-6468-4845-A23D-374F64F67774}" type="slidenum">
              <a:rPr lang="en-US" smtClean="0"/>
              <a:pPr>
                <a:defRPr/>
              </a:pPr>
              <a:t>‹#›</a:t>
            </a:fld>
            <a:endParaRPr lang="en-US"/>
          </a:p>
        </p:txBody>
      </p:sp>
    </p:spTree>
    <p:extLst>
      <p:ext uri="{BB962C8B-B14F-4D97-AF65-F5344CB8AC3E}">
        <p14:creationId xmlns:p14="http://schemas.microsoft.com/office/powerpoint/2010/main" val="25816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240673442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116416369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8386481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348809614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34882073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13282976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6ACB287-0DB8-4E61-A0EF-256FAFF0CD43}" type="slidenum">
              <a:rPr lang="en-US" smtClean="0"/>
              <a:pPr>
                <a:defRPr/>
              </a:pPr>
              <a:t>‹#›</a:t>
            </a:fld>
            <a:endParaRPr lang="en-US"/>
          </a:p>
        </p:txBody>
      </p:sp>
    </p:spTree>
    <p:extLst>
      <p:ext uri="{BB962C8B-B14F-4D97-AF65-F5344CB8AC3E}">
        <p14:creationId xmlns:p14="http://schemas.microsoft.com/office/powerpoint/2010/main" val="748403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FF99"/>
        </a:solidFill>
        <a:effectLst/>
      </p:bgPr>
    </p:bg>
    <p:spTree>
      <p:nvGrpSpPr>
        <p:cNvPr id="1" name=""/>
        <p:cNvGrpSpPr/>
        <p:nvPr/>
      </p:nvGrpSpPr>
      <p:grpSpPr>
        <a:xfrm>
          <a:off x="0" y="0"/>
          <a:ext cx="0" cy="0"/>
          <a:chOff x="0" y="0"/>
          <a:chExt cx="0" cy="0"/>
        </a:xfrm>
      </p:grpSpPr>
      <p:sp>
        <p:nvSpPr>
          <p:cNvPr id="3077" name="Rectangle 1"/>
          <p:cNvSpPr>
            <a:spLocks noGrp="1" noChangeArrowheads="1"/>
          </p:cNvSpPr>
          <p:nvPr>
            <p:ph type="title"/>
          </p:nvPr>
        </p:nvSpPr>
        <p:spPr>
          <a:xfrm>
            <a:off x="1266825" y="2192338"/>
            <a:ext cx="7772400" cy="1465262"/>
          </a:xfrm>
        </p:spPr>
        <p:txBody>
          <a:bodyPr vert="horz" lIns="38100" tIns="38100" rIns="1099" bIns="38100" rtlCol="0" anchor="b">
            <a:normAutofit/>
          </a:bodyPr>
          <a:lstStyle/>
          <a:p>
            <a:pPr algn="r">
              <a:lnSpc>
                <a:spcPct val="93000"/>
              </a:lnSpc>
              <a:tabLst>
                <a:tab pos="50800" algn="l"/>
                <a:tab pos="508000" algn="l"/>
                <a:tab pos="965200" algn="l"/>
                <a:tab pos="1422400" algn="l"/>
                <a:tab pos="1879600" algn="l"/>
                <a:tab pos="2336800" algn="l"/>
                <a:tab pos="2794000" algn="l"/>
                <a:tab pos="3251200" algn="l"/>
                <a:tab pos="3708400" algn="l"/>
                <a:tab pos="4165600" algn="l"/>
                <a:tab pos="4622800" algn="l"/>
                <a:tab pos="5080000" algn="l"/>
                <a:tab pos="5537200" algn="l"/>
                <a:tab pos="5994400" algn="l"/>
                <a:tab pos="6451600" algn="l"/>
                <a:tab pos="6908800" algn="l"/>
                <a:tab pos="7366000" algn="l"/>
                <a:tab pos="7823200" algn="l"/>
                <a:tab pos="8280400" algn="l"/>
                <a:tab pos="8737600" algn="l"/>
                <a:tab pos="9194800" algn="l"/>
                <a:tab pos="10071100" algn="l"/>
              </a:tabLst>
              <a:defRPr/>
            </a:pPr>
            <a:r>
              <a:rPr lang="en-US" b="1" dirty="0">
                <a:solidFill>
                  <a:schemeClr val="accent6"/>
                </a:solidFill>
              </a:rPr>
              <a:t>Lecture 1 - Introduction</a:t>
            </a:r>
          </a:p>
        </p:txBody>
      </p:sp>
      <p:sp>
        <p:nvSpPr>
          <p:cNvPr id="3074" name="Slide Number Placeholder 3"/>
          <p:cNvSpPr>
            <a:spLocks noGrp="1"/>
          </p:cNvSpPr>
          <p:nvPr>
            <p:ph type="sldNum" sz="quarter" idx="12"/>
          </p:nvPr>
        </p:nvSpPr>
        <p:spPr/>
        <p:txBody>
          <a:bodyPr/>
          <a:lstStyle/>
          <a:p>
            <a:pPr fontAlgn="base">
              <a:spcBef>
                <a:spcPct val="0"/>
              </a:spcBef>
              <a:spcAft>
                <a:spcPct val="0"/>
              </a:spcAft>
              <a:defRPr/>
            </a:pPr>
            <a:fld id="{12E74D39-F711-40A1-AE45-5917DD2DFD0A}" type="slidenum">
              <a:rPr lang="en-US">
                <a:solidFill>
                  <a:prstClr val="black">
                    <a:tint val="75000"/>
                  </a:prstClr>
                </a:solidFill>
                <a:latin typeface="Arial" charset="0"/>
                <a:sym typeface="Arial" charset="0"/>
              </a:rPr>
              <a:pPr fontAlgn="base">
                <a:spcBef>
                  <a:spcPct val="0"/>
                </a:spcBef>
                <a:spcAft>
                  <a:spcPct val="0"/>
                </a:spcAft>
                <a:defRPr/>
              </a:pPr>
              <a:t>1</a:t>
            </a:fld>
            <a:endParaRPr lang="en-US">
              <a:solidFill>
                <a:prstClr val="black">
                  <a:tint val="75000"/>
                </a:prstClr>
              </a:solidFill>
              <a:latin typeface="Arial" charset="0"/>
              <a:sym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idx="1"/>
          </p:nvPr>
        </p:nvSpPr>
        <p:spPr/>
        <p:txBody>
          <a:bodyPr>
            <a:normAutofit/>
          </a:bodyPr>
          <a:lstStyle/>
          <a:p>
            <a:r>
              <a:rPr lang="en-US" b="1" dirty="0"/>
              <a:t>Availability: </a:t>
            </a:r>
            <a:r>
              <a:rPr lang="en-US" dirty="0"/>
              <a:t>the property that information is accessible and modifiable in a timely fashion by those authorized to do so.</a:t>
            </a:r>
          </a:p>
          <a:p>
            <a:r>
              <a:rPr lang="en-US" b="1" dirty="0"/>
              <a:t>Tools:</a:t>
            </a:r>
          </a:p>
          <a:p>
            <a:pPr lvl="1"/>
            <a:r>
              <a:rPr lang="en-US" b="1" dirty="0"/>
              <a:t>Physical protections: </a:t>
            </a:r>
            <a:r>
              <a:rPr lang="en-US" dirty="0"/>
              <a:t>infrastructure meant to keep information available even in the event of physical challenges. </a:t>
            </a:r>
          </a:p>
          <a:p>
            <a:pPr lvl="1"/>
            <a:r>
              <a:rPr lang="en-US" b="1" dirty="0"/>
              <a:t>Computational redundancies: </a:t>
            </a:r>
            <a:r>
              <a:rPr lang="en-US" dirty="0"/>
              <a:t>computers and storage devices that serve as fallbacks in the case of failures. </a:t>
            </a:r>
            <a:endParaRPr lang="en-US" b="1"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10</a:t>
            </a:fld>
            <a:endParaRPr lang="en-US">
              <a:solidFill>
                <a:prstClr val="black">
                  <a:tint val="75000"/>
                </a:prstClr>
              </a:solidFill>
              <a:latin typeface="Arial" charset="0"/>
              <a:sym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vert="horz" lIns="38100" tIns="38100" rIns="1099" bIns="38100" rtlCol="0" anchor="ctr">
            <a:normAutofit/>
          </a:bodyPr>
          <a:lstStyle/>
          <a:p>
            <a:pPr>
              <a:tabLst>
                <a:tab pos="50800" algn="l"/>
                <a:tab pos="508000" algn="l"/>
                <a:tab pos="965200" algn="l"/>
                <a:tab pos="1422400" algn="l"/>
                <a:tab pos="1879600" algn="l"/>
                <a:tab pos="2336800" algn="l"/>
                <a:tab pos="2794000" algn="l"/>
                <a:tab pos="3251200" algn="l"/>
                <a:tab pos="3708400" algn="l"/>
                <a:tab pos="4165600" algn="l"/>
                <a:tab pos="4622800" algn="l"/>
                <a:tab pos="5080000" algn="l"/>
                <a:tab pos="5537200" algn="l"/>
                <a:tab pos="5994400" algn="l"/>
                <a:tab pos="6451600" algn="l"/>
                <a:tab pos="6908800" algn="l"/>
                <a:tab pos="7366000" algn="l"/>
                <a:tab pos="7823200" algn="l"/>
                <a:tab pos="8280400" algn="l"/>
                <a:tab pos="8737600" algn="l"/>
                <a:tab pos="9194800" algn="l"/>
                <a:tab pos="10071100" algn="l"/>
              </a:tabLst>
            </a:pPr>
            <a:r>
              <a:rPr lang="en-US" dirty="0"/>
              <a:t>Defining Security</a:t>
            </a:r>
          </a:p>
        </p:txBody>
      </p:sp>
      <p:sp>
        <p:nvSpPr>
          <p:cNvPr id="12291" name="Rectangle 2"/>
          <p:cNvSpPr>
            <a:spLocks noGrp="1" noChangeArrowheads="1"/>
          </p:cNvSpPr>
          <p:nvPr>
            <p:ph idx="1"/>
          </p:nvPr>
        </p:nvSpPr>
        <p:spPr/>
        <p:txBody>
          <a:bodyPr vert="horz" lIns="38100" tIns="38100" rIns="1099" bIns="38100" rtlCol="0">
            <a:normAutofit/>
          </a:bodyPr>
          <a:lstStyle/>
          <a:p>
            <a:pPr marL="300038" indent="-300038">
              <a:tabLst>
                <a:tab pos="431800" algn="l"/>
                <a:tab pos="457200" algn="l"/>
                <a:tab pos="889000" algn="l"/>
                <a:tab pos="914400" algn="l"/>
                <a:tab pos="1346200" algn="l"/>
                <a:tab pos="1371600" algn="l"/>
                <a:tab pos="1803400" algn="l"/>
                <a:tab pos="1828800" algn="l"/>
                <a:tab pos="2260600" algn="l"/>
                <a:tab pos="2286000" algn="l"/>
                <a:tab pos="2717800" algn="l"/>
                <a:tab pos="2743200" algn="l"/>
                <a:tab pos="3175000" algn="l"/>
              </a:tabLst>
            </a:pPr>
            <a:r>
              <a:rPr lang="en-US" sz="2800" dirty="0"/>
              <a:t>The security of a system, application, or protocol is always relative to</a:t>
            </a:r>
          </a:p>
          <a:p>
            <a:pPr marL="700088" lvl="1">
              <a:tabLst>
                <a:tab pos="431800" algn="l"/>
                <a:tab pos="457200" algn="l"/>
                <a:tab pos="889000" algn="l"/>
                <a:tab pos="914400" algn="l"/>
                <a:tab pos="1346200" algn="l"/>
                <a:tab pos="1371600" algn="l"/>
                <a:tab pos="1803400" algn="l"/>
                <a:tab pos="1828800" algn="l"/>
                <a:tab pos="2260600" algn="l"/>
                <a:tab pos="2286000" algn="l"/>
                <a:tab pos="2717800" algn="l"/>
                <a:tab pos="2743200" algn="l"/>
                <a:tab pos="3175000" algn="l"/>
              </a:tabLst>
            </a:pPr>
            <a:r>
              <a:rPr lang="en-US" sz="2400" dirty="0"/>
              <a:t>A set of desired properties</a:t>
            </a:r>
          </a:p>
          <a:p>
            <a:pPr marL="700088" lvl="1">
              <a:tabLst>
                <a:tab pos="431800" algn="l"/>
                <a:tab pos="457200" algn="l"/>
                <a:tab pos="889000" algn="l"/>
                <a:tab pos="914400" algn="l"/>
                <a:tab pos="1346200" algn="l"/>
                <a:tab pos="1371600" algn="l"/>
                <a:tab pos="1803400" algn="l"/>
                <a:tab pos="1828800" algn="l"/>
                <a:tab pos="2260600" algn="l"/>
                <a:tab pos="2286000" algn="l"/>
                <a:tab pos="2717800" algn="l"/>
                <a:tab pos="2743200" algn="l"/>
                <a:tab pos="3175000" algn="l"/>
              </a:tabLst>
            </a:pPr>
            <a:r>
              <a:rPr lang="en-US" sz="2400" dirty="0"/>
              <a:t>An adversary with specific capabilities</a:t>
            </a:r>
          </a:p>
          <a:p>
            <a:pPr marL="300038" indent="-300038">
              <a:tabLst>
                <a:tab pos="431800" algn="l"/>
                <a:tab pos="457200" algn="l"/>
                <a:tab pos="889000" algn="l"/>
                <a:tab pos="914400" algn="l"/>
                <a:tab pos="1346200" algn="l"/>
                <a:tab pos="1371600" algn="l"/>
                <a:tab pos="1803400" algn="l"/>
                <a:tab pos="1828800" algn="l"/>
                <a:tab pos="2260600" algn="l"/>
                <a:tab pos="2286000" algn="l"/>
                <a:tab pos="2717800" algn="l"/>
                <a:tab pos="2743200" algn="l"/>
                <a:tab pos="3175000" algn="l"/>
              </a:tabLst>
            </a:pPr>
            <a:r>
              <a:rPr lang="en-US" sz="2800" dirty="0"/>
              <a:t>For example, standard file access permissions in Linux and Windows are not effective against an adversary who can boot from a CD</a:t>
            </a:r>
          </a:p>
        </p:txBody>
      </p:sp>
      <p:sp>
        <p:nvSpPr>
          <p:cNvPr id="7172" name="Slide Number Placeholder 5"/>
          <p:cNvSpPr>
            <a:spLocks noGrp="1"/>
          </p:cNvSpPr>
          <p:nvPr>
            <p:ph type="sldNum" sz="quarter" idx="12"/>
          </p:nvPr>
        </p:nvSpPr>
        <p:spPr/>
        <p:txBody>
          <a:bodyPr/>
          <a:lstStyle/>
          <a:p>
            <a:pPr fontAlgn="base">
              <a:spcBef>
                <a:spcPct val="0"/>
              </a:spcBef>
              <a:spcAft>
                <a:spcPct val="0"/>
              </a:spcAft>
              <a:defRPr/>
            </a:pPr>
            <a:fld id="{C3F048E3-5567-483E-A004-88046F010FB6}" type="slidenum">
              <a:rPr lang="en-US">
                <a:solidFill>
                  <a:prstClr val="black">
                    <a:tint val="75000"/>
                  </a:prstClr>
                </a:solidFill>
                <a:latin typeface="Arial" charset="0"/>
                <a:sym typeface="Arial" charset="0"/>
              </a:rPr>
              <a:pPr fontAlgn="base">
                <a:spcBef>
                  <a:spcPct val="0"/>
                </a:spcBef>
                <a:spcAft>
                  <a:spcPct val="0"/>
                </a:spcAft>
                <a:defRPr/>
              </a:pPr>
              <a:t>2</a:t>
            </a:fld>
            <a:endParaRPr lang="en-US">
              <a:solidFill>
                <a:prstClr val="black">
                  <a:tint val="75000"/>
                </a:prstClr>
              </a:solidFill>
              <a:latin typeface="Arial" charset="0"/>
              <a:sym typeface="Arial"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Goals</a:t>
            </a: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3</a:t>
            </a:fld>
            <a:endParaRPr lang="en-US">
              <a:solidFill>
                <a:prstClr val="black">
                  <a:tint val="75000"/>
                </a:prstClr>
              </a:solidFill>
              <a:latin typeface="Arial" charset="0"/>
              <a:sym typeface="Arial" charset="0"/>
            </a:endParaRPr>
          </a:p>
        </p:txBody>
      </p:sp>
      <p:pic>
        <p:nvPicPr>
          <p:cNvPr id="7" name="Picture 6" descr="01-1b.tif"/>
          <p:cNvPicPr>
            <a:picLocks noChangeAspect="1"/>
          </p:cNvPicPr>
          <p:nvPr/>
        </p:nvPicPr>
        <p:blipFill>
          <a:blip r:embed="rId2" cstate="print"/>
          <a:stretch>
            <a:fillRect/>
          </a:stretch>
        </p:blipFill>
        <p:spPr>
          <a:xfrm>
            <a:off x="5168900" y="1905000"/>
            <a:ext cx="2313432" cy="1542288"/>
          </a:xfrm>
          <a:prstGeom prst="rect">
            <a:avLst/>
          </a:prstGeom>
          <a:ln>
            <a:noFill/>
          </a:ln>
          <a:effectLst>
            <a:softEdge rad="112500"/>
          </a:effectLst>
        </p:spPr>
      </p:pic>
      <p:pic>
        <p:nvPicPr>
          <p:cNvPr id="8" name="Picture 7" descr="01-1c.tif"/>
          <p:cNvPicPr>
            <a:picLocks noChangeAspect="1"/>
          </p:cNvPicPr>
          <p:nvPr/>
        </p:nvPicPr>
        <p:blipFill>
          <a:blip r:embed="rId3" cstate="print"/>
          <a:stretch>
            <a:fillRect/>
          </a:stretch>
        </p:blipFill>
        <p:spPr>
          <a:xfrm>
            <a:off x="7086600" y="4038600"/>
            <a:ext cx="1374648" cy="1691640"/>
          </a:xfrm>
          <a:prstGeom prst="rect">
            <a:avLst/>
          </a:prstGeom>
          <a:ln>
            <a:noFill/>
          </a:ln>
          <a:effectLst>
            <a:softEdge rad="112500"/>
          </a:effectLst>
        </p:spPr>
      </p:pic>
      <p:pic>
        <p:nvPicPr>
          <p:cNvPr id="9" name="Picture 8" descr="01-1a.tif"/>
          <p:cNvPicPr>
            <a:picLocks noChangeAspect="1"/>
          </p:cNvPicPr>
          <p:nvPr/>
        </p:nvPicPr>
        <p:blipFill>
          <a:blip r:embed="rId4" cstate="print"/>
          <a:stretch>
            <a:fillRect/>
          </a:stretch>
        </p:blipFill>
        <p:spPr>
          <a:xfrm>
            <a:off x="3657600" y="4038600"/>
            <a:ext cx="2310384" cy="1627632"/>
          </a:xfrm>
          <a:prstGeom prst="rect">
            <a:avLst/>
          </a:prstGeom>
          <a:ln>
            <a:noFill/>
          </a:ln>
          <a:effectLst>
            <a:softEdge rad="112500"/>
          </a:effectLst>
        </p:spPr>
      </p:pic>
      <p:sp>
        <p:nvSpPr>
          <p:cNvPr id="10" name="Oval 9"/>
          <p:cNvSpPr/>
          <p:nvPr/>
        </p:nvSpPr>
        <p:spPr>
          <a:xfrm>
            <a:off x="4648200" y="1295400"/>
            <a:ext cx="3200400" cy="312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200">
              <a:solidFill>
                <a:prstClr val="white"/>
              </a:solidFill>
              <a:latin typeface="Calibri"/>
              <a:sym typeface="Arial" charset="0"/>
            </a:endParaRPr>
          </a:p>
        </p:txBody>
      </p:sp>
      <p:sp>
        <p:nvSpPr>
          <p:cNvPr id="11" name="Oval 10"/>
          <p:cNvSpPr/>
          <p:nvPr/>
        </p:nvSpPr>
        <p:spPr>
          <a:xfrm>
            <a:off x="3276600" y="3276600"/>
            <a:ext cx="3200400" cy="312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200">
              <a:solidFill>
                <a:prstClr val="white"/>
              </a:solidFill>
              <a:latin typeface="Calibri"/>
              <a:sym typeface="Arial" charset="0"/>
            </a:endParaRPr>
          </a:p>
        </p:txBody>
      </p:sp>
      <p:sp>
        <p:nvSpPr>
          <p:cNvPr id="12" name="Oval 11"/>
          <p:cNvSpPr/>
          <p:nvPr/>
        </p:nvSpPr>
        <p:spPr>
          <a:xfrm>
            <a:off x="6019800" y="3276600"/>
            <a:ext cx="3200400" cy="3124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200" dirty="0">
              <a:solidFill>
                <a:prstClr val="white"/>
              </a:solidFill>
              <a:latin typeface="Palatino Linotype" pitchFamily="18" charset="0"/>
              <a:sym typeface="Arial" charset="0"/>
            </a:endParaRPr>
          </a:p>
        </p:txBody>
      </p:sp>
      <p:sp>
        <p:nvSpPr>
          <p:cNvPr id="13" name="TextBox 12"/>
          <p:cNvSpPr txBox="1"/>
          <p:nvPr/>
        </p:nvSpPr>
        <p:spPr>
          <a:xfrm>
            <a:off x="5715001" y="1447801"/>
            <a:ext cx="774571" cy="276999"/>
          </a:xfrm>
          <a:prstGeom prst="rect">
            <a:avLst/>
          </a:prstGeom>
          <a:noFill/>
        </p:spPr>
        <p:txBody>
          <a:bodyPr wrap="none" rtlCol="0">
            <a:spAutoFit/>
          </a:bodyPr>
          <a:lstStyle/>
          <a:p>
            <a:pPr fontAlgn="base">
              <a:spcBef>
                <a:spcPct val="0"/>
              </a:spcBef>
              <a:spcAft>
                <a:spcPct val="0"/>
              </a:spcAft>
            </a:pPr>
            <a:r>
              <a:rPr lang="en-US" sz="1200" dirty="0">
                <a:solidFill>
                  <a:srgbClr val="000000"/>
                </a:solidFill>
                <a:latin typeface="Palatino Linotype" pitchFamily="18" charset="0"/>
                <a:sym typeface="Arial" charset="0"/>
              </a:rPr>
              <a:t>Integrity</a:t>
            </a:r>
          </a:p>
        </p:txBody>
      </p:sp>
      <p:sp>
        <p:nvSpPr>
          <p:cNvPr id="14" name="TextBox 13"/>
          <p:cNvSpPr txBox="1"/>
          <p:nvPr/>
        </p:nvSpPr>
        <p:spPr>
          <a:xfrm>
            <a:off x="3962400" y="5879069"/>
            <a:ext cx="1217000" cy="276999"/>
          </a:xfrm>
          <a:prstGeom prst="rect">
            <a:avLst/>
          </a:prstGeom>
          <a:noFill/>
        </p:spPr>
        <p:txBody>
          <a:bodyPr wrap="none" rtlCol="0">
            <a:spAutoFit/>
          </a:bodyPr>
          <a:lstStyle/>
          <a:p>
            <a:pPr fontAlgn="base">
              <a:spcBef>
                <a:spcPct val="0"/>
              </a:spcBef>
              <a:spcAft>
                <a:spcPct val="0"/>
              </a:spcAft>
            </a:pPr>
            <a:r>
              <a:rPr lang="en-US" sz="1200" dirty="0">
                <a:solidFill>
                  <a:srgbClr val="000000"/>
                </a:solidFill>
                <a:latin typeface="Palatino Linotype" pitchFamily="18" charset="0"/>
                <a:sym typeface="Arial" charset="0"/>
              </a:rPr>
              <a:t>Confidentiality</a:t>
            </a:r>
          </a:p>
        </p:txBody>
      </p:sp>
      <p:sp>
        <p:nvSpPr>
          <p:cNvPr id="15" name="TextBox 14"/>
          <p:cNvSpPr txBox="1"/>
          <p:nvPr/>
        </p:nvSpPr>
        <p:spPr>
          <a:xfrm>
            <a:off x="7010401" y="5867401"/>
            <a:ext cx="974369" cy="276999"/>
          </a:xfrm>
          <a:prstGeom prst="rect">
            <a:avLst/>
          </a:prstGeom>
          <a:noFill/>
        </p:spPr>
        <p:txBody>
          <a:bodyPr wrap="none" rtlCol="0">
            <a:spAutoFit/>
          </a:bodyPr>
          <a:lstStyle/>
          <a:p>
            <a:pPr fontAlgn="base">
              <a:spcBef>
                <a:spcPct val="0"/>
              </a:spcBef>
              <a:spcAft>
                <a:spcPct val="0"/>
              </a:spcAft>
            </a:pPr>
            <a:r>
              <a:rPr lang="en-US" sz="1200" dirty="0">
                <a:solidFill>
                  <a:srgbClr val="000000"/>
                </a:solidFill>
                <a:latin typeface="Palatino Linotype" pitchFamily="18" charset="0"/>
                <a:sym typeface="Arial" charset="0"/>
              </a:rPr>
              <a:t>Availability</a:t>
            </a:r>
          </a:p>
        </p:txBody>
      </p:sp>
      <p:pic>
        <p:nvPicPr>
          <p:cNvPr id="16" name="Picture 19" descr="C:\Documents and Settings\goodrich\Local Settings\Temporary Internet Files\Content.IE5\AQQ8XX4Q\MCj04339620000[1].png"/>
          <p:cNvPicPr>
            <a:picLocks noChangeAspect="1" noChangeArrowheads="1"/>
          </p:cNvPicPr>
          <p:nvPr/>
        </p:nvPicPr>
        <p:blipFill>
          <a:blip r:embed="rId5" cstate="print">
            <a:grayscl/>
            <a:lum contrast="20000"/>
          </a:blip>
          <a:srcRect/>
          <a:stretch>
            <a:fillRect/>
          </a:stretch>
        </p:blipFill>
        <p:spPr bwMode="auto">
          <a:xfrm>
            <a:off x="5943601" y="4038601"/>
            <a:ext cx="609457" cy="609457"/>
          </a:xfrm>
          <a:prstGeom prst="rect">
            <a:avLst/>
          </a:prstGeom>
          <a:noFill/>
        </p:spPr>
      </p:pic>
      <p:sp>
        <p:nvSpPr>
          <p:cNvPr id="17" name="Content Placeholder 2"/>
          <p:cNvSpPr>
            <a:spLocks noGrp="1"/>
          </p:cNvSpPr>
          <p:nvPr>
            <p:ph idx="1"/>
          </p:nvPr>
        </p:nvSpPr>
        <p:spPr>
          <a:xfrm>
            <a:off x="1981200" y="1600201"/>
            <a:ext cx="8229600" cy="4525963"/>
          </a:xfrm>
        </p:spPr>
        <p:txBody>
          <a:bodyPr/>
          <a:lstStyle/>
          <a:p>
            <a:r>
              <a:rPr lang="en-US" dirty="0"/>
              <a:t>C.I.A.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p>
        </p:txBody>
      </p:sp>
      <p:sp>
        <p:nvSpPr>
          <p:cNvPr id="3" name="Content Placeholder 2"/>
          <p:cNvSpPr>
            <a:spLocks noGrp="1"/>
          </p:cNvSpPr>
          <p:nvPr>
            <p:ph idx="1"/>
          </p:nvPr>
        </p:nvSpPr>
        <p:spPr>
          <a:xfrm>
            <a:off x="1981200" y="1600201"/>
            <a:ext cx="8229600" cy="3048000"/>
          </a:xfrm>
        </p:spPr>
        <p:txBody>
          <a:bodyPr/>
          <a:lstStyle/>
          <a:p>
            <a:r>
              <a:rPr lang="en-US" b="1" dirty="0"/>
              <a:t>Confidentiality </a:t>
            </a:r>
            <a:r>
              <a:rPr lang="en-US" dirty="0"/>
              <a:t>is the avoidance of the unauthorized disclosure of information. </a:t>
            </a:r>
          </a:p>
          <a:p>
            <a:pPr lvl="1"/>
            <a:r>
              <a:rPr lang="en-US" dirty="0"/>
              <a:t>confidentiality involves the protection of data, providing access for those who are allowed to see it while disallowing others from learning anything about its content.</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4</a:t>
            </a:fld>
            <a:endParaRPr lang="en-US">
              <a:solidFill>
                <a:prstClr val="black">
                  <a:tint val="75000"/>
                </a:prstClr>
              </a:solidFill>
              <a:latin typeface="Arial" charset="0"/>
              <a:sym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Confidentiality</a:t>
            </a:r>
          </a:p>
        </p:txBody>
      </p:sp>
      <p:sp>
        <p:nvSpPr>
          <p:cNvPr id="3" name="Content Placeholder 2"/>
          <p:cNvSpPr>
            <a:spLocks noGrp="1"/>
          </p:cNvSpPr>
          <p:nvPr>
            <p:ph idx="1"/>
          </p:nvPr>
        </p:nvSpPr>
        <p:spPr>
          <a:xfrm>
            <a:off x="1981200" y="1371600"/>
            <a:ext cx="8229600" cy="3276600"/>
          </a:xfrm>
        </p:spPr>
        <p:txBody>
          <a:bodyPr>
            <a:normAutofit/>
          </a:bodyPr>
          <a:lstStyle/>
          <a:p>
            <a:r>
              <a:rPr lang="en-US" sz="2400" b="1" dirty="0"/>
              <a:t>Encryption: </a:t>
            </a:r>
            <a:r>
              <a:rPr lang="en-US" sz="2400" dirty="0"/>
              <a:t>the transformation of information using a secret, called an encryption key, so that the transformed information can only be read using another secret, called the decryption key (which may, in some cases, be the same as the encryption key).</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5</a:t>
            </a:fld>
            <a:endParaRPr lang="en-US">
              <a:solidFill>
                <a:prstClr val="black">
                  <a:tint val="75000"/>
                </a:prstClr>
              </a:solidFill>
              <a:latin typeface="Arial" charset="0"/>
              <a:sym typeface="Arial" charset="0"/>
            </a:endParaRPr>
          </a:p>
        </p:txBody>
      </p:sp>
      <p:grpSp>
        <p:nvGrpSpPr>
          <p:cNvPr id="33" name="Group 32"/>
          <p:cNvGrpSpPr/>
          <p:nvPr/>
        </p:nvGrpSpPr>
        <p:grpSpPr>
          <a:xfrm>
            <a:off x="3360090" y="3278634"/>
            <a:ext cx="5783911" cy="3198366"/>
            <a:chOff x="260556" y="228600"/>
            <a:chExt cx="11385834" cy="6116115"/>
          </a:xfrm>
        </p:grpSpPr>
        <p:pic>
          <p:nvPicPr>
            <p:cNvPr id="5" name="Picture 4" descr="01-08d.wmf"/>
            <p:cNvPicPr>
              <a:picLocks noChangeAspect="1"/>
            </p:cNvPicPr>
            <p:nvPr/>
          </p:nvPicPr>
          <p:blipFill>
            <a:blip r:embed="rId2" cstate="print"/>
            <a:stretch>
              <a:fillRect/>
            </a:stretch>
          </p:blipFill>
          <p:spPr>
            <a:xfrm>
              <a:off x="10134600" y="3657600"/>
              <a:ext cx="1260475" cy="1606550"/>
            </a:xfrm>
            <a:prstGeom prst="rect">
              <a:avLst/>
            </a:prstGeom>
          </p:spPr>
        </p:pic>
        <p:pic>
          <p:nvPicPr>
            <p:cNvPr id="6" name="Picture 5" descr="01-08a.wmf"/>
            <p:cNvPicPr>
              <a:picLocks noChangeAspect="1"/>
            </p:cNvPicPr>
            <p:nvPr/>
          </p:nvPicPr>
          <p:blipFill>
            <a:blip r:embed="rId3" cstate="print"/>
            <a:stretch>
              <a:fillRect/>
            </a:stretch>
          </p:blipFill>
          <p:spPr>
            <a:xfrm>
              <a:off x="5105400" y="3581400"/>
              <a:ext cx="1817726" cy="1764792"/>
            </a:xfrm>
            <a:prstGeom prst="rect">
              <a:avLst/>
            </a:prstGeom>
          </p:spPr>
        </p:pic>
        <p:pic>
          <p:nvPicPr>
            <p:cNvPr id="7" name="Picture 6" descr="01-08b.wmf"/>
            <p:cNvPicPr>
              <a:picLocks noChangeAspect="1"/>
            </p:cNvPicPr>
            <p:nvPr/>
          </p:nvPicPr>
          <p:blipFill>
            <a:blip r:embed="rId4" cstate="print"/>
            <a:stretch>
              <a:fillRect/>
            </a:stretch>
          </p:blipFill>
          <p:spPr>
            <a:xfrm>
              <a:off x="5228304" y="1697244"/>
              <a:ext cx="1348238" cy="1517904"/>
            </a:xfrm>
            <a:prstGeom prst="rect">
              <a:avLst/>
            </a:prstGeom>
          </p:spPr>
        </p:pic>
        <p:sp>
          <p:nvSpPr>
            <p:cNvPr id="8" name="Rounded Rectangle 7"/>
            <p:cNvSpPr/>
            <p:nvPr/>
          </p:nvSpPr>
          <p:spPr bwMode="auto">
            <a:xfrm>
              <a:off x="2361168" y="2324100"/>
              <a:ext cx="1371600" cy="685800"/>
            </a:xfrm>
            <a:prstGeom prst="roundRect">
              <a:avLst/>
            </a:prstGeom>
            <a:ln>
              <a:solidFill>
                <a:srgbClr val="00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200" dirty="0">
                  <a:solidFill>
                    <a:prstClr val="black"/>
                  </a:solidFill>
                  <a:latin typeface="Calibri"/>
                  <a:sym typeface="Arial" charset="0"/>
                </a:rPr>
                <a:t>encrypt</a:t>
              </a:r>
            </a:p>
          </p:txBody>
        </p:sp>
        <p:sp>
          <p:nvSpPr>
            <p:cNvPr id="9" name="Down Arrow 8"/>
            <p:cNvSpPr/>
            <p:nvPr/>
          </p:nvSpPr>
          <p:spPr bwMode="auto">
            <a:xfrm flipV="1">
              <a:off x="2799318" y="3089276"/>
              <a:ext cx="495300" cy="457200"/>
            </a:xfrm>
            <a:prstGeom prst="downArrow">
              <a:avLst/>
            </a:prstGeom>
            <a:solidFill>
              <a:schemeClr val="accent6"/>
            </a:solidFill>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10" name="Rounded Rectangle 9"/>
            <p:cNvSpPr/>
            <p:nvPr/>
          </p:nvSpPr>
          <p:spPr bwMode="auto">
            <a:xfrm>
              <a:off x="8152368" y="2324100"/>
              <a:ext cx="1371600" cy="685800"/>
            </a:xfrm>
            <a:prstGeom prst="roundRect">
              <a:avLst/>
            </a:prstGeom>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en-US" sz="1200" dirty="0">
                  <a:solidFill>
                    <a:prstClr val="black"/>
                  </a:solidFill>
                  <a:latin typeface="Calibri"/>
                  <a:sym typeface="Arial" charset="0"/>
                </a:rPr>
                <a:t>decrypt</a:t>
              </a:r>
            </a:p>
          </p:txBody>
        </p:sp>
        <p:sp>
          <p:nvSpPr>
            <p:cNvPr id="11" name="Down Arrow 10"/>
            <p:cNvSpPr/>
            <p:nvPr/>
          </p:nvSpPr>
          <p:spPr bwMode="auto">
            <a:xfrm flipV="1">
              <a:off x="8590518" y="3089276"/>
              <a:ext cx="495300" cy="457200"/>
            </a:xfrm>
            <a:prstGeom prst="downArrow">
              <a:avLst/>
            </a:prstGeom>
            <a:solidFill>
              <a:schemeClr val="accent6"/>
            </a:solidFill>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12" name="Right Arrow 11"/>
            <p:cNvSpPr/>
            <p:nvPr/>
          </p:nvSpPr>
          <p:spPr>
            <a:xfrm>
              <a:off x="1676400" y="2476500"/>
              <a:ext cx="59436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13" name="Right Arrow 12"/>
            <p:cNvSpPr/>
            <p:nvPr/>
          </p:nvSpPr>
          <p:spPr>
            <a:xfrm>
              <a:off x="9616440" y="2476500"/>
              <a:ext cx="59436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14" name="TextBox 13"/>
            <p:cNvSpPr txBox="1"/>
            <p:nvPr/>
          </p:nvSpPr>
          <p:spPr>
            <a:xfrm>
              <a:off x="5192043" y="3119736"/>
              <a:ext cx="1612494" cy="529695"/>
            </a:xfrm>
            <a:prstGeom prst="rect">
              <a:avLst/>
            </a:prstGeom>
            <a:noFill/>
          </p:spPr>
          <p:txBody>
            <a:bodyPr wrap="none">
              <a:spAutoFit/>
            </a:bodyPr>
            <a:lstStyle/>
            <a:p>
              <a:pPr algn="ctr" fontAlgn="base">
                <a:spcBef>
                  <a:spcPct val="0"/>
                </a:spcBef>
                <a:spcAft>
                  <a:spcPct val="0"/>
                </a:spcAft>
                <a:defRPr/>
              </a:pPr>
              <a:r>
                <a:rPr lang="en-US" sz="1200" dirty="0" err="1">
                  <a:solidFill>
                    <a:srgbClr val="000000"/>
                  </a:solidFill>
                  <a:latin typeface="Calibri"/>
                  <a:sym typeface="Arial" charset="0"/>
                </a:rPr>
                <a:t>ciphertext</a:t>
              </a:r>
              <a:endParaRPr lang="en-US" sz="1200" dirty="0">
                <a:solidFill>
                  <a:srgbClr val="000000"/>
                </a:solidFill>
                <a:latin typeface="Calibri"/>
                <a:sym typeface="Arial" charset="0"/>
              </a:endParaRPr>
            </a:p>
          </p:txBody>
        </p:sp>
        <p:sp>
          <p:nvSpPr>
            <p:cNvPr id="15" name="TextBox 14"/>
            <p:cNvSpPr txBox="1"/>
            <p:nvPr/>
          </p:nvSpPr>
          <p:spPr>
            <a:xfrm>
              <a:off x="702341" y="3851276"/>
              <a:ext cx="1092457" cy="411985"/>
            </a:xfrm>
            <a:prstGeom prst="rect">
              <a:avLst/>
            </a:prstGeom>
            <a:noFill/>
          </p:spPr>
          <p:txBody>
            <a:bodyPr wrap="none">
              <a:spAutoFit/>
            </a:bodyPr>
            <a:lstStyle/>
            <a:p>
              <a:pPr algn="ctr" fontAlgn="base">
                <a:spcBef>
                  <a:spcPct val="0"/>
                </a:spcBef>
                <a:spcAft>
                  <a:spcPct val="0"/>
                </a:spcAft>
                <a:defRPr/>
              </a:pPr>
              <a:r>
                <a:rPr lang="en-US" sz="800" dirty="0">
                  <a:solidFill>
                    <a:srgbClr val="EEECE1">
                      <a:lumMod val="20000"/>
                      <a:lumOff val="80000"/>
                    </a:srgbClr>
                  </a:solidFill>
                  <a:latin typeface="Calibri"/>
                  <a:sym typeface="Arial" charset="0"/>
                </a:rPr>
                <a:t>plaintext</a:t>
              </a:r>
            </a:p>
          </p:txBody>
        </p:sp>
        <p:sp>
          <p:nvSpPr>
            <p:cNvPr id="16" name="TextBox 15"/>
            <p:cNvSpPr txBox="1"/>
            <p:nvPr/>
          </p:nvSpPr>
          <p:spPr>
            <a:xfrm>
              <a:off x="2057400" y="4191001"/>
              <a:ext cx="1979136" cy="1235954"/>
            </a:xfrm>
            <a:prstGeom prst="rect">
              <a:avLst/>
            </a:prstGeom>
            <a:noFill/>
          </p:spPr>
          <p:txBody>
            <a:bodyPr>
              <a:spAutoFit/>
            </a:bodyPr>
            <a:lstStyle/>
            <a:p>
              <a:pPr algn="ctr" fontAlgn="base">
                <a:spcBef>
                  <a:spcPct val="0"/>
                </a:spcBef>
                <a:spcAft>
                  <a:spcPct val="0"/>
                </a:spcAft>
                <a:defRPr/>
              </a:pPr>
              <a:r>
                <a:rPr lang="en-US" sz="1200" dirty="0">
                  <a:solidFill>
                    <a:srgbClr val="000000"/>
                  </a:solidFill>
                  <a:latin typeface="Calibri"/>
                  <a:sym typeface="Arial" charset="0"/>
                </a:rPr>
                <a:t>shared</a:t>
              </a:r>
            </a:p>
            <a:p>
              <a:pPr algn="ctr" fontAlgn="base">
                <a:spcBef>
                  <a:spcPct val="0"/>
                </a:spcBef>
                <a:spcAft>
                  <a:spcPct val="0"/>
                </a:spcAft>
                <a:defRPr/>
              </a:pPr>
              <a:r>
                <a:rPr lang="en-US" sz="1200" dirty="0">
                  <a:solidFill>
                    <a:srgbClr val="000000"/>
                  </a:solidFill>
                  <a:latin typeface="Arial" charset="0"/>
                  <a:sym typeface="Arial" charset="0"/>
                </a:rPr>
                <a:t>secret</a:t>
              </a:r>
            </a:p>
            <a:p>
              <a:pPr algn="ctr" fontAlgn="base">
                <a:spcBef>
                  <a:spcPct val="0"/>
                </a:spcBef>
                <a:spcAft>
                  <a:spcPct val="0"/>
                </a:spcAft>
                <a:defRPr/>
              </a:pPr>
              <a:r>
                <a:rPr lang="en-US" sz="1200" dirty="0">
                  <a:solidFill>
                    <a:srgbClr val="000000"/>
                  </a:solidFill>
                  <a:latin typeface="Calibri"/>
                  <a:sym typeface="Arial" charset="0"/>
                </a:rPr>
                <a:t>key</a:t>
              </a:r>
            </a:p>
          </p:txBody>
        </p:sp>
        <p:sp>
          <p:nvSpPr>
            <p:cNvPr id="17" name="TextBox 16"/>
            <p:cNvSpPr txBox="1"/>
            <p:nvPr/>
          </p:nvSpPr>
          <p:spPr>
            <a:xfrm>
              <a:off x="7848601" y="4191001"/>
              <a:ext cx="1979136" cy="1235954"/>
            </a:xfrm>
            <a:prstGeom prst="rect">
              <a:avLst/>
            </a:prstGeom>
            <a:noFill/>
          </p:spPr>
          <p:txBody>
            <a:bodyPr>
              <a:spAutoFit/>
            </a:bodyPr>
            <a:lstStyle/>
            <a:p>
              <a:pPr algn="ctr" fontAlgn="base">
                <a:spcBef>
                  <a:spcPct val="0"/>
                </a:spcBef>
                <a:spcAft>
                  <a:spcPct val="0"/>
                </a:spcAft>
                <a:defRPr/>
              </a:pPr>
              <a:r>
                <a:rPr lang="en-US" sz="1200" dirty="0">
                  <a:solidFill>
                    <a:srgbClr val="000000"/>
                  </a:solidFill>
                  <a:latin typeface="Arial" charset="0"/>
                  <a:sym typeface="Arial" charset="0"/>
                </a:rPr>
                <a:t>s</a:t>
              </a:r>
              <a:r>
                <a:rPr lang="en-US" sz="1200" dirty="0">
                  <a:solidFill>
                    <a:srgbClr val="000000"/>
                  </a:solidFill>
                  <a:latin typeface="Calibri"/>
                  <a:sym typeface="Arial" charset="0"/>
                </a:rPr>
                <a:t>hared</a:t>
              </a:r>
            </a:p>
            <a:p>
              <a:pPr algn="ctr" fontAlgn="base">
                <a:spcBef>
                  <a:spcPct val="0"/>
                </a:spcBef>
                <a:spcAft>
                  <a:spcPct val="0"/>
                </a:spcAft>
                <a:defRPr/>
              </a:pPr>
              <a:r>
                <a:rPr lang="en-US" sz="1200" dirty="0">
                  <a:solidFill>
                    <a:srgbClr val="000000"/>
                  </a:solidFill>
                  <a:latin typeface="Arial" charset="0"/>
                  <a:sym typeface="Arial" charset="0"/>
                </a:rPr>
                <a:t>s</a:t>
              </a:r>
              <a:r>
                <a:rPr lang="en-US" sz="1200" dirty="0">
                  <a:solidFill>
                    <a:srgbClr val="000000"/>
                  </a:solidFill>
                  <a:latin typeface="Calibri"/>
                  <a:sym typeface="Arial" charset="0"/>
                </a:rPr>
                <a:t>ecret</a:t>
              </a:r>
            </a:p>
            <a:p>
              <a:pPr algn="ctr" fontAlgn="base">
                <a:spcBef>
                  <a:spcPct val="0"/>
                </a:spcBef>
                <a:spcAft>
                  <a:spcPct val="0"/>
                </a:spcAft>
                <a:defRPr/>
              </a:pPr>
              <a:r>
                <a:rPr lang="en-US" sz="1200" dirty="0">
                  <a:solidFill>
                    <a:srgbClr val="000000"/>
                  </a:solidFill>
                  <a:latin typeface="Calibri"/>
                  <a:sym typeface="Arial" charset="0"/>
                </a:rPr>
                <a:t>key</a:t>
              </a:r>
            </a:p>
          </p:txBody>
        </p:sp>
        <p:sp>
          <p:nvSpPr>
            <p:cNvPr id="18" name="TextBox 17"/>
            <p:cNvSpPr txBox="1"/>
            <p:nvPr/>
          </p:nvSpPr>
          <p:spPr>
            <a:xfrm>
              <a:off x="4600086" y="767089"/>
              <a:ext cx="2687029" cy="1000534"/>
            </a:xfrm>
            <a:prstGeom prst="rect">
              <a:avLst/>
            </a:prstGeom>
            <a:noFill/>
          </p:spPr>
          <p:txBody>
            <a:bodyPr wrap="none">
              <a:spAutoFit/>
            </a:bodyPr>
            <a:lstStyle/>
            <a:p>
              <a:pPr algn="ctr" fontAlgn="base">
                <a:spcBef>
                  <a:spcPct val="0"/>
                </a:spcBef>
                <a:spcAft>
                  <a:spcPct val="0"/>
                </a:spcAft>
                <a:defRPr/>
              </a:pPr>
              <a:r>
                <a:rPr lang="en-US" sz="1400" b="1" dirty="0">
                  <a:solidFill>
                    <a:srgbClr val="000000"/>
                  </a:solidFill>
                  <a:latin typeface="Calibri"/>
                  <a:sym typeface="Arial" charset="0"/>
                </a:rPr>
                <a:t>Communication</a:t>
              </a:r>
              <a:br>
                <a:rPr lang="en-US" sz="1400" b="1" dirty="0">
                  <a:solidFill>
                    <a:srgbClr val="000000"/>
                  </a:solidFill>
                  <a:latin typeface="Calibri"/>
                  <a:sym typeface="Arial" charset="0"/>
                </a:rPr>
              </a:br>
              <a:r>
                <a:rPr lang="en-US" sz="1400" b="1" dirty="0">
                  <a:solidFill>
                    <a:srgbClr val="000000"/>
                  </a:solidFill>
                  <a:latin typeface="Calibri"/>
                  <a:sym typeface="Arial" charset="0"/>
                </a:rPr>
                <a:t>channel</a:t>
              </a:r>
            </a:p>
          </p:txBody>
        </p:sp>
        <p:sp>
          <p:nvSpPr>
            <p:cNvPr id="19" name="TextBox 18"/>
            <p:cNvSpPr txBox="1"/>
            <p:nvPr/>
          </p:nvSpPr>
          <p:spPr>
            <a:xfrm>
              <a:off x="1347853" y="982532"/>
              <a:ext cx="1389081" cy="588550"/>
            </a:xfrm>
            <a:prstGeom prst="rect">
              <a:avLst/>
            </a:prstGeom>
            <a:noFill/>
          </p:spPr>
          <p:txBody>
            <a:bodyPr wrap="none">
              <a:spAutoFit/>
            </a:bodyPr>
            <a:lstStyle/>
            <a:p>
              <a:pPr algn="ctr" fontAlgn="base">
                <a:spcBef>
                  <a:spcPct val="0"/>
                </a:spcBef>
                <a:spcAft>
                  <a:spcPct val="0"/>
                </a:spcAft>
                <a:defRPr/>
              </a:pPr>
              <a:r>
                <a:rPr lang="en-US" sz="1400" b="1" dirty="0">
                  <a:solidFill>
                    <a:srgbClr val="000000"/>
                  </a:solidFill>
                  <a:latin typeface="Calibri"/>
                  <a:sym typeface="Arial" charset="0"/>
                </a:rPr>
                <a:t>Sender</a:t>
              </a:r>
            </a:p>
          </p:txBody>
        </p:sp>
        <p:sp>
          <p:nvSpPr>
            <p:cNvPr id="20" name="TextBox 19"/>
            <p:cNvSpPr txBox="1"/>
            <p:nvPr/>
          </p:nvSpPr>
          <p:spPr>
            <a:xfrm>
              <a:off x="8979905" y="982532"/>
              <a:ext cx="1734048" cy="588550"/>
            </a:xfrm>
            <a:prstGeom prst="rect">
              <a:avLst/>
            </a:prstGeom>
            <a:noFill/>
          </p:spPr>
          <p:txBody>
            <a:bodyPr wrap="none">
              <a:spAutoFit/>
            </a:bodyPr>
            <a:lstStyle/>
            <a:p>
              <a:pPr algn="ctr" fontAlgn="base">
                <a:spcBef>
                  <a:spcPct val="0"/>
                </a:spcBef>
                <a:spcAft>
                  <a:spcPct val="0"/>
                </a:spcAft>
                <a:defRPr/>
              </a:pPr>
              <a:r>
                <a:rPr lang="en-US" sz="1400" b="1" dirty="0">
                  <a:solidFill>
                    <a:srgbClr val="000000"/>
                  </a:solidFill>
                  <a:latin typeface="Calibri"/>
                  <a:sym typeface="Arial" charset="0"/>
                </a:rPr>
                <a:t>Recipient</a:t>
              </a:r>
            </a:p>
          </p:txBody>
        </p:sp>
        <p:cxnSp>
          <p:nvCxnSpPr>
            <p:cNvPr id="21" name="Straight Connector 20"/>
            <p:cNvCxnSpPr/>
            <p:nvPr/>
          </p:nvCxnSpPr>
          <p:spPr>
            <a:xfrm rot="5400000">
              <a:off x="1828799" y="2743200"/>
              <a:ext cx="4876800" cy="0"/>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5181600" y="2667000"/>
              <a:ext cx="4876800" cy="0"/>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4393900" y="5344181"/>
              <a:ext cx="3099398" cy="1000534"/>
            </a:xfrm>
            <a:prstGeom prst="rect">
              <a:avLst/>
            </a:prstGeom>
            <a:noFill/>
          </p:spPr>
          <p:txBody>
            <a:bodyPr wrap="none">
              <a:spAutoFit/>
            </a:bodyPr>
            <a:lstStyle/>
            <a:p>
              <a:pPr algn="ctr" fontAlgn="base">
                <a:spcBef>
                  <a:spcPct val="0"/>
                </a:spcBef>
                <a:spcAft>
                  <a:spcPct val="0"/>
                </a:spcAft>
                <a:defRPr/>
              </a:pPr>
              <a:r>
                <a:rPr lang="en-US" sz="1400" b="1" dirty="0">
                  <a:solidFill>
                    <a:srgbClr val="000000"/>
                  </a:solidFill>
                  <a:latin typeface="Calibri"/>
                  <a:sym typeface="Arial" charset="0"/>
                </a:rPr>
                <a:t>Attacker</a:t>
              </a:r>
            </a:p>
            <a:p>
              <a:pPr algn="ctr" fontAlgn="base">
                <a:spcBef>
                  <a:spcPct val="0"/>
                </a:spcBef>
                <a:spcAft>
                  <a:spcPct val="0"/>
                </a:spcAft>
                <a:defRPr/>
              </a:pPr>
              <a:r>
                <a:rPr lang="en-US" sz="1400" b="1" dirty="0">
                  <a:solidFill>
                    <a:srgbClr val="000000"/>
                  </a:solidFill>
                  <a:latin typeface="Arial" charset="0"/>
                  <a:sym typeface="Arial" charset="0"/>
                </a:rPr>
                <a:t>(eavesdropping)</a:t>
              </a:r>
              <a:endParaRPr lang="en-US" sz="1400" b="1" dirty="0">
                <a:solidFill>
                  <a:srgbClr val="000000"/>
                </a:solidFill>
                <a:latin typeface="Calibri"/>
                <a:sym typeface="Arial" charset="0"/>
              </a:endParaRPr>
            </a:p>
          </p:txBody>
        </p:sp>
        <p:sp>
          <p:nvSpPr>
            <p:cNvPr id="24" name="Right Arrow 23"/>
            <p:cNvSpPr/>
            <p:nvPr/>
          </p:nvSpPr>
          <p:spPr>
            <a:xfrm>
              <a:off x="3886200" y="2476500"/>
              <a:ext cx="137160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25" name="Right Arrow 24"/>
            <p:cNvSpPr/>
            <p:nvPr/>
          </p:nvSpPr>
          <p:spPr>
            <a:xfrm>
              <a:off x="6629400" y="2476500"/>
              <a:ext cx="137160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en-US" sz="800">
                <a:solidFill>
                  <a:prstClr val="black"/>
                </a:solidFill>
                <a:latin typeface="Calibri"/>
                <a:sym typeface="Arial" charset="0"/>
              </a:endParaRPr>
            </a:p>
          </p:txBody>
        </p:sp>
        <p:sp>
          <p:nvSpPr>
            <p:cNvPr id="26" name="TextBox 25"/>
            <p:cNvSpPr txBox="1"/>
            <p:nvPr/>
          </p:nvSpPr>
          <p:spPr>
            <a:xfrm>
              <a:off x="10207074" y="3124199"/>
              <a:ext cx="1439316" cy="529695"/>
            </a:xfrm>
            <a:prstGeom prst="rect">
              <a:avLst/>
            </a:prstGeom>
            <a:noFill/>
          </p:spPr>
          <p:txBody>
            <a:bodyPr wrap="none">
              <a:spAutoFit/>
            </a:bodyPr>
            <a:lstStyle/>
            <a:p>
              <a:pPr algn="ctr" fontAlgn="base">
                <a:spcBef>
                  <a:spcPct val="0"/>
                </a:spcBef>
                <a:spcAft>
                  <a:spcPct val="0"/>
                </a:spcAft>
                <a:defRPr/>
              </a:pPr>
              <a:r>
                <a:rPr lang="en-US" sz="1200" dirty="0">
                  <a:solidFill>
                    <a:srgbClr val="000000"/>
                  </a:solidFill>
                  <a:latin typeface="Calibri"/>
                  <a:sym typeface="Arial" charset="0"/>
                </a:rPr>
                <a:t>plaintext</a:t>
              </a:r>
            </a:p>
          </p:txBody>
        </p:sp>
        <p:pic>
          <p:nvPicPr>
            <p:cNvPr id="27" name="Picture 26" descr="01-08b.wmf"/>
            <p:cNvPicPr>
              <a:picLocks noChangeAspect="1"/>
            </p:cNvPicPr>
            <p:nvPr/>
          </p:nvPicPr>
          <p:blipFill>
            <a:blip r:embed="rId4" cstate="print"/>
            <a:stretch>
              <a:fillRect/>
            </a:stretch>
          </p:blipFill>
          <p:spPr>
            <a:xfrm>
              <a:off x="260556" y="1697244"/>
              <a:ext cx="1348238" cy="1517904"/>
            </a:xfrm>
            <a:prstGeom prst="rect">
              <a:avLst/>
            </a:prstGeom>
          </p:spPr>
        </p:pic>
        <p:pic>
          <p:nvPicPr>
            <p:cNvPr id="28" name="Picture 27" descr="01-08b.wmf"/>
            <p:cNvPicPr>
              <a:picLocks noChangeAspect="1"/>
            </p:cNvPicPr>
            <p:nvPr/>
          </p:nvPicPr>
          <p:blipFill>
            <a:blip r:embed="rId4" cstate="print"/>
            <a:stretch>
              <a:fillRect/>
            </a:stretch>
          </p:blipFill>
          <p:spPr>
            <a:xfrm>
              <a:off x="10210800" y="1697244"/>
              <a:ext cx="1348238" cy="1517904"/>
            </a:xfrm>
            <a:prstGeom prst="rect">
              <a:avLst/>
            </a:prstGeom>
          </p:spPr>
        </p:pic>
        <p:pic>
          <p:nvPicPr>
            <p:cNvPr id="29" name="Picture 28" descr="01-08c.wmf"/>
            <p:cNvPicPr>
              <a:picLocks noChangeAspect="1"/>
            </p:cNvPicPr>
            <p:nvPr/>
          </p:nvPicPr>
          <p:blipFill>
            <a:blip r:embed="rId5" cstate="print"/>
            <a:stretch>
              <a:fillRect/>
            </a:stretch>
          </p:blipFill>
          <p:spPr>
            <a:xfrm>
              <a:off x="533400" y="3733800"/>
              <a:ext cx="1136650" cy="1428750"/>
            </a:xfrm>
            <a:prstGeom prst="rect">
              <a:avLst/>
            </a:prstGeom>
          </p:spPr>
        </p:pic>
        <p:pic>
          <p:nvPicPr>
            <p:cNvPr id="30" name="Picture 29" descr="01-08e.wmf"/>
            <p:cNvPicPr>
              <a:picLocks noChangeAspect="1"/>
            </p:cNvPicPr>
            <p:nvPr/>
          </p:nvPicPr>
          <p:blipFill>
            <a:blip r:embed="rId6" cstate="print"/>
            <a:stretch>
              <a:fillRect/>
            </a:stretch>
          </p:blipFill>
          <p:spPr>
            <a:xfrm>
              <a:off x="2161274" y="3581400"/>
              <a:ext cx="1420126" cy="629514"/>
            </a:xfrm>
            <a:prstGeom prst="rect">
              <a:avLst/>
            </a:prstGeom>
          </p:spPr>
        </p:pic>
        <p:pic>
          <p:nvPicPr>
            <p:cNvPr id="31" name="Picture 30" descr="01-08f.wmf"/>
            <p:cNvPicPr>
              <a:picLocks noChangeAspect="1"/>
            </p:cNvPicPr>
            <p:nvPr/>
          </p:nvPicPr>
          <p:blipFill>
            <a:blip r:embed="rId7" cstate="print"/>
            <a:stretch>
              <a:fillRect/>
            </a:stretch>
          </p:blipFill>
          <p:spPr>
            <a:xfrm rot="20050886">
              <a:off x="5502817" y="1848950"/>
              <a:ext cx="678458" cy="945298"/>
            </a:xfrm>
            <a:prstGeom prst="rect">
              <a:avLst/>
            </a:prstGeom>
          </p:spPr>
        </p:pic>
        <p:pic>
          <p:nvPicPr>
            <p:cNvPr id="32" name="Picture 31" descr="01-08e.wmf"/>
            <p:cNvPicPr>
              <a:picLocks noChangeAspect="1"/>
            </p:cNvPicPr>
            <p:nvPr/>
          </p:nvPicPr>
          <p:blipFill>
            <a:blip r:embed="rId6" cstate="print"/>
            <a:stretch>
              <a:fillRect/>
            </a:stretch>
          </p:blipFill>
          <p:spPr>
            <a:xfrm>
              <a:off x="8001000" y="3581400"/>
              <a:ext cx="1420126" cy="62951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Confidentiality</a:t>
            </a:r>
          </a:p>
        </p:txBody>
      </p:sp>
      <p:sp>
        <p:nvSpPr>
          <p:cNvPr id="3" name="Content Placeholder 2"/>
          <p:cNvSpPr>
            <a:spLocks noGrp="1"/>
          </p:cNvSpPr>
          <p:nvPr>
            <p:ph idx="1"/>
          </p:nvPr>
        </p:nvSpPr>
        <p:spPr/>
        <p:txBody>
          <a:bodyPr>
            <a:normAutofit/>
          </a:bodyPr>
          <a:lstStyle/>
          <a:p>
            <a:r>
              <a:rPr lang="en-US" b="1" dirty="0"/>
              <a:t>Access control: </a:t>
            </a:r>
            <a:r>
              <a:rPr lang="en-US" dirty="0"/>
              <a:t>rules and policies that limit access to confidential information to those people and/or systems with a “need to know.”</a:t>
            </a:r>
          </a:p>
          <a:p>
            <a:pPr lvl="1"/>
            <a:r>
              <a:rPr lang="en-US" dirty="0"/>
              <a:t>This need to know may be determined by identity, such as a person’s name or a computer’s serial number, or by a role that a person has, such as being a manager or a computer security specialist.</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6</a:t>
            </a:fld>
            <a:endParaRPr lang="en-US">
              <a:solidFill>
                <a:prstClr val="black">
                  <a:tint val="75000"/>
                </a:prstClr>
              </a:solidFill>
              <a:latin typeface="Arial" charset="0"/>
              <a:sym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Confidentiality</a:t>
            </a:r>
          </a:p>
        </p:txBody>
      </p:sp>
      <p:sp>
        <p:nvSpPr>
          <p:cNvPr id="3" name="Content Placeholder 2"/>
          <p:cNvSpPr>
            <a:spLocks noGrp="1"/>
          </p:cNvSpPr>
          <p:nvPr>
            <p:ph idx="1"/>
          </p:nvPr>
        </p:nvSpPr>
        <p:spPr>
          <a:xfrm>
            <a:off x="1981200" y="1371601"/>
            <a:ext cx="8229600" cy="2362200"/>
          </a:xfrm>
        </p:spPr>
        <p:txBody>
          <a:bodyPr>
            <a:normAutofit fontScale="70000" lnSpcReduction="20000"/>
          </a:bodyPr>
          <a:lstStyle/>
          <a:p>
            <a:r>
              <a:rPr lang="en-US" b="1" dirty="0"/>
              <a:t>Authentication: </a:t>
            </a:r>
            <a:r>
              <a:rPr lang="en-US" dirty="0"/>
              <a:t>the determination of the identity or role that someone has. This determination can be done in a number of different ways, but it is usually based on a combination of </a:t>
            </a:r>
          </a:p>
          <a:p>
            <a:pPr lvl="1"/>
            <a:r>
              <a:rPr lang="en-US" dirty="0"/>
              <a:t>something the person has (like a smart card or a radio key fob storing secret keys),</a:t>
            </a:r>
          </a:p>
          <a:p>
            <a:pPr lvl="1"/>
            <a:r>
              <a:rPr lang="en-US" dirty="0"/>
              <a:t>something the person knows (like a password), </a:t>
            </a:r>
          </a:p>
          <a:p>
            <a:pPr lvl="1"/>
            <a:r>
              <a:rPr lang="en-US" dirty="0"/>
              <a:t>something the person is (like a human with a fingerprint). </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7</a:t>
            </a:fld>
            <a:endParaRPr lang="en-US">
              <a:solidFill>
                <a:prstClr val="black">
                  <a:tint val="75000"/>
                </a:prstClr>
              </a:solidFill>
              <a:latin typeface="Arial" charset="0"/>
              <a:sym typeface="Arial" charset="0"/>
            </a:endParaRPr>
          </a:p>
        </p:txBody>
      </p:sp>
      <p:grpSp>
        <p:nvGrpSpPr>
          <p:cNvPr id="15" name="Group 14"/>
          <p:cNvGrpSpPr/>
          <p:nvPr/>
        </p:nvGrpSpPr>
        <p:grpSpPr>
          <a:xfrm>
            <a:off x="4038601" y="3505200"/>
            <a:ext cx="4895013" cy="3133738"/>
            <a:chOff x="304800" y="228600"/>
            <a:chExt cx="9243915" cy="6580850"/>
          </a:xfrm>
        </p:grpSpPr>
        <p:pic>
          <p:nvPicPr>
            <p:cNvPr id="5" name="Picture 4" descr="01-2c.tif"/>
            <p:cNvPicPr>
              <a:picLocks noChangeAspect="1"/>
            </p:cNvPicPr>
            <p:nvPr/>
          </p:nvPicPr>
          <p:blipFill>
            <a:blip r:embed="rId2" cstate="print"/>
            <a:stretch>
              <a:fillRect/>
            </a:stretch>
          </p:blipFill>
          <p:spPr>
            <a:xfrm>
              <a:off x="1981200" y="3886200"/>
              <a:ext cx="2606040" cy="1069848"/>
            </a:xfrm>
            <a:prstGeom prst="rect">
              <a:avLst/>
            </a:prstGeom>
          </p:spPr>
        </p:pic>
        <p:pic>
          <p:nvPicPr>
            <p:cNvPr id="6" name="Picture 5" descr="01-2b.tif"/>
            <p:cNvPicPr>
              <a:picLocks noChangeAspect="1"/>
            </p:cNvPicPr>
            <p:nvPr/>
          </p:nvPicPr>
          <p:blipFill>
            <a:blip r:embed="rId3" cstate="print"/>
            <a:stretch>
              <a:fillRect/>
            </a:stretch>
          </p:blipFill>
          <p:spPr>
            <a:xfrm>
              <a:off x="5638800" y="990600"/>
              <a:ext cx="1834896" cy="2587752"/>
            </a:xfrm>
            <a:prstGeom prst="rect">
              <a:avLst/>
            </a:prstGeom>
          </p:spPr>
        </p:pic>
        <p:pic>
          <p:nvPicPr>
            <p:cNvPr id="7" name="Picture 6" descr="01-2a.tif"/>
            <p:cNvPicPr>
              <a:picLocks noChangeAspect="1"/>
            </p:cNvPicPr>
            <p:nvPr/>
          </p:nvPicPr>
          <p:blipFill>
            <a:blip r:embed="rId4" cstate="print"/>
            <a:stretch>
              <a:fillRect/>
            </a:stretch>
          </p:blipFill>
          <p:spPr>
            <a:xfrm>
              <a:off x="304800" y="228600"/>
              <a:ext cx="4005072" cy="2670048"/>
            </a:xfrm>
            <a:prstGeom prst="rect">
              <a:avLst/>
            </a:prstGeom>
          </p:spPr>
        </p:pic>
        <p:sp>
          <p:nvSpPr>
            <p:cNvPr id="8" name="TextBox 7"/>
            <p:cNvSpPr txBox="1"/>
            <p:nvPr/>
          </p:nvSpPr>
          <p:spPr>
            <a:xfrm>
              <a:off x="607493" y="2971801"/>
              <a:ext cx="2746246" cy="549381"/>
            </a:xfrm>
            <a:prstGeom prst="rect">
              <a:avLst/>
            </a:prstGeom>
            <a:noFill/>
          </p:spPr>
          <p:txBody>
            <a:bodyPr wrap="none" rtlCol="0">
              <a:spAutoFit/>
            </a:bodyPr>
            <a:lstStyle/>
            <a:p>
              <a:pPr fontAlgn="base">
                <a:spcBef>
                  <a:spcPct val="0"/>
                </a:spcBef>
                <a:spcAft>
                  <a:spcPct val="0"/>
                </a:spcAft>
              </a:pPr>
              <a:r>
                <a:rPr lang="en-US" sz="1100" b="1" dirty="0">
                  <a:solidFill>
                    <a:srgbClr val="000000"/>
                  </a:solidFill>
                  <a:latin typeface="Arial" pitchFamily="34" charset="0"/>
                  <a:cs typeface="Arial" pitchFamily="34" charset="0"/>
                  <a:sym typeface="Arial" charset="0"/>
                </a:rPr>
                <a:t>Something you are</a:t>
              </a:r>
            </a:p>
          </p:txBody>
        </p:sp>
        <p:sp>
          <p:nvSpPr>
            <p:cNvPr id="9" name="TextBox 8"/>
            <p:cNvSpPr txBox="1"/>
            <p:nvPr/>
          </p:nvSpPr>
          <p:spPr>
            <a:xfrm>
              <a:off x="5073020" y="3657600"/>
              <a:ext cx="3027773" cy="549381"/>
            </a:xfrm>
            <a:prstGeom prst="rect">
              <a:avLst/>
            </a:prstGeom>
            <a:noFill/>
          </p:spPr>
          <p:txBody>
            <a:bodyPr wrap="none" rtlCol="0">
              <a:spAutoFit/>
            </a:bodyPr>
            <a:lstStyle/>
            <a:p>
              <a:pPr algn="ctr" fontAlgn="base">
                <a:spcBef>
                  <a:spcPct val="0"/>
                </a:spcBef>
                <a:spcAft>
                  <a:spcPct val="0"/>
                </a:spcAft>
              </a:pPr>
              <a:r>
                <a:rPr lang="en-US" sz="1100" b="1" dirty="0">
                  <a:solidFill>
                    <a:srgbClr val="000000"/>
                  </a:solidFill>
                  <a:latin typeface="Arial" pitchFamily="34" charset="0"/>
                  <a:cs typeface="Arial" pitchFamily="34" charset="0"/>
                  <a:sym typeface="Arial" charset="0"/>
                </a:rPr>
                <a:t>Something you know</a:t>
              </a:r>
            </a:p>
          </p:txBody>
        </p:sp>
        <p:sp>
          <p:nvSpPr>
            <p:cNvPr id="10" name="TextBox 9"/>
            <p:cNvSpPr txBox="1"/>
            <p:nvPr/>
          </p:nvSpPr>
          <p:spPr>
            <a:xfrm>
              <a:off x="2590800" y="6260069"/>
              <a:ext cx="2955122" cy="549381"/>
            </a:xfrm>
            <a:prstGeom prst="rect">
              <a:avLst/>
            </a:prstGeom>
            <a:noFill/>
          </p:spPr>
          <p:txBody>
            <a:bodyPr wrap="none" rtlCol="0">
              <a:spAutoFit/>
            </a:bodyPr>
            <a:lstStyle/>
            <a:p>
              <a:pPr fontAlgn="base">
                <a:spcBef>
                  <a:spcPct val="0"/>
                </a:spcBef>
                <a:spcAft>
                  <a:spcPct val="0"/>
                </a:spcAft>
              </a:pPr>
              <a:r>
                <a:rPr lang="en-US" sz="1100" b="1" dirty="0">
                  <a:solidFill>
                    <a:srgbClr val="000000"/>
                  </a:solidFill>
                  <a:latin typeface="Arial" pitchFamily="34" charset="0"/>
                  <a:cs typeface="Arial" pitchFamily="34" charset="0"/>
                  <a:sym typeface="Arial" charset="0"/>
                </a:rPr>
                <a:t>Something you have</a:t>
              </a:r>
            </a:p>
          </p:txBody>
        </p:sp>
        <p:sp>
          <p:nvSpPr>
            <p:cNvPr id="11" name="TextBox 10"/>
            <p:cNvSpPr txBox="1"/>
            <p:nvPr/>
          </p:nvSpPr>
          <p:spPr>
            <a:xfrm>
              <a:off x="3835400" y="5277935"/>
              <a:ext cx="2213465" cy="937180"/>
            </a:xfrm>
            <a:prstGeom prst="rect">
              <a:avLst/>
            </a:prstGeom>
            <a:noFill/>
            <a:ln>
              <a:solidFill>
                <a:schemeClr val="tx1"/>
              </a:solidFill>
            </a:ln>
          </p:spPr>
          <p:txBody>
            <a:bodyPr wrap="none" rtlCol="0">
              <a:spAutoFit/>
            </a:bodyPr>
            <a:lstStyle/>
            <a:p>
              <a:pPr fontAlgn="base">
                <a:spcBef>
                  <a:spcPct val="0"/>
                </a:spcBef>
                <a:spcAft>
                  <a:spcPct val="0"/>
                </a:spcAft>
              </a:pPr>
              <a:r>
                <a:rPr lang="en-US" sz="1100" dirty="0">
                  <a:solidFill>
                    <a:srgbClr val="000000"/>
                  </a:solidFill>
                  <a:latin typeface="Arial" pitchFamily="34" charset="0"/>
                  <a:cs typeface="Arial" pitchFamily="34" charset="0"/>
                  <a:sym typeface="Arial" charset="0"/>
                </a:rPr>
                <a:t>radio token with</a:t>
              </a:r>
            </a:p>
            <a:p>
              <a:pPr fontAlgn="base">
                <a:spcBef>
                  <a:spcPct val="0"/>
                </a:spcBef>
                <a:spcAft>
                  <a:spcPct val="0"/>
                </a:spcAft>
              </a:pPr>
              <a:r>
                <a:rPr lang="en-US" sz="1100" dirty="0">
                  <a:solidFill>
                    <a:srgbClr val="000000"/>
                  </a:solidFill>
                  <a:latin typeface="Arial" pitchFamily="34" charset="0"/>
                  <a:cs typeface="Arial" pitchFamily="34" charset="0"/>
                  <a:sym typeface="Arial" charset="0"/>
                </a:rPr>
                <a:t>secret keys</a:t>
              </a:r>
            </a:p>
          </p:txBody>
        </p:sp>
        <p:cxnSp>
          <p:nvCxnSpPr>
            <p:cNvPr id="12" name="Straight Arrow Connector 11"/>
            <p:cNvCxnSpPr>
              <a:stCxn id="11" idx="0"/>
            </p:cNvCxnSpPr>
            <p:nvPr/>
          </p:nvCxnSpPr>
          <p:spPr>
            <a:xfrm rot="16200000" flipV="1">
              <a:off x="4448034" y="4783836"/>
              <a:ext cx="465667" cy="522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609601"/>
              <a:ext cx="2843115" cy="1260344"/>
            </a:xfrm>
            <a:prstGeom prst="rect">
              <a:avLst/>
            </a:prstGeom>
            <a:solidFill>
              <a:schemeClr val="bg1"/>
            </a:solidFill>
            <a:ln>
              <a:solidFill>
                <a:schemeClr val="tx1"/>
              </a:solidFill>
            </a:ln>
          </p:spPr>
          <p:txBody>
            <a:bodyPr wrap="none" rtlCol="0">
              <a:spAutoFit/>
            </a:bodyPr>
            <a:lstStyle/>
            <a:p>
              <a:pPr fontAlgn="base">
                <a:spcBef>
                  <a:spcPct val="0"/>
                </a:spcBef>
                <a:spcAft>
                  <a:spcPct val="0"/>
                </a:spcAft>
              </a:pPr>
              <a:r>
                <a:rPr lang="en-US" sz="1100" dirty="0">
                  <a:solidFill>
                    <a:srgbClr val="000000"/>
                  </a:solidFill>
                  <a:latin typeface="Arial" pitchFamily="34" charset="0"/>
                  <a:cs typeface="Arial" pitchFamily="34" charset="0"/>
                  <a:sym typeface="Arial" charset="0"/>
                </a:rPr>
                <a:t>password=</a:t>
              </a:r>
              <a:r>
                <a:rPr lang="en-US" sz="1100" dirty="0" err="1">
                  <a:solidFill>
                    <a:srgbClr val="000000"/>
                  </a:solidFill>
                  <a:latin typeface="Arial" pitchFamily="34" charset="0"/>
                  <a:cs typeface="Arial" pitchFamily="34" charset="0"/>
                  <a:sym typeface="Arial" charset="0"/>
                </a:rPr>
                <a:t>ucIb</a:t>
              </a:r>
              <a:r>
                <a:rPr lang="en-US" sz="1100" dirty="0">
                  <a:solidFill>
                    <a:srgbClr val="000000"/>
                  </a:solidFill>
                  <a:latin typeface="Arial" pitchFamily="34" charset="0"/>
                  <a:cs typeface="Arial" pitchFamily="34" charset="0"/>
                  <a:sym typeface="Arial" charset="0"/>
                </a:rPr>
                <a:t>()w1V</a:t>
              </a:r>
            </a:p>
            <a:p>
              <a:pPr fontAlgn="base">
                <a:spcBef>
                  <a:spcPct val="0"/>
                </a:spcBef>
                <a:spcAft>
                  <a:spcPct val="0"/>
                </a:spcAft>
              </a:pPr>
              <a:r>
                <a:rPr lang="en-US" sz="1100" dirty="0">
                  <a:solidFill>
                    <a:srgbClr val="000000"/>
                  </a:solidFill>
                  <a:latin typeface="Arial" pitchFamily="34" charset="0"/>
                  <a:cs typeface="Arial" pitchFamily="34" charset="0"/>
                  <a:sym typeface="Arial" charset="0"/>
                </a:rPr>
                <a:t>mother=Jones</a:t>
              </a:r>
            </a:p>
            <a:p>
              <a:pPr fontAlgn="base">
                <a:spcBef>
                  <a:spcPct val="0"/>
                </a:spcBef>
                <a:spcAft>
                  <a:spcPct val="0"/>
                </a:spcAft>
              </a:pPr>
              <a:r>
                <a:rPr lang="en-US" sz="1100" dirty="0">
                  <a:solidFill>
                    <a:srgbClr val="000000"/>
                  </a:solidFill>
                  <a:latin typeface="Arial" pitchFamily="34" charset="0"/>
                  <a:cs typeface="Arial" pitchFamily="34" charset="0"/>
                  <a:sym typeface="Arial" charset="0"/>
                </a:rPr>
                <a:t>pet=Caesar</a:t>
              </a:r>
            </a:p>
          </p:txBody>
        </p:sp>
        <p:sp>
          <p:nvSpPr>
            <p:cNvPr id="14" name="TextBox 13"/>
            <p:cNvSpPr txBox="1"/>
            <p:nvPr/>
          </p:nvSpPr>
          <p:spPr>
            <a:xfrm>
              <a:off x="2590800" y="1447799"/>
              <a:ext cx="2582779" cy="937180"/>
            </a:xfrm>
            <a:prstGeom prst="rect">
              <a:avLst/>
            </a:prstGeom>
            <a:solidFill>
              <a:schemeClr val="bg1"/>
            </a:solidFill>
            <a:ln>
              <a:solidFill>
                <a:schemeClr val="tx1"/>
              </a:solidFill>
            </a:ln>
          </p:spPr>
          <p:txBody>
            <a:bodyPr wrap="none" rtlCol="0">
              <a:spAutoFit/>
            </a:bodyPr>
            <a:lstStyle/>
            <a:p>
              <a:pPr fontAlgn="base">
                <a:spcBef>
                  <a:spcPct val="0"/>
                </a:spcBef>
                <a:spcAft>
                  <a:spcPct val="0"/>
                </a:spcAft>
              </a:pPr>
              <a:r>
                <a:rPr lang="en-US" sz="1100" dirty="0">
                  <a:solidFill>
                    <a:srgbClr val="000000"/>
                  </a:solidFill>
                  <a:latin typeface="Arial" pitchFamily="34" charset="0"/>
                  <a:cs typeface="Arial" pitchFamily="34" charset="0"/>
                  <a:sym typeface="Arial" charset="0"/>
                </a:rPr>
                <a:t>human with fingers</a:t>
              </a:r>
            </a:p>
            <a:p>
              <a:pPr fontAlgn="base">
                <a:spcBef>
                  <a:spcPct val="0"/>
                </a:spcBef>
                <a:spcAft>
                  <a:spcPct val="0"/>
                </a:spcAft>
              </a:pPr>
              <a:r>
                <a:rPr lang="en-US" sz="1100" dirty="0">
                  <a:solidFill>
                    <a:srgbClr val="000000"/>
                  </a:solidFill>
                  <a:latin typeface="Arial" pitchFamily="34" charset="0"/>
                  <a:cs typeface="Arial" pitchFamily="34" charset="0"/>
                  <a:sym typeface="Arial" charset="0"/>
                </a:rPr>
                <a:t>and eyes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Confidentiality</a:t>
            </a:r>
          </a:p>
        </p:txBody>
      </p:sp>
      <p:sp>
        <p:nvSpPr>
          <p:cNvPr id="3" name="Content Placeholder 2"/>
          <p:cNvSpPr>
            <a:spLocks noGrp="1"/>
          </p:cNvSpPr>
          <p:nvPr>
            <p:ph idx="1"/>
          </p:nvPr>
        </p:nvSpPr>
        <p:spPr/>
        <p:txBody>
          <a:bodyPr>
            <a:normAutofit fontScale="92500" lnSpcReduction="10000"/>
          </a:bodyPr>
          <a:lstStyle/>
          <a:p>
            <a:r>
              <a:rPr lang="en-US" b="1" dirty="0"/>
              <a:t>Authorization: </a:t>
            </a:r>
            <a:r>
              <a:rPr lang="en-US" dirty="0"/>
              <a:t>the determination if a person or system is allowed access to resources, based on an access control policy. </a:t>
            </a:r>
          </a:p>
          <a:p>
            <a:pPr lvl="1"/>
            <a:r>
              <a:rPr lang="en-US" dirty="0"/>
              <a:t>Such authorizations should prevent an attacker from tricking the system into letting him have access to protected resources.</a:t>
            </a:r>
          </a:p>
          <a:p>
            <a:r>
              <a:rPr lang="en-US" b="1" dirty="0"/>
              <a:t>Physical security: </a:t>
            </a:r>
            <a:r>
              <a:rPr lang="en-US" dirty="0"/>
              <a:t>the establishment of physical barriers to limit access to protected computational resources. </a:t>
            </a:r>
          </a:p>
          <a:p>
            <a:pPr lvl="1"/>
            <a:r>
              <a:rPr lang="en-US" dirty="0"/>
              <a:t>Such barriers include locks on cabinets and doors, the placement of computers in windowless rooms, the use of sound dampening materials, and even the construction of buildings or rooms with walls incorporating copper meshes (called </a:t>
            </a:r>
            <a:r>
              <a:rPr lang="en-US" b="1" dirty="0"/>
              <a:t>Faraday cages) </a:t>
            </a:r>
            <a:r>
              <a:rPr lang="en-US" dirty="0"/>
              <a:t>so that electromagnetic signals cannot enter or exit the enclosure.</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8</a:t>
            </a:fld>
            <a:endParaRPr lang="en-US">
              <a:solidFill>
                <a:prstClr val="black">
                  <a:tint val="75000"/>
                </a:prstClr>
              </a:solidFill>
              <a:latin typeface="Arial" charset="0"/>
              <a:sym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Content Placeholder 2"/>
          <p:cNvSpPr>
            <a:spLocks noGrp="1"/>
          </p:cNvSpPr>
          <p:nvPr>
            <p:ph idx="1"/>
          </p:nvPr>
        </p:nvSpPr>
        <p:spPr/>
        <p:txBody>
          <a:bodyPr>
            <a:normAutofit fontScale="92500" lnSpcReduction="10000"/>
          </a:bodyPr>
          <a:lstStyle/>
          <a:p>
            <a:r>
              <a:rPr lang="en-US" b="1" dirty="0"/>
              <a:t>Integrity: </a:t>
            </a:r>
            <a:r>
              <a:rPr lang="en-US" dirty="0"/>
              <a:t>the property that information has not be altered in an unauthorized way.</a:t>
            </a:r>
          </a:p>
          <a:p>
            <a:r>
              <a:rPr lang="en-US" b="1" dirty="0"/>
              <a:t>Tools:</a:t>
            </a:r>
            <a:r>
              <a:rPr lang="en-US" dirty="0"/>
              <a:t> </a:t>
            </a:r>
          </a:p>
          <a:p>
            <a:pPr lvl="1"/>
            <a:r>
              <a:rPr lang="en-US" b="1" dirty="0"/>
              <a:t>Backups: </a:t>
            </a:r>
            <a:r>
              <a:rPr lang="en-US" dirty="0"/>
              <a:t>the periodic archiving of data. </a:t>
            </a:r>
          </a:p>
          <a:p>
            <a:pPr lvl="1"/>
            <a:r>
              <a:rPr lang="en-US" b="1" dirty="0"/>
              <a:t>Checksums: </a:t>
            </a:r>
            <a:r>
              <a:rPr lang="en-US" dirty="0"/>
              <a:t>the computation of a function that maps the contents of a file to a numerical value. A checksum function depends on the entire contents of a file and is designed in a way that even a small change to the input file (such as flipping a single bit) is highly likely to result in a different output value. </a:t>
            </a:r>
          </a:p>
          <a:p>
            <a:pPr lvl="1"/>
            <a:r>
              <a:rPr lang="en-US" b="1" dirty="0"/>
              <a:t>Data correcting codes: </a:t>
            </a:r>
            <a:r>
              <a:rPr lang="en-US" dirty="0"/>
              <a:t>methods for storing data in such a way that small changes can be easily detected and automatically corrected. </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383AD34-B530-463E-A04A-C1E6999385A4}" type="slidenum">
              <a:rPr lang="en-US">
                <a:solidFill>
                  <a:prstClr val="black">
                    <a:tint val="75000"/>
                  </a:prstClr>
                </a:solidFill>
                <a:latin typeface="Arial" charset="0"/>
                <a:sym typeface="Arial" charset="0"/>
              </a:rPr>
              <a:pPr fontAlgn="base">
                <a:spcBef>
                  <a:spcPct val="0"/>
                </a:spcBef>
                <a:spcAft>
                  <a:spcPct val="0"/>
                </a:spcAft>
                <a:defRPr/>
              </a:pPr>
              <a:t>9</a:t>
            </a:fld>
            <a:endParaRPr lang="en-US">
              <a:solidFill>
                <a:prstClr val="black">
                  <a:tint val="75000"/>
                </a:prstClr>
              </a:solidFill>
              <a:latin typeface="Arial" charset="0"/>
              <a:sym typeface="Arial"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650</Words>
  <Application>Microsoft Office PowerPoint</Application>
  <PresentationFormat>Widescreen</PresentationFormat>
  <Paragraphs>82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Palatino Linotype</vt:lpstr>
      <vt:lpstr>1_Office Theme</vt:lpstr>
      <vt:lpstr>Lecture 1 - Introduction</vt:lpstr>
      <vt:lpstr>Defining Security</vt:lpstr>
      <vt:lpstr>Security Goals</vt:lpstr>
      <vt:lpstr>Confidentiality</vt:lpstr>
      <vt:lpstr>Tools for Confidentiality</vt:lpstr>
      <vt:lpstr>Tools for Confidentiality</vt:lpstr>
      <vt:lpstr>Tools for Confidentiality</vt:lpstr>
      <vt:lpstr>Tools for Confidentiality</vt:lpstr>
      <vt:lpstr>Integrity</vt:lpstr>
      <vt:lpstr>Availability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Wilbur Roberts</dc:creator>
  <cp:lastModifiedBy>Wilbur Roberts</cp:lastModifiedBy>
  <cp:revision>3</cp:revision>
  <dcterms:created xsi:type="dcterms:W3CDTF">2020-08-05T13:45:30Z</dcterms:created>
  <dcterms:modified xsi:type="dcterms:W3CDTF">2020-08-05T13:49:31Z</dcterms:modified>
</cp:coreProperties>
</file>